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27" r:id="rId5"/>
    <p:sldId id="540" r:id="rId6"/>
    <p:sldId id="541" r:id="rId7"/>
    <p:sldId id="518" r:id="rId8"/>
    <p:sldId id="542" r:id="rId9"/>
    <p:sldId id="543" r:id="rId10"/>
    <p:sldId id="544" r:id="rId11"/>
    <p:sldId id="534" r:id="rId12"/>
    <p:sldId id="545" r:id="rId13"/>
    <p:sldId id="536" r:id="rId14"/>
    <p:sldId id="546" r:id="rId15"/>
    <p:sldId id="519" r:id="rId16"/>
    <p:sldId id="520" r:id="rId17"/>
    <p:sldId id="547" r:id="rId18"/>
    <p:sldId id="5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shana Patel" initials="DP" lastIdx="24" clrIdx="0"/>
  <p:cmAuthor id="2" name="Tash Lewis" initials="TL" lastIdx="2" clrIdx="1"/>
  <p:cmAuthor id="3" name="Yuval Eyal" initials="YE" lastIdx="15" clrIdx="2"/>
  <p:cmAuthor id="4" name="Jeffrey Shepherd" initials="JS" lastIdx="1" clrIdx="3"/>
  <p:cmAuthor id="5" name="Claudia Mischke" initials="CM" lastIdx="5" clrIdx="4">
    <p:extLst>
      <p:ext uri="{19B8F6BF-5375-455C-9EA6-DF929625EA0E}">
        <p15:presenceInfo xmlns:p15="http://schemas.microsoft.com/office/powerpoint/2012/main" userId="S::cmischke@aut.ac.nz::56992f94-4c34-472a-bcdb-65065ab6b2c4" providerId="AD"/>
      </p:ext>
    </p:extLst>
  </p:cmAuthor>
  <p:cmAuthor id="6" name="Gemma Gordon" initials="GG" lastIdx="1" clrIdx="5">
    <p:extLst>
      <p:ext uri="{19B8F6BF-5375-455C-9EA6-DF929625EA0E}">
        <p15:presenceInfo xmlns:p15="http://schemas.microsoft.com/office/powerpoint/2012/main" userId="S::em160271@aut.ac.nz::ea88a638-976e-44d2-bc5c-8ede03b3df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B7F"/>
    <a:srgbClr val="72BF44"/>
    <a:srgbClr val="4D6A73"/>
    <a:srgbClr val="509232"/>
    <a:srgbClr val="519032"/>
    <a:srgbClr val="205307"/>
    <a:srgbClr val="54C225"/>
    <a:srgbClr val="9DDCF9"/>
    <a:srgbClr val="0089CF"/>
    <a:srgbClr val="F2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818EF-612E-D81C-5062-9E4224DD7FE9}" v="32" dt="2020-06-09T02:47:06.811"/>
    <p1510:client id="{F5C48C3C-A833-604C-9939-99DA1E3F98AA}" v="1" dt="2020-06-09T01:58:56.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6"/>
    <p:restoredTop sz="73605"/>
  </p:normalViewPr>
  <p:slideViewPr>
    <p:cSldViewPr snapToGrid="0">
      <p:cViewPr varScale="1">
        <p:scale>
          <a:sx n="92" d="100"/>
          <a:sy n="92" d="100"/>
        </p:scale>
        <p:origin x="94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Peetz" userId="3631a94e-f1a9-4286-b1d8-e84de9450e8e" providerId="ADAL" clId="{F5C48C3C-A833-604C-9939-99DA1E3F98AA}"/>
    <pc:docChg chg="modSld">
      <pc:chgData name="Mike Peetz" userId="3631a94e-f1a9-4286-b1d8-e84de9450e8e" providerId="ADAL" clId="{F5C48C3C-A833-604C-9939-99DA1E3F98AA}" dt="2020-06-09T01:58:56.269" v="0"/>
      <pc:docMkLst>
        <pc:docMk/>
      </pc:docMkLst>
      <pc:sldChg chg="modAnim">
        <pc:chgData name="Mike Peetz" userId="3631a94e-f1a9-4286-b1d8-e84de9450e8e" providerId="ADAL" clId="{F5C48C3C-A833-604C-9939-99DA1E3F98AA}" dt="2020-06-09T01:58:56.269" v="0"/>
        <pc:sldMkLst>
          <pc:docMk/>
          <pc:sldMk cId="764814688" sldId="547"/>
        </pc:sldMkLst>
      </pc:sldChg>
    </pc:docChg>
  </pc:docChgLst>
  <pc:docChgLst>
    <pc:chgData name="Michelle Shepherd" userId="S::em161988@aut.ac.nz::536a3596-39e5-40c2-b145-2a140f281602" providerId="AD" clId="Web-{D54818EF-612E-D81C-5062-9E4224DD7FE9}"/>
    <pc:docChg chg="modSld">
      <pc:chgData name="Michelle Shepherd" userId="S::em161988@aut.ac.nz::536a3596-39e5-40c2-b145-2a140f281602" providerId="AD" clId="Web-{D54818EF-612E-D81C-5062-9E4224DD7FE9}" dt="2020-06-09T02:47:03.233" v="22" actId="20577"/>
      <pc:docMkLst>
        <pc:docMk/>
      </pc:docMkLst>
      <pc:sldChg chg="modSp">
        <pc:chgData name="Michelle Shepherd" userId="S::em161988@aut.ac.nz::536a3596-39e5-40c2-b145-2a140f281602" providerId="AD" clId="Web-{D54818EF-612E-D81C-5062-9E4224DD7FE9}" dt="2020-06-09T02:46:52.967" v="21" actId="20577"/>
        <pc:sldMkLst>
          <pc:docMk/>
          <pc:sldMk cId="2667729935" sldId="520"/>
        </pc:sldMkLst>
        <pc:spChg chg="mod">
          <ac:chgData name="Michelle Shepherd" userId="S::em161988@aut.ac.nz::536a3596-39e5-40c2-b145-2a140f281602" providerId="AD" clId="Web-{D54818EF-612E-D81C-5062-9E4224DD7FE9}" dt="2020-06-09T02:46:52.967" v="21" actId="20577"/>
          <ac:spMkLst>
            <pc:docMk/>
            <pc:sldMk cId="2667729935" sldId="520"/>
            <ac:spMk id="3" creationId="{46BA7ABC-63BA-A14A-A1F4-541C07367E9E}"/>
          </ac:spMkLst>
        </pc:spChg>
      </pc:sldChg>
      <pc:sldChg chg="modSp">
        <pc:chgData name="Michelle Shepherd" userId="S::em161988@aut.ac.nz::536a3596-39e5-40c2-b145-2a140f281602" providerId="AD" clId="Web-{D54818EF-612E-D81C-5062-9E4224DD7FE9}" dt="2020-06-09T02:45:46.186" v="3" actId="20577"/>
        <pc:sldMkLst>
          <pc:docMk/>
          <pc:sldMk cId="3601673353" sldId="534"/>
        </pc:sldMkLst>
        <pc:spChg chg="mod">
          <ac:chgData name="Michelle Shepherd" userId="S::em161988@aut.ac.nz::536a3596-39e5-40c2-b145-2a140f281602" providerId="AD" clId="Web-{D54818EF-612E-D81C-5062-9E4224DD7FE9}" dt="2020-06-09T02:45:46.186" v="3" actId="20577"/>
          <ac:spMkLst>
            <pc:docMk/>
            <pc:sldMk cId="3601673353" sldId="534"/>
            <ac:spMk id="3" creationId="{46BA7ABC-63BA-A14A-A1F4-541C07367E9E}"/>
          </ac:spMkLst>
        </pc:spChg>
      </pc:sldChg>
      <pc:sldChg chg="modSp">
        <pc:chgData name="Michelle Shepherd" userId="S::em161988@aut.ac.nz::536a3596-39e5-40c2-b145-2a140f281602" providerId="AD" clId="Web-{D54818EF-612E-D81C-5062-9E4224DD7FE9}" dt="2020-06-09T02:45:22.482" v="0" actId="20577"/>
        <pc:sldMkLst>
          <pc:docMk/>
          <pc:sldMk cId="1269363207" sldId="542"/>
        </pc:sldMkLst>
        <pc:spChg chg="mod">
          <ac:chgData name="Michelle Shepherd" userId="S::em161988@aut.ac.nz::536a3596-39e5-40c2-b145-2a140f281602" providerId="AD" clId="Web-{D54818EF-612E-D81C-5062-9E4224DD7FE9}" dt="2020-06-09T02:45:22.482" v="0" actId="20577"/>
          <ac:spMkLst>
            <pc:docMk/>
            <pc:sldMk cId="1269363207" sldId="542"/>
            <ac:spMk id="2" creationId="{9AC044C4-95C0-804D-8E24-DA4573A7BD23}"/>
          </ac:spMkLst>
        </pc:spChg>
      </pc:sldChg>
      <pc:sldChg chg="modSp">
        <pc:chgData name="Michelle Shepherd" userId="S::em161988@aut.ac.nz::536a3596-39e5-40c2-b145-2a140f281602" providerId="AD" clId="Web-{D54818EF-612E-D81C-5062-9E4224DD7FE9}" dt="2020-06-09T02:45:27.389" v="1" actId="20577"/>
        <pc:sldMkLst>
          <pc:docMk/>
          <pc:sldMk cId="4244141881" sldId="543"/>
        </pc:sldMkLst>
        <pc:spChg chg="mod">
          <ac:chgData name="Michelle Shepherd" userId="S::em161988@aut.ac.nz::536a3596-39e5-40c2-b145-2a140f281602" providerId="AD" clId="Web-{D54818EF-612E-D81C-5062-9E4224DD7FE9}" dt="2020-06-09T02:45:27.389" v="1" actId="20577"/>
          <ac:spMkLst>
            <pc:docMk/>
            <pc:sldMk cId="4244141881" sldId="543"/>
            <ac:spMk id="15" creationId="{C947CE81-D3A4-FF48-80ED-F7442CC81BB3}"/>
          </ac:spMkLst>
        </pc:spChg>
      </pc:sldChg>
      <pc:sldChg chg="modSp">
        <pc:chgData name="Michelle Shepherd" userId="S::em161988@aut.ac.nz::536a3596-39e5-40c2-b145-2a140f281602" providerId="AD" clId="Web-{D54818EF-612E-D81C-5062-9E4224DD7FE9}" dt="2020-06-09T02:45:56.389" v="13"/>
        <pc:sldMkLst>
          <pc:docMk/>
          <pc:sldMk cId="3903369931" sldId="545"/>
        </pc:sldMkLst>
        <pc:graphicFrameChg chg="mod modGraphic">
          <ac:chgData name="Michelle Shepherd" userId="S::em161988@aut.ac.nz::536a3596-39e5-40c2-b145-2a140f281602" providerId="AD" clId="Web-{D54818EF-612E-D81C-5062-9E4224DD7FE9}" dt="2020-06-09T02:45:56.389" v="13"/>
          <ac:graphicFrameMkLst>
            <pc:docMk/>
            <pc:sldMk cId="3903369931" sldId="545"/>
            <ac:graphicFrameMk id="7" creationId="{4FCB510F-09B7-DC47-85EA-9173EA94A0AB}"/>
          </ac:graphicFrameMkLst>
        </pc:graphicFrameChg>
      </pc:sldChg>
      <pc:sldChg chg="modSp">
        <pc:chgData name="Michelle Shepherd" userId="S::em161988@aut.ac.nz::536a3596-39e5-40c2-b145-2a140f281602" providerId="AD" clId="Web-{D54818EF-612E-D81C-5062-9E4224DD7FE9}" dt="2020-06-09T02:46:17.092" v="17" actId="20577"/>
        <pc:sldMkLst>
          <pc:docMk/>
          <pc:sldMk cId="2337859347" sldId="546"/>
        </pc:sldMkLst>
        <pc:spChg chg="mod">
          <ac:chgData name="Michelle Shepherd" userId="S::em161988@aut.ac.nz::536a3596-39e5-40c2-b145-2a140f281602" providerId="AD" clId="Web-{D54818EF-612E-D81C-5062-9E4224DD7FE9}" dt="2020-06-09T02:46:17.092" v="17" actId="20577"/>
          <ac:spMkLst>
            <pc:docMk/>
            <pc:sldMk cId="2337859347" sldId="546"/>
            <ac:spMk id="3" creationId="{46BA7ABC-63BA-A14A-A1F4-541C07367E9E}"/>
          </ac:spMkLst>
        </pc:spChg>
      </pc:sldChg>
      <pc:sldChg chg="modSp">
        <pc:chgData name="Michelle Shepherd" userId="S::em161988@aut.ac.nz::536a3596-39e5-40c2-b145-2a140f281602" providerId="AD" clId="Web-{D54818EF-612E-D81C-5062-9E4224DD7FE9}" dt="2020-06-09T02:47:03.233" v="22" actId="20577"/>
        <pc:sldMkLst>
          <pc:docMk/>
          <pc:sldMk cId="4250055013" sldId="548"/>
        </pc:sldMkLst>
        <pc:spChg chg="mod">
          <ac:chgData name="Michelle Shepherd" userId="S::em161988@aut.ac.nz::536a3596-39e5-40c2-b145-2a140f281602" providerId="AD" clId="Web-{D54818EF-612E-D81C-5062-9E4224DD7FE9}" dt="2020-06-09T02:47:03.233" v="22" actId="20577"/>
          <ac:spMkLst>
            <pc:docMk/>
            <pc:sldMk cId="4250055013" sldId="548"/>
            <ac:spMk id="3" creationId="{46BA7ABC-63BA-A14A-A1F4-541C07367E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B8C58-07EF-404D-B457-37886CF22D71}" type="datetimeFigureOut">
              <a:rPr lang="en-NZ" smtClean="0"/>
              <a:t>8/06/2020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4EF88-E836-44B1-9C0B-F43CD65EDBC6}" type="slidenum">
              <a:rPr lang="en-NZ" smtClean="0"/>
              <a:t>‹#›</a:t>
            </a:fld>
            <a:endParaRPr lang="en-NZ"/>
          </a:p>
        </p:txBody>
      </p:sp>
    </p:spTree>
    <p:extLst>
      <p:ext uri="{BB962C8B-B14F-4D97-AF65-F5344CB8AC3E}">
        <p14:creationId xmlns:p14="http://schemas.microsoft.com/office/powerpoint/2010/main" val="189425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Stair walking </a:t>
            </a:r>
            <a:r>
              <a:rPr lang="en-NZ" sz="1200" b="0" i="0" u="none" strike="noStrike" cap="none" dirty="0">
                <a:solidFill>
                  <a:srgbClr val="FF0000"/>
                </a:solidFill>
                <a:latin typeface="+mn-lt"/>
                <a:ea typeface="Calibri"/>
                <a:cs typeface="Calibri"/>
                <a:sym typeface="Calibri"/>
              </a:rPr>
              <a:t>(VIDEO) </a:t>
            </a:r>
            <a:r>
              <a:rPr lang="en-NZ" sz="1200" b="0" i="0" u="none" strike="noStrike" cap="none" dirty="0">
                <a:solidFill>
                  <a:schemeClr val="dk1"/>
                </a:solidFill>
                <a:latin typeface="+mn-lt"/>
                <a:ea typeface="Calibri"/>
                <a:cs typeface="Calibri"/>
                <a:sym typeface="Calibri"/>
              </a:rPr>
              <a:t>.  Half class walk out and watch.  Repeat. What did you notice?  Regular distance.  Top of step and where you put your toes to get over the step.  What tells you that it needs to be that high?  </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Floor to top of stair.  The gap describes the angle and that controls the hip. We trip most on the bottom and top step because you run out of things to see.(you can’t see the gap)</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Boundaries.  Door frame.  We walk through the centre. What did you notice?  Walked through the middle of the doorway.  Who stopped and thought about that?  How did you know – did you measure it?  No – perceive through the boundaries either side.</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Locomotor stuff is given for free.  Perception and action</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Lift the chair.  Automatically push your centre of gravity back.  Sways back.  Change in velocity and shirt in centre of gravity enables you to make a postural correction.  But we do this without thinking.</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2</a:t>
            </a:fld>
            <a:endParaRPr lang="en-NZ"/>
          </a:p>
        </p:txBody>
      </p:sp>
    </p:spTree>
    <p:extLst>
      <p:ext uri="{BB962C8B-B14F-4D97-AF65-F5344CB8AC3E}">
        <p14:creationId xmlns:p14="http://schemas.microsoft.com/office/powerpoint/2010/main" val="3867205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Students to think of a challenge for learner/athlete/student to solve</a:t>
            </a:r>
          </a:p>
        </p:txBody>
      </p:sp>
      <p:sp>
        <p:nvSpPr>
          <p:cNvPr id="4" name="Slide Number Placeholder 3"/>
          <p:cNvSpPr>
            <a:spLocks noGrp="1"/>
          </p:cNvSpPr>
          <p:nvPr>
            <p:ph type="sldNum" sz="quarter" idx="5"/>
          </p:nvPr>
        </p:nvSpPr>
        <p:spPr/>
        <p:txBody>
          <a:bodyPr/>
          <a:lstStyle/>
          <a:p>
            <a:fld id="{A514EF88-E836-44B1-9C0B-F43CD65EDBC6}" type="slidenum">
              <a:rPr lang="en-NZ" smtClean="0"/>
              <a:t>11</a:t>
            </a:fld>
            <a:endParaRPr lang="en-NZ"/>
          </a:p>
        </p:txBody>
      </p:sp>
    </p:spTree>
    <p:extLst>
      <p:ext uri="{BB962C8B-B14F-4D97-AF65-F5344CB8AC3E}">
        <p14:creationId xmlns:p14="http://schemas.microsoft.com/office/powerpoint/2010/main" val="299426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Grows as the learners grow</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err="1">
                <a:solidFill>
                  <a:schemeClr val="dk1"/>
                </a:solidFill>
                <a:latin typeface="+mn-lt"/>
                <a:ea typeface="Calibri"/>
                <a:cs typeface="Calibri"/>
                <a:sym typeface="Calibri"/>
              </a:rPr>
              <a:t>Tecahing</a:t>
            </a:r>
            <a:r>
              <a:rPr lang="en-NZ" sz="1200" b="0" i="0" u="none" strike="noStrike" cap="none" dirty="0">
                <a:solidFill>
                  <a:schemeClr val="dk1"/>
                </a:solidFill>
                <a:latin typeface="+mn-lt"/>
                <a:ea typeface="Calibri"/>
                <a:cs typeface="Calibri"/>
                <a:sym typeface="Calibri"/>
              </a:rPr>
              <a:t> has to be adaptable to learning situation</a:t>
            </a:r>
          </a:p>
        </p:txBody>
      </p:sp>
      <p:sp>
        <p:nvSpPr>
          <p:cNvPr id="4" name="Slide Number Placeholder 3"/>
          <p:cNvSpPr>
            <a:spLocks noGrp="1"/>
          </p:cNvSpPr>
          <p:nvPr>
            <p:ph type="sldNum" sz="quarter" idx="5"/>
          </p:nvPr>
        </p:nvSpPr>
        <p:spPr/>
        <p:txBody>
          <a:bodyPr/>
          <a:lstStyle/>
          <a:p>
            <a:fld id="{A514EF88-E836-44B1-9C0B-F43CD65EDBC6}" type="slidenum">
              <a:rPr lang="en-NZ" smtClean="0"/>
              <a:t>12</a:t>
            </a:fld>
            <a:endParaRPr lang="en-NZ"/>
          </a:p>
        </p:txBody>
      </p:sp>
    </p:spTree>
    <p:extLst>
      <p:ext uri="{BB962C8B-B14F-4D97-AF65-F5344CB8AC3E}">
        <p14:creationId xmlns:p14="http://schemas.microsoft.com/office/powerpoint/2010/main" val="267886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13</a:t>
            </a:fld>
            <a:endParaRPr lang="en-NZ"/>
          </a:p>
        </p:txBody>
      </p:sp>
    </p:spTree>
    <p:extLst>
      <p:ext uri="{BB962C8B-B14F-4D97-AF65-F5344CB8AC3E}">
        <p14:creationId xmlns:p14="http://schemas.microsoft.com/office/powerpoint/2010/main" val="126814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14</a:t>
            </a:fld>
            <a:endParaRPr lang="en-NZ"/>
          </a:p>
        </p:txBody>
      </p:sp>
    </p:spTree>
    <p:extLst>
      <p:ext uri="{BB962C8B-B14F-4D97-AF65-F5344CB8AC3E}">
        <p14:creationId xmlns:p14="http://schemas.microsoft.com/office/powerpoint/2010/main" val="309764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15</a:t>
            </a:fld>
            <a:endParaRPr lang="en-NZ"/>
          </a:p>
        </p:txBody>
      </p:sp>
    </p:spTree>
    <p:extLst>
      <p:ext uri="{BB962C8B-B14F-4D97-AF65-F5344CB8AC3E}">
        <p14:creationId xmlns:p14="http://schemas.microsoft.com/office/powerpoint/2010/main" val="19854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3</a:t>
            </a:fld>
            <a:endParaRPr lang="en-NZ"/>
          </a:p>
        </p:txBody>
      </p:sp>
    </p:spTree>
    <p:extLst>
      <p:ext uri="{BB962C8B-B14F-4D97-AF65-F5344CB8AC3E}">
        <p14:creationId xmlns:p14="http://schemas.microsoft.com/office/powerpoint/2010/main" val="281824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4</a:t>
            </a:fld>
            <a:endParaRPr lang="en-NZ"/>
          </a:p>
        </p:txBody>
      </p:sp>
    </p:spTree>
    <p:extLst>
      <p:ext uri="{BB962C8B-B14F-4D97-AF65-F5344CB8AC3E}">
        <p14:creationId xmlns:p14="http://schemas.microsoft.com/office/powerpoint/2010/main" val="386926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5</a:t>
            </a:fld>
            <a:endParaRPr lang="en-NZ"/>
          </a:p>
        </p:txBody>
      </p:sp>
    </p:spTree>
    <p:extLst>
      <p:ext uri="{BB962C8B-B14F-4D97-AF65-F5344CB8AC3E}">
        <p14:creationId xmlns:p14="http://schemas.microsoft.com/office/powerpoint/2010/main" val="90972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6</a:t>
            </a:fld>
            <a:endParaRPr lang="en-NZ"/>
          </a:p>
        </p:txBody>
      </p:sp>
    </p:spTree>
    <p:extLst>
      <p:ext uri="{BB962C8B-B14F-4D97-AF65-F5344CB8AC3E}">
        <p14:creationId xmlns:p14="http://schemas.microsoft.com/office/powerpoint/2010/main" val="212806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When manipulating the constraints it is important to ensure that are all considered as they interact with each other</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An experienced teacher/instructor would consider the outcome or movement goal and know which constraints to manipulate and in what way</a:t>
            </a:r>
          </a:p>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7</a:t>
            </a:fld>
            <a:endParaRPr lang="en-NZ"/>
          </a:p>
        </p:txBody>
      </p:sp>
    </p:spTree>
    <p:extLst>
      <p:ext uri="{BB962C8B-B14F-4D97-AF65-F5344CB8AC3E}">
        <p14:creationId xmlns:p14="http://schemas.microsoft.com/office/powerpoint/2010/main" val="242414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New coach in soccer club – students been used to playing 11 vs 11 games.  You introduce 4 vs 4 games.  Too big a challenge, can’t apply any of their existing skills and knowledge, therefore no learning happening.</a:t>
            </a:r>
          </a:p>
        </p:txBody>
      </p:sp>
      <p:sp>
        <p:nvSpPr>
          <p:cNvPr id="4" name="Slide Number Placeholder 3"/>
          <p:cNvSpPr>
            <a:spLocks noGrp="1"/>
          </p:cNvSpPr>
          <p:nvPr>
            <p:ph type="sldNum" sz="quarter" idx="5"/>
          </p:nvPr>
        </p:nvSpPr>
        <p:spPr/>
        <p:txBody>
          <a:bodyPr/>
          <a:lstStyle/>
          <a:p>
            <a:fld id="{A514EF88-E836-44B1-9C0B-F43CD65EDBC6}" type="slidenum">
              <a:rPr lang="en-NZ" smtClean="0"/>
              <a:t>8</a:t>
            </a:fld>
            <a:endParaRPr lang="en-NZ"/>
          </a:p>
        </p:txBody>
      </p:sp>
    </p:spTree>
    <p:extLst>
      <p:ext uri="{BB962C8B-B14F-4D97-AF65-F5344CB8AC3E}">
        <p14:creationId xmlns:p14="http://schemas.microsoft.com/office/powerpoint/2010/main" val="1975776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When manipulating the constraints it is important to ensure that are all considered as they interact with each other</a:t>
            </a:r>
            <a:endParaRPr lang="en-NZ" dirty="0"/>
          </a:p>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NZ" sz="1200" b="0" i="0" u="none" strike="noStrike" cap="none" dirty="0">
                <a:solidFill>
                  <a:schemeClr val="dk1"/>
                </a:solidFill>
                <a:latin typeface="+mn-lt"/>
                <a:ea typeface="Calibri"/>
                <a:cs typeface="Calibri"/>
                <a:sym typeface="Calibri"/>
              </a:rPr>
              <a:t>An experienced teacher/instructor would consider the outcome or movement goal and know which constraints to manipulate and in what way</a:t>
            </a:r>
          </a:p>
          <a:p>
            <a:pPr marL="0" marR="0" lvl="0" indent="0" algn="l" rtl="0">
              <a:spcBef>
                <a:spcPts val="0"/>
              </a:spcBef>
              <a:spcAft>
                <a:spcPts val="0"/>
              </a:spcAft>
              <a:buNone/>
            </a:pPr>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9</a:t>
            </a:fld>
            <a:endParaRPr lang="en-NZ"/>
          </a:p>
        </p:txBody>
      </p:sp>
    </p:spTree>
    <p:extLst>
      <p:ext uri="{BB962C8B-B14F-4D97-AF65-F5344CB8AC3E}">
        <p14:creationId xmlns:p14="http://schemas.microsoft.com/office/powerpoint/2010/main" val="345978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NZ"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10</a:t>
            </a:fld>
            <a:endParaRPr lang="en-NZ"/>
          </a:p>
        </p:txBody>
      </p:sp>
    </p:spTree>
    <p:extLst>
      <p:ext uri="{BB962C8B-B14F-4D97-AF65-F5344CB8AC3E}">
        <p14:creationId xmlns:p14="http://schemas.microsoft.com/office/powerpoint/2010/main" val="210221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8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age -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C0387-2BC7-7142-8A71-121250A3A1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Placeholder 1"/>
          <p:cNvSpPr>
            <a:spLocks noGrp="1"/>
          </p:cNvSpPr>
          <p:nvPr>
            <p:ph type="title"/>
          </p:nvPr>
        </p:nvSpPr>
        <p:spPr>
          <a:xfrm>
            <a:off x="814324" y="438277"/>
            <a:ext cx="9049004" cy="1325563"/>
          </a:xfrm>
          <a:prstGeom prst="rect">
            <a:avLst/>
          </a:prstGeom>
        </p:spPr>
        <p:txBody>
          <a:bodyPr vert="horz" lIns="91440" tIns="45720" rIns="91440" bIns="45720" rtlCol="0" anchor="ctr">
            <a:normAutofit/>
          </a:bodyPr>
          <a:lstStyle>
            <a:lvl1pPr>
              <a:defRPr>
                <a:solidFill>
                  <a:srgbClr val="519032"/>
                </a:solidFill>
              </a:defRPr>
            </a:lvl1pPr>
          </a:lstStyle>
          <a:p>
            <a:r>
              <a:rPr lang="en-US" dirty="0"/>
              <a:t>Click to edit Master title style</a:t>
            </a:r>
            <a:endParaRPr lang="en-NZ" dirty="0"/>
          </a:p>
        </p:txBody>
      </p:sp>
      <p:sp>
        <p:nvSpPr>
          <p:cNvPr id="5" name="Text Placeholder 11"/>
          <p:cNvSpPr>
            <a:spLocks noGrp="1"/>
          </p:cNvSpPr>
          <p:nvPr>
            <p:ph type="body" sz="quarter" idx="13"/>
          </p:nvPr>
        </p:nvSpPr>
        <p:spPr>
          <a:xfrm>
            <a:off x="814324" y="1917682"/>
            <a:ext cx="9999980" cy="4351338"/>
          </a:xfrm>
        </p:spPr>
        <p:txBody>
          <a:bodyPr numCol="1" spcCol="0"/>
          <a:lstStyle>
            <a:lvl1pPr>
              <a:buClr>
                <a:srgbClr val="72BF44"/>
              </a:buClr>
              <a:defRPr>
                <a:solidFill>
                  <a:srgbClr val="536972"/>
                </a:solidFill>
              </a:defRPr>
            </a:lvl1pPr>
            <a:lvl2pPr>
              <a:buClr>
                <a:srgbClr val="72BF44"/>
              </a:buClr>
              <a:defRPr>
                <a:solidFill>
                  <a:srgbClr val="536972"/>
                </a:solidFill>
              </a:defRPr>
            </a:lvl2pPr>
            <a:lvl3pPr>
              <a:buClr>
                <a:srgbClr val="72BF44"/>
              </a:buClr>
              <a:defRPr>
                <a:solidFill>
                  <a:srgbClr val="536972"/>
                </a:solidFill>
              </a:defRPr>
            </a:lvl3pPr>
            <a:lvl4pPr>
              <a:buClr>
                <a:srgbClr val="72BF44"/>
              </a:buClr>
              <a:defRPr>
                <a:solidFill>
                  <a:srgbClr val="536972"/>
                </a:solidFill>
              </a:defRPr>
            </a:lvl4pPr>
            <a:lvl5pPr>
              <a:buClr>
                <a:srgbClr val="72BF44"/>
              </a:buClr>
              <a:defRPr>
                <a:solidFill>
                  <a:srgbClr val="5369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4198335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093605729"/>
      </p:ext>
    </p:extLst>
  </p:cSld>
  <p:clrMap bg1="lt1" tx1="dk1" bg2="lt2" tx2="dk2" accent1="accent1" accent2="accent2" accent3="accent3" accent4="accent4" accent5="accent5" accent6="accent6" hlink="hlink" folHlink="folHlink"/>
  <p:sldLayoutIdLst>
    <p:sldLayoutId id="2147483671" r:id="rId1"/>
    <p:sldLayoutId id="2147483674" r:id="rId2"/>
  </p:sldLayoutIdLst>
  <p:txStyles>
    <p:titleStyle>
      <a:lvl1pPr algn="l" defTabSz="914400" rtl="0" eaLnBrk="1" latinLnBrk="0" hangingPunct="1">
        <a:lnSpc>
          <a:spcPct val="90000"/>
        </a:lnSpc>
        <a:spcBef>
          <a:spcPct val="0"/>
        </a:spcBef>
        <a:buNone/>
        <a:defRPr sz="4400" b="1" kern="1200">
          <a:solidFill>
            <a:srgbClr val="50923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54C225"/>
        </a:buClr>
        <a:buFont typeface="Arial" panose="020B0604020202020204" pitchFamily="34" charset="0"/>
        <a:buChar char="•"/>
        <a:defRPr sz="2800" kern="1200">
          <a:solidFill>
            <a:srgbClr val="4D6A73"/>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54C225"/>
        </a:buClr>
        <a:buFont typeface="Arial" panose="020B0604020202020204" pitchFamily="34" charset="0"/>
        <a:buChar char="•"/>
        <a:defRPr sz="2400" kern="1200">
          <a:solidFill>
            <a:srgbClr val="4D6A73"/>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54C225"/>
        </a:buClr>
        <a:buFont typeface="Arial" panose="020B0604020202020204" pitchFamily="34" charset="0"/>
        <a:buChar char="•"/>
        <a:defRPr sz="2000" kern="1200">
          <a:solidFill>
            <a:srgbClr val="4D6A73"/>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54C225"/>
        </a:buClr>
        <a:buFont typeface="Arial" panose="020B0604020202020204" pitchFamily="34" charset="0"/>
        <a:buChar char="•"/>
        <a:defRPr sz="1800" kern="1200">
          <a:solidFill>
            <a:srgbClr val="4D6A73"/>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54C225"/>
        </a:buClr>
        <a:buFont typeface="Arial" panose="020B0604020202020204" pitchFamily="34" charset="0"/>
        <a:buChar char="•"/>
        <a:defRPr sz="1800" kern="1200">
          <a:solidFill>
            <a:srgbClr val="4D6A73"/>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een">
            <a:extLst>
              <a:ext uri="{FF2B5EF4-FFF2-40B4-BE49-F238E27FC236}">
                <a16:creationId xmlns:a16="http://schemas.microsoft.com/office/drawing/2014/main" id="{0478992A-C365-F641-AE2E-2D15C3412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0" y="0"/>
            <a:ext cx="12192000" cy="6858000"/>
          </a:xfrm>
          <a:prstGeom prst="rect">
            <a:avLst/>
          </a:prstGeom>
        </p:spPr>
      </p:pic>
      <p:pic>
        <p:nvPicPr>
          <p:cNvPr id="5" name="Colour">
            <a:extLst>
              <a:ext uri="{FF2B5EF4-FFF2-40B4-BE49-F238E27FC236}">
                <a16:creationId xmlns:a16="http://schemas.microsoft.com/office/drawing/2014/main" id="{93F734FD-1511-7647-A4B7-3F2042B212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0" y="0"/>
            <a:ext cx="12192000" cy="6858000"/>
          </a:xfrm>
          <a:prstGeom prst="rect">
            <a:avLst/>
          </a:prstGeom>
        </p:spPr>
      </p:pic>
      <p:pic>
        <p:nvPicPr>
          <p:cNvPr id="9" name="Pattern">
            <a:extLst>
              <a:ext uri="{FF2B5EF4-FFF2-40B4-BE49-F238E27FC236}">
                <a16:creationId xmlns:a16="http://schemas.microsoft.com/office/drawing/2014/main" id="{6F68967F-417A-174F-AE0B-E3A91475E0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4600" y="0"/>
            <a:ext cx="5867400" cy="6858000"/>
          </a:xfrm>
          <a:prstGeom prst="rect">
            <a:avLst/>
          </a:prstGeom>
        </p:spPr>
      </p:pic>
      <p:pic>
        <p:nvPicPr>
          <p:cNvPr id="7" name="Logo">
            <a:extLst>
              <a:ext uri="{FF2B5EF4-FFF2-40B4-BE49-F238E27FC236}">
                <a16:creationId xmlns:a16="http://schemas.microsoft.com/office/drawing/2014/main" id="{401E7A48-2AE3-3E4D-8A27-B85862B77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900" y="0"/>
            <a:ext cx="2451100" cy="2425700"/>
          </a:xfrm>
          <a:prstGeom prst="rect">
            <a:avLst/>
          </a:prstGeom>
        </p:spPr>
      </p:pic>
      <p:sp>
        <p:nvSpPr>
          <p:cNvPr id="2" name="Parallelogram 1">
            <a:extLst>
              <a:ext uri="{FF2B5EF4-FFF2-40B4-BE49-F238E27FC236}">
                <a16:creationId xmlns:a16="http://schemas.microsoft.com/office/drawing/2014/main" id="{4FE5F2D6-F3CB-4241-96A2-4FE6F02E7D98}"/>
              </a:ext>
            </a:extLst>
          </p:cNvPr>
          <p:cNvSpPr/>
          <p:nvPr/>
        </p:nvSpPr>
        <p:spPr>
          <a:xfrm>
            <a:off x="-942109" y="0"/>
            <a:ext cx="4668982" cy="660523"/>
          </a:xfrm>
          <a:prstGeom prst="parallelogram">
            <a:avLst>
              <a:gd name="adj" fmla="val 1068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4A3F70-8DCA-3D45-BB71-C15B9C5C50B0}"/>
              </a:ext>
            </a:extLst>
          </p:cNvPr>
          <p:cNvSpPr txBox="1"/>
          <p:nvPr/>
        </p:nvSpPr>
        <p:spPr>
          <a:xfrm>
            <a:off x="96982" y="110834"/>
            <a:ext cx="2964873" cy="430887"/>
          </a:xfrm>
          <a:prstGeom prst="rect">
            <a:avLst/>
          </a:prstGeom>
          <a:noFill/>
        </p:spPr>
        <p:txBody>
          <a:bodyPr wrap="square" rtlCol="0">
            <a:spAutoFit/>
          </a:bodyPr>
          <a:lstStyle/>
          <a:p>
            <a:r>
              <a:rPr lang="en-US" sz="2100" b="1" dirty="0">
                <a:solidFill>
                  <a:srgbClr val="519032"/>
                </a:solidFill>
                <a:latin typeface="Calibri" panose="020F0502020204030204" pitchFamily="34" charset="0"/>
                <a:cs typeface="Calibri" panose="020F0502020204030204" pitchFamily="34" charset="0"/>
              </a:rPr>
              <a:t>SPORT AND RECREATION</a:t>
            </a:r>
          </a:p>
        </p:txBody>
      </p:sp>
      <p:grpSp>
        <p:nvGrpSpPr>
          <p:cNvPr id="15" name="Title">
            <a:extLst>
              <a:ext uri="{FF2B5EF4-FFF2-40B4-BE49-F238E27FC236}">
                <a16:creationId xmlns:a16="http://schemas.microsoft.com/office/drawing/2014/main" id="{0B6988D0-6BFD-7042-B768-9E361B593188}"/>
              </a:ext>
            </a:extLst>
          </p:cNvPr>
          <p:cNvGrpSpPr/>
          <p:nvPr/>
        </p:nvGrpSpPr>
        <p:grpSpPr>
          <a:xfrm>
            <a:off x="0" y="4226315"/>
            <a:ext cx="7661562" cy="1906856"/>
            <a:chOff x="0" y="4226315"/>
            <a:chExt cx="7661562" cy="1906856"/>
          </a:xfrm>
        </p:grpSpPr>
        <p:sp>
          <p:nvSpPr>
            <p:cNvPr id="11" name="Rectangle 10">
              <a:extLst>
                <a:ext uri="{FF2B5EF4-FFF2-40B4-BE49-F238E27FC236}">
                  <a16:creationId xmlns:a16="http://schemas.microsoft.com/office/drawing/2014/main" id="{FEFE632B-9515-0D41-97F0-62B6BC2255F7}"/>
                </a:ext>
              </a:extLst>
            </p:cNvPr>
            <p:cNvSpPr/>
            <p:nvPr/>
          </p:nvSpPr>
          <p:spPr>
            <a:xfrm>
              <a:off x="0" y="4226315"/>
              <a:ext cx="6991816" cy="1906856"/>
            </a:xfrm>
            <a:prstGeom prst="rect">
              <a:avLst/>
            </a:prstGeom>
            <a:gradFill flip="none" rotWithShape="1">
              <a:gsLst>
                <a:gs pos="0">
                  <a:srgbClr val="205307"/>
                </a:gs>
                <a:gs pos="100000">
                  <a:srgbClr val="51903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F1F700E-D04D-E048-8430-981156128D76}"/>
                </a:ext>
              </a:extLst>
            </p:cNvPr>
            <p:cNvSpPr txBox="1"/>
            <p:nvPr/>
          </p:nvSpPr>
          <p:spPr>
            <a:xfrm>
              <a:off x="319805" y="4346594"/>
              <a:ext cx="7341757" cy="603499"/>
            </a:xfrm>
            <a:prstGeom prst="rect">
              <a:avLst/>
            </a:prstGeom>
            <a:noFill/>
          </p:spPr>
          <p:txBody>
            <a:bodyPr wrap="square" rtlCol="0">
              <a:spAutoFit/>
            </a:bodyPr>
            <a:lstStyle/>
            <a:p>
              <a:pPr>
                <a:lnSpc>
                  <a:spcPts val="4400"/>
                </a:lnSpc>
              </a:pPr>
              <a:r>
                <a:rPr lang="en-US" sz="2600" dirty="0">
                  <a:solidFill>
                    <a:srgbClr val="B1DB7F"/>
                  </a:solidFill>
                  <a:latin typeface="Calibri" panose="020F0502020204030204" pitchFamily="34" charset="0"/>
                  <a:cs typeface="Calibri" panose="020F0502020204030204" pitchFamily="34" charset="0"/>
                </a:rPr>
                <a:t>CONTEMPORARY SKILL ACQUISITION WEEK 3</a:t>
              </a:r>
            </a:p>
          </p:txBody>
        </p:sp>
        <p:sp>
          <p:nvSpPr>
            <p:cNvPr id="8" name="Rectangle 7">
              <a:extLst>
                <a:ext uri="{FF2B5EF4-FFF2-40B4-BE49-F238E27FC236}">
                  <a16:creationId xmlns:a16="http://schemas.microsoft.com/office/drawing/2014/main" id="{B592A063-44A8-7940-94F2-D9268B0F10C9}"/>
                </a:ext>
              </a:extLst>
            </p:cNvPr>
            <p:cNvSpPr/>
            <p:nvPr/>
          </p:nvSpPr>
          <p:spPr>
            <a:xfrm>
              <a:off x="332700" y="5488655"/>
              <a:ext cx="2767424" cy="461665"/>
            </a:xfrm>
            <a:prstGeom prst="rect">
              <a:avLst/>
            </a:prstGeom>
          </p:spPr>
          <p:txBody>
            <a:bodyPr wrap="none">
              <a:spAutoFit/>
            </a:bodyPr>
            <a:lstStyle/>
            <a:p>
              <a:r>
                <a:rPr lang="en-US" sz="2400" b="1" dirty="0">
                  <a:solidFill>
                    <a:srgbClr val="B1DB7F"/>
                  </a:solidFill>
                  <a:latin typeface="Calibri" panose="020F0502020204030204" pitchFamily="34" charset="0"/>
                  <a:cs typeface="Calibri" panose="020F0502020204030204" pitchFamily="34" charset="0"/>
                </a:rPr>
                <a:t>Dr Sarah-Kate Millar</a:t>
              </a:r>
              <a:endParaRPr lang="en-US" sz="2400" dirty="0"/>
            </a:p>
          </p:txBody>
        </p:sp>
        <p:sp>
          <p:nvSpPr>
            <p:cNvPr id="14" name="Rectangle 13">
              <a:extLst>
                <a:ext uri="{FF2B5EF4-FFF2-40B4-BE49-F238E27FC236}">
                  <a16:creationId xmlns:a16="http://schemas.microsoft.com/office/drawing/2014/main" id="{CB7670D8-3368-6F4D-AB6D-B339B3A4BC52}"/>
                </a:ext>
              </a:extLst>
            </p:cNvPr>
            <p:cNvSpPr/>
            <p:nvPr/>
          </p:nvSpPr>
          <p:spPr>
            <a:xfrm>
              <a:off x="332700" y="5005489"/>
              <a:ext cx="6168292" cy="568297"/>
            </a:xfrm>
            <a:prstGeom prst="rect">
              <a:avLst/>
            </a:prstGeom>
          </p:spPr>
          <p:txBody>
            <a:bodyPr wrap="none">
              <a:spAutoFit/>
            </a:bodyPr>
            <a:lstStyle/>
            <a:p>
              <a:pPr>
                <a:lnSpc>
                  <a:spcPts val="3400"/>
                </a:lnSpc>
              </a:pPr>
              <a:r>
                <a:rPr lang="en-US" sz="4400" b="1" dirty="0">
                  <a:solidFill>
                    <a:schemeClr val="bg1"/>
                  </a:solidFill>
                  <a:latin typeface="Calibri" panose="020F0502020204030204" pitchFamily="34" charset="0"/>
                  <a:cs typeface="Calibri" panose="020F0502020204030204" pitchFamily="34" charset="0"/>
                </a:rPr>
                <a:t>Constraints Led Approach</a:t>
              </a:r>
              <a:endParaRPr lang="en-US" sz="4400" b="1" dirty="0">
                <a:solidFill>
                  <a:srgbClr val="B1DB7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900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rows">
            <a:extLst>
              <a:ext uri="{FF2B5EF4-FFF2-40B4-BE49-F238E27FC236}">
                <a16:creationId xmlns:a16="http://schemas.microsoft.com/office/drawing/2014/main" id="{8A7EFC55-F3C6-074D-958A-63CAE04E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1"/>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82775" y="864825"/>
            <a:ext cx="6733310" cy="1325563"/>
          </a:xfrm>
        </p:spPr>
        <p:txBody>
          <a:bodyPr>
            <a:noAutofit/>
          </a:bodyPr>
          <a:lstStyle/>
          <a:p>
            <a:r>
              <a:rPr lang="en-US" dirty="0"/>
              <a:t>Where to start?</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582775" y="2036826"/>
            <a:ext cx="5596388" cy="2731960"/>
          </a:xfrm>
        </p:spPr>
        <p:txBody>
          <a:bodyPr numCol="1">
            <a:noAutofit/>
          </a:bodyPr>
          <a:lstStyle/>
          <a:p>
            <a:r>
              <a:rPr lang="en-US" b="1" dirty="0"/>
              <a:t>Manipulate the constraints…</a:t>
            </a:r>
          </a:p>
          <a:p>
            <a:r>
              <a:rPr lang="en-US" b="1" dirty="0"/>
              <a:t>It’s about exploration...</a:t>
            </a:r>
          </a:p>
        </p:txBody>
      </p:sp>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15" name="Mice">
            <a:extLst>
              <a:ext uri="{FF2B5EF4-FFF2-40B4-BE49-F238E27FC236}">
                <a16:creationId xmlns:a16="http://schemas.microsoft.com/office/drawing/2014/main" id="{5F3814AE-E189-E949-B461-02A63DE7C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1989" y="3218281"/>
            <a:ext cx="7162800" cy="3644900"/>
          </a:xfrm>
          <a:prstGeom prst="rect">
            <a:avLst/>
          </a:prstGeom>
        </p:spPr>
      </p:pic>
      <p:pic>
        <p:nvPicPr>
          <p:cNvPr id="13" name="Circle 02">
            <a:extLst>
              <a:ext uri="{FF2B5EF4-FFF2-40B4-BE49-F238E27FC236}">
                <a16:creationId xmlns:a16="http://schemas.microsoft.com/office/drawing/2014/main" id="{220BE908-46DC-9446-B26C-E494BC6B31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04830" y="748849"/>
            <a:ext cx="3511541" cy="3511541"/>
          </a:xfrm>
          <a:prstGeom prst="rect">
            <a:avLst/>
          </a:prstGeom>
        </p:spPr>
      </p:pic>
    </p:spTree>
    <p:extLst>
      <p:ext uri="{BB962C8B-B14F-4D97-AF65-F5344CB8AC3E}">
        <p14:creationId xmlns:p14="http://schemas.microsoft.com/office/powerpoint/2010/main" val="968519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814324" y="543140"/>
            <a:ext cx="9049004" cy="1325563"/>
          </a:xfrm>
        </p:spPr>
        <p:txBody>
          <a:bodyPr>
            <a:noAutofit/>
          </a:bodyPr>
          <a:lstStyle/>
          <a:p>
            <a:r>
              <a:rPr lang="en-US" dirty="0"/>
              <a:t>Sound familiar...</a:t>
            </a:r>
            <a:endParaRPr lang="en-US" dirty="0">
              <a:solidFill>
                <a:srgbClr val="72BF44"/>
              </a:solidFill>
            </a:endParaRP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1868703"/>
            <a:ext cx="9401140" cy="2468017"/>
          </a:xfrm>
        </p:spPr>
        <p:txBody>
          <a:bodyPr vert="horz" lIns="91440" tIns="45720" rIns="91440" bIns="45720" numCol="2" spcCol="0" rtlCol="0" anchor="t">
            <a:noAutofit/>
          </a:bodyPr>
          <a:lstStyle/>
          <a:p>
            <a:r>
              <a:rPr lang="en-US" sz="2400" b="1" dirty="0">
                <a:solidFill>
                  <a:srgbClr val="4D6A73"/>
                </a:solidFill>
              </a:rPr>
              <a:t>Modification of the Learning Environment </a:t>
            </a:r>
          </a:p>
          <a:p>
            <a:pPr lvl="1"/>
            <a:r>
              <a:rPr lang="en-US" sz="2000" b="1" dirty="0">
                <a:solidFill>
                  <a:srgbClr val="4D6A73"/>
                </a:solidFill>
              </a:rPr>
              <a:t>Rules, Equipment, Pitch Size, Task…</a:t>
            </a:r>
          </a:p>
          <a:p>
            <a:r>
              <a:rPr lang="en-US" sz="2400" b="1" dirty="0">
                <a:solidFill>
                  <a:srgbClr val="4D6A73"/>
                </a:solidFill>
                <a:latin typeface="Calibri"/>
                <a:cs typeface="Calibri"/>
              </a:rPr>
              <a:t>Use of challenges… to let players solve problems in their own ways…</a:t>
            </a:r>
          </a:p>
          <a:p>
            <a:endParaRPr lang="en-US" sz="2400" b="1" dirty="0">
              <a:solidFill>
                <a:srgbClr val="4D6A73"/>
              </a:solidFill>
            </a:endParaRPr>
          </a:p>
          <a:p>
            <a:endParaRPr lang="en-US" sz="2400" b="1" dirty="0">
              <a:solidFill>
                <a:srgbClr val="4D6A73"/>
              </a:solidFill>
            </a:endParaRPr>
          </a:p>
          <a:p>
            <a:endParaRPr lang="en-US" sz="2400" b="1" dirty="0">
              <a:solidFill>
                <a:srgbClr val="4D6A73"/>
              </a:solidFill>
            </a:endParaRPr>
          </a:p>
          <a:p>
            <a:r>
              <a:rPr lang="en-US" sz="2400" b="1" dirty="0">
                <a:solidFill>
                  <a:srgbClr val="4D6A73"/>
                </a:solidFill>
                <a:latin typeface="Calibri"/>
                <a:cs typeface="Calibri"/>
              </a:rPr>
              <a:t>Use of questions to help guide players to effective solutions… discovery learning</a:t>
            </a:r>
          </a:p>
          <a:p>
            <a:r>
              <a:rPr lang="en-US" sz="2400" b="1" dirty="0">
                <a:solidFill>
                  <a:srgbClr val="4D6A73"/>
                </a:solidFill>
                <a:latin typeface="Calibri"/>
                <a:cs typeface="Calibri"/>
              </a:rPr>
              <a:t>Developing new techniques… allowing for individual solutions</a:t>
            </a:r>
          </a:p>
          <a:p>
            <a:endParaRPr lang="en-US" sz="2400" b="1" dirty="0">
              <a:solidFill>
                <a:srgbClr val="4D6A73"/>
              </a:solidFill>
            </a:endParaRPr>
          </a:p>
          <a:p>
            <a:endParaRPr lang="en-US" sz="2400" b="1" dirty="0">
              <a:solidFill>
                <a:srgbClr val="4D6A73"/>
              </a:solidFill>
            </a:endParaRPr>
          </a:p>
          <a:p>
            <a:endParaRPr lang="en-US" sz="2400" b="1" dirty="0">
              <a:solidFill>
                <a:srgbClr val="4D6A73"/>
              </a:solidFill>
            </a:endParaRPr>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2337859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1778A6-292C-7248-8941-0D82270B0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Arrows">
            <a:extLst>
              <a:ext uri="{FF2B5EF4-FFF2-40B4-BE49-F238E27FC236}">
                <a16:creationId xmlns:a16="http://schemas.microsoft.com/office/drawing/2014/main" id="{8A7EFC55-F3C6-074D-958A-63CAE04EB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
        <p:nvSpPr>
          <p:cNvPr id="12" name="Rectangle 11">
            <a:extLst>
              <a:ext uri="{FF2B5EF4-FFF2-40B4-BE49-F238E27FC236}">
                <a16:creationId xmlns:a16="http://schemas.microsoft.com/office/drawing/2014/main" id="{E665AF13-1047-904B-AB1E-A43C25F6405C}"/>
              </a:ext>
            </a:extLst>
          </p:cNvPr>
          <p:cNvSpPr/>
          <p:nvPr/>
        </p:nvSpPr>
        <p:spPr>
          <a:xfrm>
            <a:off x="678873" y="631536"/>
            <a:ext cx="5777345" cy="1565564"/>
          </a:xfrm>
          <a:prstGeom prst="rect">
            <a:avLst/>
          </a:prstGeom>
          <a:solidFill>
            <a:srgbClr val="50923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46800" rIns="288000" rtlCol="0" anchor="ctr"/>
          <a:lstStyle/>
          <a:p>
            <a:r>
              <a:rPr lang="en-US" sz="4000" b="1" dirty="0">
                <a:latin typeface="Calibri" panose="020F0502020204030204" pitchFamily="34" charset="0"/>
                <a:cs typeface="Calibri" panose="020F0502020204030204" pitchFamily="34" charset="0"/>
              </a:rPr>
              <a:t>How do we plan for learning then?</a:t>
            </a:r>
          </a:p>
        </p:txBody>
      </p:sp>
      <p:sp>
        <p:nvSpPr>
          <p:cNvPr id="13" name="Rectangle 12">
            <a:extLst>
              <a:ext uri="{FF2B5EF4-FFF2-40B4-BE49-F238E27FC236}">
                <a16:creationId xmlns:a16="http://schemas.microsoft.com/office/drawing/2014/main" id="{F2A8A705-E9B5-6445-BBBD-8C3C436D0CE8}"/>
              </a:ext>
            </a:extLst>
          </p:cNvPr>
          <p:cNvSpPr/>
          <p:nvPr/>
        </p:nvSpPr>
        <p:spPr>
          <a:xfrm>
            <a:off x="678873" y="2197100"/>
            <a:ext cx="5777345" cy="3505200"/>
          </a:xfrm>
          <a:prstGeom prst="rect">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80000" rIns="288000" rtlCol="0" anchor="t"/>
          <a:lstStyle/>
          <a:p>
            <a:pPr marL="285750" indent="-285750">
              <a:buClr>
                <a:srgbClr val="B1DB7F"/>
              </a:buClr>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Move away from the ‘recipe book’ approach to teaching/coaching</a:t>
            </a:r>
          </a:p>
          <a:p>
            <a:pPr marL="285750" indent="-285750">
              <a:buClr>
                <a:srgbClr val="B1DB7F"/>
              </a:buClr>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Planning is still important </a:t>
            </a:r>
          </a:p>
          <a:p>
            <a:pPr marL="285750" indent="-285750">
              <a:buClr>
                <a:srgbClr val="B1DB7F"/>
              </a:buClr>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Needs based and organic</a:t>
            </a:r>
          </a:p>
          <a:p>
            <a:pPr marL="285750" indent="-285750">
              <a:buClr>
                <a:srgbClr val="B1DB7F"/>
              </a:buClr>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Be patient</a:t>
            </a:r>
          </a:p>
          <a:p>
            <a:pPr marL="285750" indent="-285750">
              <a:buClr>
                <a:srgbClr val="B1DB7F"/>
              </a:buClr>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Be ready for non-linear changes</a:t>
            </a:r>
          </a:p>
        </p:txBody>
      </p:sp>
    </p:spTree>
    <p:extLst>
      <p:ext uri="{BB962C8B-B14F-4D97-AF65-F5344CB8AC3E}">
        <p14:creationId xmlns:p14="http://schemas.microsoft.com/office/powerpoint/2010/main" val="290221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dirty="0"/>
              <a:t>For any performers</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1860823"/>
            <a:ext cx="9401140" cy="3233338"/>
          </a:xfrm>
        </p:spPr>
        <p:txBody>
          <a:bodyPr vert="horz" lIns="91440" tIns="45720" rIns="91440" bIns="45720" numCol="2" spcCol="180000" rtlCol="0" anchor="t">
            <a:noAutofit/>
          </a:bodyPr>
          <a:lstStyle/>
          <a:p>
            <a:r>
              <a:rPr lang="en-US" sz="2400" b="1" dirty="0">
                <a:latin typeface="Calibri"/>
                <a:cs typeface="Calibri"/>
              </a:rPr>
              <a:t>Allow the players to find solutions (discovery learning)</a:t>
            </a:r>
            <a:endParaRPr lang="en-US" sz="2400" b="1" dirty="0"/>
          </a:p>
          <a:p>
            <a:r>
              <a:rPr lang="en-US" sz="2400" b="1" dirty="0"/>
              <a:t>Adapt the discovery process to the learner</a:t>
            </a:r>
          </a:p>
          <a:p>
            <a:r>
              <a:rPr lang="en-US" sz="2400" b="1" dirty="0"/>
              <a:t>Ask questions that help the players to solve the problems (guided discovery)</a:t>
            </a:r>
            <a:br>
              <a:rPr lang="en-US" sz="2400" b="1" dirty="0"/>
            </a:br>
            <a:endParaRPr lang="en-US" sz="2400" b="1" dirty="0"/>
          </a:p>
          <a:p>
            <a:r>
              <a:rPr lang="en-US" sz="2400" b="1" dirty="0">
                <a:latin typeface="Calibri"/>
                <a:cs typeface="Calibri"/>
              </a:rPr>
              <a:t>Create a culture where mistakes are expected  </a:t>
            </a:r>
            <a:endParaRPr lang="en-US" sz="2400" b="1" dirty="0">
              <a:cs typeface="Calibri"/>
            </a:endParaRPr>
          </a:p>
          <a:p>
            <a:r>
              <a:rPr lang="en-US" sz="2400" b="1" dirty="0">
                <a:latin typeface="Calibri"/>
                <a:cs typeface="Calibri"/>
              </a:rPr>
              <a:t>If you aren’t making mistakes, then you aren’t learning </a:t>
            </a:r>
            <a:br>
              <a:rPr lang="en-US" sz="2400" b="1" dirty="0"/>
            </a:br>
            <a:r>
              <a:rPr lang="en-US" sz="2400" b="1" dirty="0">
                <a:latin typeface="Calibri"/>
                <a:cs typeface="Calibri"/>
              </a:rPr>
              <a:t>(John Wooden)</a:t>
            </a:r>
            <a:endParaRPr lang="en-US" sz="2400" b="1" dirty="0">
              <a:cs typeface="Calibri"/>
            </a:endParaRPr>
          </a:p>
          <a:p>
            <a:endParaRPr lang="en-US" sz="2400" b="1" dirty="0"/>
          </a:p>
          <a:p>
            <a:endParaRPr lang="en-US" sz="2400" b="1" dirty="0"/>
          </a:p>
          <a:p>
            <a:endParaRPr lang="en-US" sz="2400" b="1" dirty="0"/>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2667729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
        <p:nvSpPr>
          <p:cNvPr id="9" name="Oval 8">
            <a:extLst>
              <a:ext uri="{FF2B5EF4-FFF2-40B4-BE49-F238E27FC236}">
                <a16:creationId xmlns:a16="http://schemas.microsoft.com/office/drawing/2014/main" id="{F180F106-3773-A54C-A538-3DAE72DEEAB5}"/>
              </a:ext>
            </a:extLst>
          </p:cNvPr>
          <p:cNvSpPr/>
          <p:nvPr/>
        </p:nvSpPr>
        <p:spPr>
          <a:xfrm>
            <a:off x="3103418" y="523459"/>
            <a:ext cx="5985164" cy="5985164"/>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b="1" dirty="0">
                <a:solidFill>
                  <a:schemeClr val="bg1"/>
                </a:solidFill>
                <a:latin typeface="Calibri" panose="020F0502020204030204" pitchFamily="34" charset="0"/>
                <a:ea typeface="Arimo"/>
                <a:cs typeface="Calibri" panose="020F0502020204030204" pitchFamily="34" charset="0"/>
                <a:sym typeface="Arimo"/>
              </a:rPr>
              <a:t>QUESTION</a:t>
            </a:r>
            <a:br>
              <a:rPr lang="en-NZ" sz="3200" b="1" dirty="0">
                <a:solidFill>
                  <a:schemeClr val="bg1"/>
                </a:solidFill>
                <a:latin typeface="Calibri" panose="020F0502020204030204" pitchFamily="34" charset="0"/>
                <a:ea typeface="Arimo"/>
                <a:cs typeface="Calibri" panose="020F0502020204030204" pitchFamily="34" charset="0"/>
                <a:sym typeface="Arimo"/>
              </a:rPr>
            </a:br>
            <a:r>
              <a:rPr lang="en-NZ" sz="3200" b="1" dirty="0">
                <a:solidFill>
                  <a:srgbClr val="B1DB7F"/>
                </a:solidFill>
                <a:latin typeface="Calibri" panose="020F0502020204030204" pitchFamily="34" charset="0"/>
                <a:ea typeface="Arimo"/>
                <a:cs typeface="Calibri" panose="020F0502020204030204" pitchFamily="34" charset="0"/>
                <a:sym typeface="Arimo"/>
              </a:rPr>
              <a:t>In your own words, why is a constraints-led perspective a </a:t>
            </a:r>
            <a:r>
              <a:rPr lang="en-NZ" sz="3200" b="1" dirty="0">
                <a:solidFill>
                  <a:schemeClr val="bg1"/>
                </a:solidFill>
                <a:latin typeface="Calibri" panose="020F0502020204030204" pitchFamily="34" charset="0"/>
                <a:ea typeface="Arimo"/>
                <a:cs typeface="Calibri" panose="020F0502020204030204" pitchFamily="34" charset="0"/>
                <a:sym typeface="Arimo"/>
              </a:rPr>
              <a:t>HOLISTIC</a:t>
            </a:r>
            <a:r>
              <a:rPr lang="en-NZ" sz="3200" b="1" dirty="0">
                <a:solidFill>
                  <a:srgbClr val="B1DB7F"/>
                </a:solidFill>
                <a:latin typeface="Calibri" panose="020F0502020204030204" pitchFamily="34" charset="0"/>
                <a:ea typeface="Arimo"/>
                <a:cs typeface="Calibri" panose="020F0502020204030204" pitchFamily="34" charset="0"/>
                <a:sym typeface="Arimo"/>
              </a:rPr>
              <a:t> approach to skill development?</a:t>
            </a:r>
          </a:p>
        </p:txBody>
      </p:sp>
    </p:spTree>
    <p:extLst>
      <p:ext uri="{BB962C8B-B14F-4D97-AF65-F5344CB8AC3E}">
        <p14:creationId xmlns:p14="http://schemas.microsoft.com/office/powerpoint/2010/main" val="764814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dirty="0"/>
              <a:t>And another thing</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1860823"/>
            <a:ext cx="9401140" cy="2683468"/>
          </a:xfrm>
        </p:spPr>
        <p:txBody>
          <a:bodyPr vert="horz" lIns="91440" tIns="45720" rIns="91440" bIns="45720" numCol="2" spcCol="180000" rtlCol="0" anchor="t">
            <a:noAutofit/>
          </a:bodyPr>
          <a:lstStyle/>
          <a:p>
            <a:r>
              <a:rPr lang="en-US" sz="2400" b="1" dirty="0"/>
              <a:t>The perfect answer is within the performer</a:t>
            </a:r>
          </a:p>
          <a:p>
            <a:r>
              <a:rPr lang="en-US" sz="2400" b="1" dirty="0"/>
              <a:t>Your problem is understanding what the goal is and how to shape practice in order to address this</a:t>
            </a:r>
            <a:br>
              <a:rPr lang="en-US" sz="2400" b="1" dirty="0"/>
            </a:br>
            <a:endParaRPr lang="en-US" sz="2400" b="1" dirty="0"/>
          </a:p>
          <a:p>
            <a:r>
              <a:rPr lang="en-US" sz="2400" b="1" dirty="0"/>
              <a:t>Constrained approaches empower and motivate performers</a:t>
            </a:r>
          </a:p>
          <a:p>
            <a:r>
              <a:rPr lang="en-US" sz="2400" b="1" dirty="0">
                <a:latin typeface="Calibri"/>
                <a:cs typeface="Calibri"/>
              </a:rPr>
              <a:t>“My solution” equals more confidence and more motivation</a:t>
            </a:r>
          </a:p>
          <a:p>
            <a:endParaRPr lang="en-US" sz="2400" b="1" dirty="0"/>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4250055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661924" y="503092"/>
            <a:ext cx="6570149" cy="1325563"/>
          </a:xfrm>
        </p:spPr>
        <p:txBody>
          <a:bodyPr>
            <a:noAutofit/>
          </a:bodyPr>
          <a:lstStyle/>
          <a:p>
            <a:r>
              <a:rPr lang="en-US" dirty="0"/>
              <a:t>Re-cap key points </a:t>
            </a: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712724" y="1730511"/>
            <a:ext cx="5258585" cy="2731960"/>
          </a:xfrm>
        </p:spPr>
        <p:txBody>
          <a:bodyPr numCol="1">
            <a:noAutofit/>
          </a:bodyPr>
          <a:lstStyle/>
          <a:p>
            <a:r>
              <a:rPr lang="en-US" b="1" dirty="0"/>
              <a:t>Learning is non-linear</a:t>
            </a:r>
          </a:p>
          <a:p>
            <a:r>
              <a:rPr lang="en-US" b="1" dirty="0"/>
              <a:t>The environment shapes action</a:t>
            </a:r>
          </a:p>
          <a:p>
            <a:r>
              <a:rPr lang="en-US" b="1" dirty="0"/>
              <a:t>Perception is tightly coupled to action</a:t>
            </a:r>
          </a:p>
          <a:p>
            <a:r>
              <a:rPr lang="en-US" b="1" dirty="0"/>
              <a:t>Information is not static, it is dynamic </a:t>
            </a:r>
          </a:p>
          <a:p>
            <a:endParaRPr lang="en-US" b="1" dirty="0"/>
          </a:p>
        </p:txBody>
      </p:sp>
      <p:pic>
        <p:nvPicPr>
          <p:cNvPr id="7" name="AUT">
            <a:extLst>
              <a:ext uri="{FF2B5EF4-FFF2-40B4-BE49-F238E27FC236}">
                <a16:creationId xmlns:a16="http://schemas.microsoft.com/office/drawing/2014/main" id="{CC68022A-ABEB-E94E-BDEE-AE12E80E9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6" name="Picture 5">
            <a:extLst>
              <a:ext uri="{FF2B5EF4-FFF2-40B4-BE49-F238E27FC236}">
                <a16:creationId xmlns:a16="http://schemas.microsoft.com/office/drawing/2014/main" id="{ED081CF2-1CB8-424D-A46C-1E7035FA0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599" y="1772075"/>
            <a:ext cx="3501738" cy="2731959"/>
          </a:xfrm>
          <a:prstGeom prst="rect">
            <a:avLst/>
          </a:prstGeom>
        </p:spPr>
      </p:pic>
    </p:spTree>
    <p:extLst>
      <p:ext uri="{BB962C8B-B14F-4D97-AF65-F5344CB8AC3E}">
        <p14:creationId xmlns:p14="http://schemas.microsoft.com/office/powerpoint/2010/main" val="2983115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dirty="0"/>
              <a:t>Non-linear systems </a:t>
            </a:r>
            <a:br>
              <a:rPr lang="en-US" dirty="0"/>
            </a:br>
            <a:r>
              <a:rPr lang="en-US" sz="3200" dirty="0">
                <a:solidFill>
                  <a:srgbClr val="72BF44"/>
                </a:solidFill>
              </a:rPr>
              <a:t>(compared to linear)</a:t>
            </a:r>
            <a:endParaRPr lang="en-US" dirty="0">
              <a:solidFill>
                <a:srgbClr val="72BF44"/>
              </a:solidFill>
            </a:endParaRP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2090128"/>
            <a:ext cx="9401140" cy="1907613"/>
          </a:xfrm>
        </p:spPr>
        <p:txBody>
          <a:bodyPr numCol="2">
            <a:noAutofit/>
          </a:bodyPr>
          <a:lstStyle/>
          <a:p>
            <a:r>
              <a:rPr lang="en-US" sz="2400" b="1" dirty="0">
                <a:solidFill>
                  <a:srgbClr val="4D6A73"/>
                </a:solidFill>
              </a:rPr>
              <a:t>Cause and effect – non-proportionality </a:t>
            </a:r>
          </a:p>
          <a:p>
            <a:r>
              <a:rPr lang="en-US" sz="2400" b="1" dirty="0">
                <a:solidFill>
                  <a:srgbClr val="4D6A73"/>
                </a:solidFill>
              </a:rPr>
              <a:t>Multi-outcomes – affordances </a:t>
            </a:r>
            <a:br>
              <a:rPr lang="en-US" sz="2400" b="1" dirty="0">
                <a:solidFill>
                  <a:srgbClr val="4D6A73"/>
                </a:solidFill>
              </a:rPr>
            </a:br>
            <a:r>
              <a:rPr lang="en-US" sz="2400" b="1" dirty="0">
                <a:solidFill>
                  <a:srgbClr val="4D6A73"/>
                </a:solidFill>
              </a:rPr>
              <a:t>and specific to the individual </a:t>
            </a:r>
          </a:p>
          <a:p>
            <a:r>
              <a:rPr lang="en-US" sz="2400" b="1" dirty="0">
                <a:solidFill>
                  <a:srgbClr val="4D6A73"/>
                </a:solidFill>
              </a:rPr>
              <a:t>Parametric control – change in parameters guide new learning </a:t>
            </a:r>
          </a:p>
          <a:p>
            <a:r>
              <a:rPr lang="en-US" sz="2400" b="1" dirty="0">
                <a:solidFill>
                  <a:srgbClr val="4D6A73"/>
                </a:solidFill>
              </a:rPr>
              <a:t>Variability – exploration vs ’noise’ </a:t>
            </a:r>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
        <p:nvSpPr>
          <p:cNvPr id="4" name="Rectangle 3">
            <a:extLst>
              <a:ext uri="{FF2B5EF4-FFF2-40B4-BE49-F238E27FC236}">
                <a16:creationId xmlns:a16="http://schemas.microsoft.com/office/drawing/2014/main" id="{20CC7A36-C327-4B4E-9B7C-8FB145EA7532}"/>
              </a:ext>
            </a:extLst>
          </p:cNvPr>
          <p:cNvSpPr/>
          <p:nvPr/>
        </p:nvSpPr>
        <p:spPr>
          <a:xfrm>
            <a:off x="5573407" y="3561323"/>
            <a:ext cx="3846131" cy="1200329"/>
          </a:xfrm>
          <a:prstGeom prst="rect">
            <a:avLst/>
          </a:prstGeom>
        </p:spPr>
        <p:txBody>
          <a:bodyPr wrap="square">
            <a:spAutoFit/>
          </a:bodyPr>
          <a:lstStyle/>
          <a:p>
            <a:r>
              <a:rPr lang="en-US" sz="2400" b="1" dirty="0">
                <a:solidFill>
                  <a:srgbClr val="519032"/>
                </a:solidFill>
                <a:latin typeface="Calibri" panose="020F0502020204030204" pitchFamily="34" charset="0"/>
                <a:cs typeface="Calibri" panose="020F0502020204030204" pitchFamily="34" charset="0"/>
              </a:rPr>
              <a:t>Self-</a:t>
            </a:r>
            <a:r>
              <a:rPr lang="en-US" sz="2400" b="1" dirty="0" err="1">
                <a:solidFill>
                  <a:srgbClr val="519032"/>
                </a:solidFill>
                <a:latin typeface="Calibri" panose="020F0502020204030204" pitchFamily="34" charset="0"/>
                <a:cs typeface="Calibri" panose="020F0502020204030204" pitchFamily="34" charset="0"/>
              </a:rPr>
              <a:t>organisation</a:t>
            </a:r>
            <a:r>
              <a:rPr lang="en-US" sz="2400" b="1" dirty="0">
                <a:solidFill>
                  <a:srgbClr val="519032"/>
                </a:solidFill>
                <a:latin typeface="Calibri" panose="020F0502020204030204" pitchFamily="34" charset="0"/>
                <a:cs typeface="Calibri" panose="020F0502020204030204" pitchFamily="34" charset="0"/>
              </a:rPr>
              <a:t> from the interaction of multiple constraints </a:t>
            </a:r>
          </a:p>
        </p:txBody>
      </p:sp>
    </p:spTree>
    <p:extLst>
      <p:ext uri="{BB962C8B-B14F-4D97-AF65-F5344CB8AC3E}">
        <p14:creationId xmlns:p14="http://schemas.microsoft.com/office/powerpoint/2010/main" val="1831515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rows" hidden="1">
            <a:extLst>
              <a:ext uri="{FF2B5EF4-FFF2-40B4-BE49-F238E27FC236}">
                <a16:creationId xmlns:a16="http://schemas.microsoft.com/office/drawing/2014/main" id="{73A1FD92-8F18-984B-A4EC-569D950CC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554453" y="745489"/>
            <a:ext cx="9049004" cy="1325563"/>
          </a:xfrm>
        </p:spPr>
        <p:txBody>
          <a:bodyPr>
            <a:normAutofit fontScale="90000"/>
          </a:bodyPr>
          <a:lstStyle/>
          <a:p>
            <a:r>
              <a:rPr lang="en-US" dirty="0"/>
              <a:t>The ENVIRONMENT shapes the movement/action </a:t>
            </a:r>
            <a:br>
              <a:rPr lang="en-US" dirty="0"/>
            </a:br>
            <a:endParaRPr lang="en-US" dirty="0"/>
          </a:p>
        </p:txBody>
      </p:sp>
      <p:pic>
        <p:nvPicPr>
          <p:cNvPr id="13" name="AUT">
            <a:extLst>
              <a:ext uri="{FF2B5EF4-FFF2-40B4-BE49-F238E27FC236}">
                <a16:creationId xmlns:a16="http://schemas.microsoft.com/office/drawing/2014/main" id="{9A5D5640-8B42-EC41-BF69-8FECC5A0C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pic>
        <p:nvPicPr>
          <p:cNvPr id="16" name="Circle 01">
            <a:extLst>
              <a:ext uri="{FF2B5EF4-FFF2-40B4-BE49-F238E27FC236}">
                <a16:creationId xmlns:a16="http://schemas.microsoft.com/office/drawing/2014/main" id="{8E517D95-5F5E-F747-A44F-47F8A42934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7172" y="2071052"/>
            <a:ext cx="3511541" cy="3511541"/>
          </a:xfrm>
          <a:prstGeom prst="rect">
            <a:avLst/>
          </a:prstGeom>
        </p:spPr>
      </p:pic>
      <p:pic>
        <p:nvPicPr>
          <p:cNvPr id="18" name="Circle 02">
            <a:extLst>
              <a:ext uri="{FF2B5EF4-FFF2-40B4-BE49-F238E27FC236}">
                <a16:creationId xmlns:a16="http://schemas.microsoft.com/office/drawing/2014/main" id="{94AF11F0-8D26-B94D-9097-717FE797E6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91916" y="2071052"/>
            <a:ext cx="3511541" cy="3511541"/>
          </a:xfrm>
          <a:prstGeom prst="rect">
            <a:avLst/>
          </a:prstGeom>
        </p:spPr>
      </p:pic>
    </p:spTree>
    <p:extLst>
      <p:ext uri="{BB962C8B-B14F-4D97-AF65-F5344CB8AC3E}">
        <p14:creationId xmlns:p14="http://schemas.microsoft.com/office/powerpoint/2010/main" val="89503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p:txBody>
          <a:bodyPr>
            <a:noAutofit/>
          </a:bodyPr>
          <a:lstStyle/>
          <a:p>
            <a:r>
              <a:rPr lang="en-US" dirty="0">
                <a:latin typeface="Calibri"/>
                <a:cs typeface="Calibri"/>
              </a:rPr>
              <a:t>Constraints </a:t>
            </a:r>
            <a:r>
              <a:rPr lang="en-US" sz="3200" dirty="0">
                <a:solidFill>
                  <a:srgbClr val="72BF44"/>
                </a:solidFill>
                <a:latin typeface="Calibri"/>
                <a:cs typeface="Calibri"/>
              </a:rPr>
              <a:t>(Newell, 1986)</a:t>
            </a:r>
            <a:endParaRPr lang="en-US" dirty="0">
              <a:solidFill>
                <a:srgbClr val="72BF44"/>
              </a:solidFill>
              <a:latin typeface="Calibri"/>
              <a:cs typeface="Calibri"/>
            </a:endParaRP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2090128"/>
            <a:ext cx="9401140" cy="3216163"/>
          </a:xfrm>
        </p:spPr>
        <p:txBody>
          <a:bodyPr numCol="2">
            <a:noAutofit/>
          </a:bodyPr>
          <a:lstStyle/>
          <a:p>
            <a:r>
              <a:rPr lang="en-US" sz="2400" b="1" dirty="0">
                <a:solidFill>
                  <a:srgbClr val="519032"/>
                </a:solidFill>
              </a:rPr>
              <a:t>THE </a:t>
            </a:r>
            <a:r>
              <a:rPr lang="en-US" sz="2400" b="1" u="sng" dirty="0">
                <a:solidFill>
                  <a:srgbClr val="519032"/>
                </a:solidFill>
              </a:rPr>
              <a:t>PERFORMER</a:t>
            </a:r>
            <a:r>
              <a:rPr lang="en-US" sz="2400" b="1" dirty="0">
                <a:solidFill>
                  <a:srgbClr val="519032"/>
                </a:solidFill>
              </a:rPr>
              <a:t> (PERSON, ATHLETE):</a:t>
            </a:r>
            <a:br>
              <a:rPr lang="en-US" sz="2400" b="1" dirty="0">
                <a:solidFill>
                  <a:srgbClr val="519032"/>
                </a:solidFill>
              </a:rPr>
            </a:br>
            <a:r>
              <a:rPr lang="en-US" sz="2400" b="1" dirty="0">
                <a:solidFill>
                  <a:srgbClr val="4D6A73"/>
                </a:solidFill>
              </a:rPr>
              <a:t>Physical characteristics, cognitive, psychological and emotional attributes of the individual</a:t>
            </a:r>
            <a:br>
              <a:rPr lang="en-US" sz="2400" b="1" dirty="0">
                <a:solidFill>
                  <a:srgbClr val="4D6A73"/>
                </a:solidFill>
              </a:rPr>
            </a:br>
            <a:br>
              <a:rPr lang="en-US" sz="2400" b="1" dirty="0">
                <a:solidFill>
                  <a:srgbClr val="4D6A73"/>
                </a:solidFill>
              </a:rPr>
            </a:br>
            <a:br>
              <a:rPr lang="en-US" sz="2400" b="1" dirty="0">
                <a:solidFill>
                  <a:srgbClr val="4D6A73"/>
                </a:solidFill>
              </a:rPr>
            </a:br>
            <a:br>
              <a:rPr lang="en-US" sz="2400" b="1" dirty="0">
                <a:solidFill>
                  <a:srgbClr val="4D6A73"/>
                </a:solidFill>
              </a:rPr>
            </a:br>
            <a:endParaRPr lang="en-US" sz="2400" b="1" dirty="0">
              <a:solidFill>
                <a:srgbClr val="4D6A73"/>
              </a:solidFill>
            </a:endParaRPr>
          </a:p>
          <a:p>
            <a:r>
              <a:rPr lang="en-US" sz="2400" b="1" dirty="0">
                <a:solidFill>
                  <a:srgbClr val="519032"/>
                </a:solidFill>
              </a:rPr>
              <a:t>THE </a:t>
            </a:r>
            <a:r>
              <a:rPr lang="en-US" sz="2400" b="1" u="sng" dirty="0">
                <a:solidFill>
                  <a:srgbClr val="519032"/>
                </a:solidFill>
              </a:rPr>
              <a:t>ENVIRONMENT</a:t>
            </a:r>
            <a:r>
              <a:rPr lang="en-US" sz="2400" b="1" dirty="0">
                <a:solidFill>
                  <a:srgbClr val="519032"/>
                </a:solidFill>
              </a:rPr>
              <a:t>:</a:t>
            </a:r>
            <a:br>
              <a:rPr lang="en-US" sz="2400" b="1" dirty="0">
                <a:solidFill>
                  <a:srgbClr val="4D6A73"/>
                </a:solidFill>
              </a:rPr>
            </a:br>
            <a:r>
              <a:rPr lang="en-US" sz="2400" b="1" dirty="0">
                <a:solidFill>
                  <a:srgbClr val="4D6A73"/>
                </a:solidFill>
              </a:rPr>
              <a:t>Physical and socio-cultural environment</a:t>
            </a:r>
          </a:p>
          <a:p>
            <a:r>
              <a:rPr lang="en-US" sz="2400" b="1" dirty="0">
                <a:solidFill>
                  <a:srgbClr val="519032"/>
                </a:solidFill>
              </a:rPr>
              <a:t>THE </a:t>
            </a:r>
            <a:r>
              <a:rPr lang="en-US" sz="2400" b="1" u="sng" dirty="0">
                <a:solidFill>
                  <a:srgbClr val="519032"/>
                </a:solidFill>
              </a:rPr>
              <a:t>TASK</a:t>
            </a:r>
            <a:r>
              <a:rPr lang="en-US" sz="2400" b="1" dirty="0">
                <a:solidFill>
                  <a:srgbClr val="519032"/>
                </a:solidFill>
              </a:rPr>
              <a:t> AT HAND</a:t>
            </a:r>
            <a:br>
              <a:rPr lang="en-US" sz="2400" b="1" dirty="0">
                <a:solidFill>
                  <a:srgbClr val="4D6A73"/>
                </a:solidFill>
              </a:rPr>
            </a:br>
            <a:r>
              <a:rPr lang="en-US" sz="2400" b="1" dirty="0">
                <a:solidFill>
                  <a:srgbClr val="4D6A73"/>
                </a:solidFill>
              </a:rPr>
              <a:t>“The task in the here and now finally shapes the movement.”</a:t>
            </a:r>
          </a:p>
          <a:p>
            <a:endParaRPr lang="en-US" sz="2400" b="1" dirty="0">
              <a:solidFill>
                <a:srgbClr val="4D6A73"/>
              </a:solidFill>
            </a:endParaRPr>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1269363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7DDCCF-8DFA-1E4D-8182-217A80C6FCF9}"/>
              </a:ext>
            </a:extLst>
          </p:cNvPr>
          <p:cNvSpPr/>
          <p:nvPr/>
        </p:nvSpPr>
        <p:spPr>
          <a:xfrm>
            <a:off x="0" y="4087091"/>
            <a:ext cx="3020291" cy="277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4580408" y="284494"/>
            <a:ext cx="2326456" cy="714750"/>
          </a:xfrm>
        </p:spPr>
        <p:txBody>
          <a:bodyPr anchor="t">
            <a:noAutofit/>
          </a:bodyPr>
          <a:lstStyle/>
          <a:p>
            <a:pPr algn="ctr"/>
            <a:r>
              <a:rPr lang="en-US" sz="3200" dirty="0">
                <a:solidFill>
                  <a:srgbClr val="509232"/>
                </a:solidFill>
              </a:rPr>
              <a:t>Performer</a:t>
            </a:r>
            <a:endParaRPr lang="en-US" dirty="0">
              <a:solidFill>
                <a:srgbClr val="509232"/>
              </a:solidFill>
            </a:endParaRPr>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
        <p:nvSpPr>
          <p:cNvPr id="7" name="Triangle 6">
            <a:extLst>
              <a:ext uri="{FF2B5EF4-FFF2-40B4-BE49-F238E27FC236}">
                <a16:creationId xmlns:a16="http://schemas.microsoft.com/office/drawing/2014/main" id="{CC261571-0082-4B43-8B1E-6A9866F46B9B}"/>
              </a:ext>
            </a:extLst>
          </p:cNvPr>
          <p:cNvSpPr/>
          <p:nvPr/>
        </p:nvSpPr>
        <p:spPr>
          <a:xfrm>
            <a:off x="3361191" y="999244"/>
            <a:ext cx="4764890" cy="3683358"/>
          </a:xfrm>
          <a:prstGeom prst="triangle">
            <a:avLst/>
          </a:prstGeom>
          <a:gradFill flip="none" rotWithShape="1">
            <a:gsLst>
              <a:gs pos="34000">
                <a:srgbClr val="509232"/>
              </a:gs>
              <a:gs pos="99000">
                <a:srgbClr val="72BF4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3ED72D-195D-EA49-92FA-D2A788F176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82211" y="1029337"/>
            <a:ext cx="2209848" cy="4006472"/>
          </a:xfrm>
          <a:prstGeom prst="rect">
            <a:avLst/>
          </a:prstGeom>
        </p:spPr>
      </p:pic>
      <p:sp>
        <p:nvSpPr>
          <p:cNvPr id="11" name="Title 1">
            <a:extLst>
              <a:ext uri="{FF2B5EF4-FFF2-40B4-BE49-F238E27FC236}">
                <a16:creationId xmlns:a16="http://schemas.microsoft.com/office/drawing/2014/main" id="{57C1C5AD-7E43-0A4E-84B7-15B2C6E83AFC}"/>
              </a:ext>
            </a:extLst>
          </p:cNvPr>
          <p:cNvSpPr txBox="1">
            <a:spLocks/>
          </p:cNvSpPr>
          <p:nvPr/>
        </p:nvSpPr>
        <p:spPr>
          <a:xfrm>
            <a:off x="856196" y="4275983"/>
            <a:ext cx="2542364" cy="7147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algn="ctr"/>
            <a:r>
              <a:rPr lang="en-US" sz="3200" dirty="0">
                <a:solidFill>
                  <a:srgbClr val="509232"/>
                </a:solidFill>
              </a:rPr>
              <a:t>Environment</a:t>
            </a:r>
          </a:p>
          <a:p>
            <a:pPr algn="ctr"/>
            <a:endParaRPr lang="en-US" sz="3200" dirty="0">
              <a:solidFill>
                <a:srgbClr val="509232"/>
              </a:solidFill>
            </a:endParaRPr>
          </a:p>
        </p:txBody>
      </p:sp>
      <p:sp>
        <p:nvSpPr>
          <p:cNvPr id="12" name="Title 1">
            <a:extLst>
              <a:ext uri="{FF2B5EF4-FFF2-40B4-BE49-F238E27FC236}">
                <a16:creationId xmlns:a16="http://schemas.microsoft.com/office/drawing/2014/main" id="{4885CFC7-C35C-FA4F-8737-538BE4D0D5C2}"/>
              </a:ext>
            </a:extLst>
          </p:cNvPr>
          <p:cNvSpPr txBox="1">
            <a:spLocks/>
          </p:cNvSpPr>
          <p:nvPr/>
        </p:nvSpPr>
        <p:spPr>
          <a:xfrm>
            <a:off x="7637898" y="4275983"/>
            <a:ext cx="2057454" cy="7147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algn="ctr"/>
            <a:r>
              <a:rPr lang="en-US" sz="3200" dirty="0">
                <a:solidFill>
                  <a:srgbClr val="509232"/>
                </a:solidFill>
              </a:rPr>
              <a:t>Task</a:t>
            </a:r>
          </a:p>
        </p:txBody>
      </p:sp>
      <p:sp>
        <p:nvSpPr>
          <p:cNvPr id="13" name="Title 1">
            <a:extLst>
              <a:ext uri="{FF2B5EF4-FFF2-40B4-BE49-F238E27FC236}">
                <a16:creationId xmlns:a16="http://schemas.microsoft.com/office/drawing/2014/main" id="{C9C408A7-CB31-EE4D-BA8D-93EDE509E6B7}"/>
              </a:ext>
            </a:extLst>
          </p:cNvPr>
          <p:cNvSpPr txBox="1">
            <a:spLocks/>
          </p:cNvSpPr>
          <p:nvPr/>
        </p:nvSpPr>
        <p:spPr>
          <a:xfrm>
            <a:off x="373194" y="370863"/>
            <a:ext cx="3198563" cy="13169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lvl="0">
              <a:spcBef>
                <a:spcPts val="0"/>
              </a:spcBef>
            </a:pPr>
            <a:r>
              <a:rPr lang="en-NZ" sz="2000" dirty="0">
                <a:solidFill>
                  <a:srgbClr val="4D6A73"/>
                </a:solidFill>
                <a:latin typeface="Calibri"/>
                <a:ea typeface="Calibri"/>
                <a:cs typeface="Calibri"/>
                <a:sym typeface="Calibri"/>
              </a:rPr>
              <a:t>Adapted from Karl Newell (1986)</a:t>
            </a:r>
          </a:p>
        </p:txBody>
      </p:sp>
      <p:sp>
        <p:nvSpPr>
          <p:cNvPr id="14" name="Title 1">
            <a:extLst>
              <a:ext uri="{FF2B5EF4-FFF2-40B4-BE49-F238E27FC236}">
                <a16:creationId xmlns:a16="http://schemas.microsoft.com/office/drawing/2014/main" id="{3B8087FA-D073-8143-9867-942B66D15862}"/>
              </a:ext>
            </a:extLst>
          </p:cNvPr>
          <p:cNvSpPr txBox="1">
            <a:spLocks/>
          </p:cNvSpPr>
          <p:nvPr/>
        </p:nvSpPr>
        <p:spPr>
          <a:xfrm>
            <a:off x="7448330" y="2633974"/>
            <a:ext cx="3816293" cy="13169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lvl="0">
              <a:spcBef>
                <a:spcPts val="0"/>
              </a:spcBef>
            </a:pPr>
            <a:r>
              <a:rPr lang="en-NZ" sz="2400" b="0" dirty="0">
                <a:solidFill>
                  <a:schemeClr val="dk2"/>
                </a:solidFill>
                <a:latin typeface="Calibri"/>
                <a:ea typeface="Calibri"/>
                <a:cs typeface="Calibri"/>
                <a:sym typeface="Calibri"/>
              </a:rPr>
              <a:t>How performance emerges under constraints</a:t>
            </a:r>
          </a:p>
          <a:p>
            <a:pPr lvl="0">
              <a:spcBef>
                <a:spcPts val="0"/>
              </a:spcBef>
            </a:pPr>
            <a:endParaRPr lang="en-NZ" sz="2400" b="0" dirty="0">
              <a:solidFill>
                <a:schemeClr val="dk2"/>
              </a:solidFill>
              <a:latin typeface="Calibri"/>
              <a:ea typeface="Calibri"/>
              <a:cs typeface="Calibri"/>
              <a:sym typeface="Calibri"/>
            </a:endParaRPr>
          </a:p>
        </p:txBody>
      </p:sp>
      <p:sp>
        <p:nvSpPr>
          <p:cNvPr id="15" name="Title 1">
            <a:extLst>
              <a:ext uri="{FF2B5EF4-FFF2-40B4-BE49-F238E27FC236}">
                <a16:creationId xmlns:a16="http://schemas.microsoft.com/office/drawing/2014/main" id="{C947CE81-D3A4-FF48-80ED-F7442CC81BB3}"/>
              </a:ext>
            </a:extLst>
          </p:cNvPr>
          <p:cNvSpPr txBox="1">
            <a:spLocks/>
          </p:cNvSpPr>
          <p:nvPr/>
        </p:nvSpPr>
        <p:spPr>
          <a:xfrm>
            <a:off x="3172686" y="5845757"/>
            <a:ext cx="5141900" cy="13169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519032"/>
                </a:solidFill>
                <a:latin typeface="Calibri" panose="020F0502020204030204" pitchFamily="34" charset="0"/>
                <a:ea typeface="+mj-ea"/>
                <a:cs typeface="+mj-cs"/>
              </a:defRPr>
            </a:lvl1pPr>
          </a:lstStyle>
          <a:p>
            <a:pPr algn="ctr">
              <a:spcBef>
                <a:spcPts val="0"/>
              </a:spcBef>
            </a:pPr>
            <a:r>
              <a:rPr lang="en-NZ" sz="2400" b="0" dirty="0">
                <a:solidFill>
                  <a:schemeClr val="dk2"/>
                </a:solidFill>
                <a:latin typeface="Calibri"/>
                <a:ea typeface="Calibri"/>
                <a:cs typeface="Calibri"/>
                <a:sym typeface="Calibri"/>
              </a:rPr>
              <a:t>Functional behaviour selected </a:t>
            </a:r>
            <a:br>
              <a:rPr lang="en-NZ" sz="2400" b="0" dirty="0">
                <a:solidFill>
                  <a:schemeClr val="dk2"/>
                </a:solidFill>
                <a:latin typeface="Calibri"/>
                <a:ea typeface="Calibri"/>
                <a:cs typeface="Calibri"/>
                <a:sym typeface="Calibri"/>
              </a:rPr>
            </a:br>
            <a:r>
              <a:rPr lang="en-NZ" sz="2400" b="0" dirty="0">
                <a:solidFill>
                  <a:schemeClr val="dk2"/>
                </a:solidFill>
                <a:latin typeface="Calibri"/>
                <a:ea typeface="Calibri"/>
                <a:cs typeface="Calibri"/>
                <a:sym typeface="Calibri"/>
              </a:rPr>
              <a:t>under constraints</a:t>
            </a:r>
          </a:p>
        </p:txBody>
      </p:sp>
      <p:sp>
        <p:nvSpPr>
          <p:cNvPr id="16" name="Down Arrow 15">
            <a:extLst>
              <a:ext uri="{FF2B5EF4-FFF2-40B4-BE49-F238E27FC236}">
                <a16:creationId xmlns:a16="http://schemas.microsoft.com/office/drawing/2014/main" id="{A068F833-38E4-4046-8CA9-EBDDDAE5C0E5}"/>
              </a:ext>
            </a:extLst>
          </p:cNvPr>
          <p:cNvSpPr/>
          <p:nvPr/>
        </p:nvSpPr>
        <p:spPr>
          <a:xfrm>
            <a:off x="5346029" y="5045895"/>
            <a:ext cx="706749" cy="714750"/>
          </a:xfrm>
          <a:prstGeom prst="downArrow">
            <a:avLst/>
          </a:prstGeom>
          <a:gradFill flip="none" rotWithShape="1">
            <a:gsLst>
              <a:gs pos="0">
                <a:srgbClr val="509232"/>
              </a:gs>
              <a:gs pos="100000">
                <a:srgbClr val="72BF4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141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p:bldP spid="12" grpId="0"/>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814324" y="543140"/>
            <a:ext cx="9049004" cy="1325563"/>
          </a:xfrm>
        </p:spPr>
        <p:txBody>
          <a:bodyPr>
            <a:noAutofit/>
          </a:bodyPr>
          <a:lstStyle/>
          <a:p>
            <a:r>
              <a:rPr lang="en-US" dirty="0"/>
              <a:t>Problem solving from a </a:t>
            </a:r>
            <a:br>
              <a:rPr lang="en-US" dirty="0"/>
            </a:br>
            <a:r>
              <a:rPr lang="en-US" dirty="0"/>
              <a:t>Dynamic Systems perspective</a:t>
            </a:r>
            <a:endParaRPr lang="en-US" dirty="0">
              <a:solidFill>
                <a:srgbClr val="72BF44"/>
              </a:solidFill>
            </a:endParaRPr>
          </a:p>
        </p:txBody>
      </p:sp>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872837" y="2194991"/>
            <a:ext cx="9401140" cy="2468017"/>
          </a:xfrm>
        </p:spPr>
        <p:txBody>
          <a:bodyPr numCol="2">
            <a:noAutofit/>
          </a:bodyPr>
          <a:lstStyle/>
          <a:p>
            <a:r>
              <a:rPr lang="en-US" sz="2400" b="1" dirty="0">
                <a:solidFill>
                  <a:srgbClr val="4D6A73"/>
                </a:solidFill>
              </a:rPr>
              <a:t>An </a:t>
            </a:r>
            <a:r>
              <a:rPr lang="en-US" sz="2400" b="1" dirty="0">
                <a:solidFill>
                  <a:srgbClr val="72BF44"/>
                </a:solidFill>
              </a:rPr>
              <a:t>attractor</a:t>
            </a:r>
            <a:r>
              <a:rPr lang="en-US" sz="2400" b="1" dirty="0">
                <a:solidFill>
                  <a:srgbClr val="4D6A73"/>
                </a:solidFill>
              </a:rPr>
              <a:t> state is a preferred pattern to solve a movement problem</a:t>
            </a:r>
          </a:p>
          <a:p>
            <a:r>
              <a:rPr lang="en-US" sz="2400" b="1" dirty="0">
                <a:solidFill>
                  <a:srgbClr val="4D6A73"/>
                </a:solidFill>
              </a:rPr>
              <a:t>It emerges from </a:t>
            </a:r>
            <a:r>
              <a:rPr lang="en-US" sz="2400" b="1" dirty="0">
                <a:solidFill>
                  <a:srgbClr val="72BF44"/>
                </a:solidFill>
              </a:rPr>
              <a:t>interacting</a:t>
            </a:r>
            <a:r>
              <a:rPr lang="en-US" sz="2400" b="1" dirty="0">
                <a:solidFill>
                  <a:srgbClr val="4D6A73"/>
                </a:solidFill>
              </a:rPr>
              <a:t> constraints</a:t>
            </a:r>
          </a:p>
          <a:p>
            <a:endParaRPr lang="en-US" sz="2400" b="1" dirty="0">
              <a:solidFill>
                <a:srgbClr val="4D6A73"/>
              </a:solidFill>
            </a:endParaRPr>
          </a:p>
          <a:p>
            <a:r>
              <a:rPr lang="en-US" sz="2400" b="1" dirty="0">
                <a:solidFill>
                  <a:srgbClr val="4D6A73"/>
                </a:solidFill>
              </a:rPr>
              <a:t>Skill should be looked at from the </a:t>
            </a:r>
            <a:r>
              <a:rPr lang="en-US" sz="2400" b="1" dirty="0">
                <a:solidFill>
                  <a:srgbClr val="72BF44"/>
                </a:solidFill>
              </a:rPr>
              <a:t>HOLISTIC</a:t>
            </a:r>
            <a:r>
              <a:rPr lang="en-US" sz="2400" b="1" dirty="0">
                <a:solidFill>
                  <a:srgbClr val="4D6A73"/>
                </a:solidFill>
              </a:rPr>
              <a:t> viewpoint. ‘Shapes’ that are attainable by the performer will be affected by one or a number of systems.</a:t>
            </a:r>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1729441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aveman">
            <a:extLst>
              <a:ext uri="{FF2B5EF4-FFF2-40B4-BE49-F238E27FC236}">
                <a16:creationId xmlns:a16="http://schemas.microsoft.com/office/drawing/2014/main" id="{CE2AEBB6-5CE0-4941-A2B8-2B66F406D9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42707" y="-1574"/>
            <a:ext cx="4859770" cy="2308070"/>
          </a:xfrm>
          <a:prstGeom prst="rect">
            <a:avLst/>
          </a:prstGeom>
        </p:spPr>
      </p:pic>
      <p:pic>
        <p:nvPicPr>
          <p:cNvPr id="10" name="Knight">
            <a:extLst>
              <a:ext uri="{FF2B5EF4-FFF2-40B4-BE49-F238E27FC236}">
                <a16:creationId xmlns:a16="http://schemas.microsoft.com/office/drawing/2014/main" id="{5D58684F-DF0D-D94B-AD75-C34C96CC02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42707" y="2284426"/>
            <a:ext cx="4859770" cy="2308070"/>
          </a:xfrm>
          <a:prstGeom prst="rect">
            <a:avLst/>
          </a:prstGeom>
        </p:spPr>
      </p:pic>
      <p:pic>
        <p:nvPicPr>
          <p:cNvPr id="12" name="Press">
            <a:extLst>
              <a:ext uri="{FF2B5EF4-FFF2-40B4-BE49-F238E27FC236}">
                <a16:creationId xmlns:a16="http://schemas.microsoft.com/office/drawing/2014/main" id="{41B0DCA8-1F87-BF4C-A9C2-4CFCF00186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42707" y="4566437"/>
            <a:ext cx="4845556" cy="2301320"/>
          </a:xfrm>
          <a:prstGeom prst="rect">
            <a:avLst/>
          </a:prstGeom>
        </p:spPr>
      </p:pic>
      <p:pic>
        <p:nvPicPr>
          <p:cNvPr id="6" name="Arrows">
            <a:extLst>
              <a:ext uri="{FF2B5EF4-FFF2-40B4-BE49-F238E27FC236}">
                <a16:creationId xmlns:a16="http://schemas.microsoft.com/office/drawing/2014/main" id="{73A1FD92-8F18-984B-A4EC-569D950CC64C}"/>
              </a:ext>
            </a:extLst>
          </p:cNvPr>
          <p:cNvPicPr>
            <a:picLocks noChangeAspect="1"/>
          </p:cNvPicPr>
          <p:nvPr/>
        </p:nvPicPr>
        <p:blipFill rotWithShape="1">
          <a:blip r:embed="rId6">
            <a:extLst>
              <a:ext uri="{28A0092B-C50C-407E-A947-70E740481C1C}">
                <a14:useLocalDpi xmlns:a14="http://schemas.microsoft.com/office/drawing/2010/main" val="0"/>
              </a:ext>
            </a:extLst>
          </a:blip>
          <a:srcRect l="71023"/>
          <a:stretch/>
        </p:blipFill>
        <p:spPr>
          <a:xfrm>
            <a:off x="8659090" y="0"/>
            <a:ext cx="3532909" cy="6858000"/>
          </a:xfrm>
          <a:prstGeom prst="rect">
            <a:avLst/>
          </a:prstGeom>
        </p:spPr>
      </p:pic>
      <p:sp>
        <p:nvSpPr>
          <p:cNvPr id="3" name="Text Placeholder 2">
            <a:extLst>
              <a:ext uri="{FF2B5EF4-FFF2-40B4-BE49-F238E27FC236}">
                <a16:creationId xmlns:a16="http://schemas.microsoft.com/office/drawing/2014/main" id="{46BA7ABC-63BA-A14A-A1F4-541C07367E9E}"/>
              </a:ext>
            </a:extLst>
          </p:cNvPr>
          <p:cNvSpPr>
            <a:spLocks noGrp="1"/>
          </p:cNvSpPr>
          <p:nvPr>
            <p:ph type="body" sz="quarter" idx="13"/>
          </p:nvPr>
        </p:nvSpPr>
        <p:spPr>
          <a:xfrm>
            <a:off x="554453" y="872511"/>
            <a:ext cx="6248129" cy="4351338"/>
          </a:xfrm>
        </p:spPr>
        <p:txBody>
          <a:bodyPr vert="horz" lIns="91440" tIns="45720" rIns="91440" bIns="45720" numCol="1" spcCol="0" rtlCol="0" anchor="t">
            <a:noAutofit/>
          </a:bodyPr>
          <a:lstStyle/>
          <a:p>
            <a:r>
              <a:rPr lang="en-US" b="1" dirty="0"/>
              <a:t>Learning something new is uncomfortable</a:t>
            </a:r>
            <a:endParaRPr lang="en-US" b="1" dirty="0">
              <a:cs typeface="Calibri"/>
            </a:endParaRPr>
          </a:p>
          <a:p>
            <a:r>
              <a:rPr lang="en-US" b="1" dirty="0">
                <a:latin typeface="Calibri"/>
                <a:cs typeface="Calibri"/>
              </a:rPr>
              <a:t>New </a:t>
            </a:r>
            <a:r>
              <a:rPr lang="en-US" b="1" dirty="0" err="1">
                <a:latin typeface="Calibri"/>
                <a:cs typeface="Calibri"/>
              </a:rPr>
              <a:t>behaviours</a:t>
            </a:r>
            <a:r>
              <a:rPr lang="en-US" b="1" dirty="0">
                <a:latin typeface="Calibri"/>
                <a:cs typeface="Calibri"/>
              </a:rPr>
              <a:t> emerge from the </a:t>
            </a:r>
            <a:r>
              <a:rPr lang="en-US" b="1" dirty="0">
                <a:solidFill>
                  <a:srgbClr val="72BF44"/>
                </a:solidFill>
                <a:latin typeface="Calibri"/>
                <a:cs typeface="Calibri"/>
              </a:rPr>
              <a:t>constraints</a:t>
            </a:r>
            <a:r>
              <a:rPr lang="en-US" b="1" dirty="0">
                <a:latin typeface="Calibri"/>
                <a:cs typeface="Calibri"/>
              </a:rPr>
              <a:t> that surround them</a:t>
            </a:r>
          </a:p>
          <a:p>
            <a:r>
              <a:rPr lang="en-US" b="1" dirty="0">
                <a:latin typeface="Calibri"/>
                <a:cs typeface="Calibri"/>
              </a:rPr>
              <a:t>Plan for the movement goal and the transition required to attain it</a:t>
            </a:r>
          </a:p>
          <a:p>
            <a:endParaRPr lang="en-US" b="1" dirty="0"/>
          </a:p>
          <a:p>
            <a:endParaRPr lang="en-US" b="1" dirty="0"/>
          </a:p>
          <a:p>
            <a:endParaRPr lang="en-US" b="1" dirty="0"/>
          </a:p>
        </p:txBody>
      </p:sp>
      <p:pic>
        <p:nvPicPr>
          <p:cNvPr id="13" name="AUT">
            <a:extLst>
              <a:ext uri="{FF2B5EF4-FFF2-40B4-BE49-F238E27FC236}">
                <a16:creationId xmlns:a16="http://schemas.microsoft.com/office/drawing/2014/main" id="{9A5D5640-8B42-EC41-BF69-8FECC5A0C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spTree>
    <p:extLst>
      <p:ext uri="{BB962C8B-B14F-4D97-AF65-F5344CB8AC3E}">
        <p14:creationId xmlns:p14="http://schemas.microsoft.com/office/powerpoint/2010/main" val="360167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accel="50000" decel="5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44C4-95C0-804D-8E24-DA4573A7BD23}"/>
              </a:ext>
            </a:extLst>
          </p:cNvPr>
          <p:cNvSpPr>
            <a:spLocks noGrp="1"/>
          </p:cNvSpPr>
          <p:nvPr>
            <p:ph type="title"/>
          </p:nvPr>
        </p:nvSpPr>
        <p:spPr>
          <a:xfrm>
            <a:off x="814324" y="543140"/>
            <a:ext cx="9049004" cy="1325563"/>
          </a:xfrm>
        </p:spPr>
        <p:txBody>
          <a:bodyPr>
            <a:noAutofit/>
          </a:bodyPr>
          <a:lstStyle/>
          <a:p>
            <a:r>
              <a:rPr lang="en-US" dirty="0"/>
              <a:t>Transition of method</a:t>
            </a:r>
            <a:endParaRPr lang="en-US" dirty="0">
              <a:solidFill>
                <a:srgbClr val="72BF44"/>
              </a:solidFill>
            </a:endParaRPr>
          </a:p>
        </p:txBody>
      </p:sp>
      <p:pic>
        <p:nvPicPr>
          <p:cNvPr id="5" name="AUT">
            <a:extLst>
              <a:ext uri="{FF2B5EF4-FFF2-40B4-BE49-F238E27FC236}">
                <a16:creationId xmlns:a16="http://schemas.microsoft.com/office/drawing/2014/main" id="{6F04C6E7-B799-7E46-939B-8154B6014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324" y="5702300"/>
            <a:ext cx="1136923" cy="806323"/>
          </a:xfrm>
          <a:prstGeom prst="rect">
            <a:avLst/>
          </a:prstGeom>
        </p:spPr>
      </p:pic>
      <p:graphicFrame>
        <p:nvGraphicFramePr>
          <p:cNvPr id="7" name="Table 6">
            <a:extLst>
              <a:ext uri="{FF2B5EF4-FFF2-40B4-BE49-F238E27FC236}">
                <a16:creationId xmlns:a16="http://schemas.microsoft.com/office/drawing/2014/main" id="{4FCB510F-09B7-DC47-85EA-9173EA94A0AB}"/>
              </a:ext>
            </a:extLst>
          </p:cNvPr>
          <p:cNvGraphicFramePr>
            <a:graphicFrameLocks noGrp="1"/>
          </p:cNvGraphicFramePr>
          <p:nvPr>
            <p:extLst>
              <p:ext uri="{D42A27DB-BD31-4B8C-83A1-F6EECF244321}">
                <p14:modId xmlns:p14="http://schemas.microsoft.com/office/powerpoint/2010/main" val="991080825"/>
              </p:ext>
            </p:extLst>
          </p:nvPr>
        </p:nvGraphicFramePr>
        <p:xfrm>
          <a:off x="1879600" y="2271375"/>
          <a:ext cx="8128000" cy="201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27375308"/>
                    </a:ext>
                  </a:extLst>
                </a:gridCol>
                <a:gridCol w="4064000">
                  <a:extLst>
                    <a:ext uri="{9D8B030D-6E8A-4147-A177-3AD203B41FA5}">
                      <a16:colId xmlns:a16="http://schemas.microsoft.com/office/drawing/2014/main" val="226352142"/>
                    </a:ext>
                  </a:extLst>
                </a:gridCol>
              </a:tblGrid>
              <a:tr h="370840">
                <a:tc>
                  <a:txBody>
                    <a:bodyPr/>
                    <a:lstStyle/>
                    <a:p>
                      <a:r>
                        <a:rPr lang="en-US" sz="2400" dirty="0">
                          <a:latin typeface="Calibri" panose="020F0502020204030204" pitchFamily="34" charset="0"/>
                          <a:cs typeface="Calibri" panose="020F0502020204030204" pitchFamily="34" charset="0"/>
                        </a:rPr>
                        <a:t>Traditional</a:t>
                      </a:r>
                    </a:p>
                  </a:txBody>
                  <a:tcPr/>
                </a:tc>
                <a:tc>
                  <a:txBody>
                    <a:bodyPr/>
                    <a:lstStyle/>
                    <a:p>
                      <a:r>
                        <a:rPr lang="en-US" sz="2400" dirty="0">
                          <a:latin typeface="Calibri" panose="020F0502020204030204" pitchFamily="34" charset="0"/>
                          <a:cs typeface="Calibri" panose="020F0502020204030204" pitchFamily="34" charset="0"/>
                        </a:rPr>
                        <a:t>Constraints - led</a:t>
                      </a:r>
                    </a:p>
                  </a:txBody>
                  <a:tcPr/>
                </a:tc>
                <a:extLst>
                  <a:ext uri="{0D108BD9-81ED-4DB2-BD59-A6C34878D82A}">
                    <a16:rowId xmlns:a16="http://schemas.microsoft.com/office/drawing/2014/main" val="3348273526"/>
                  </a:ext>
                </a:extLst>
              </a:tr>
              <a:tr h="370840">
                <a:tc>
                  <a:txBody>
                    <a:bodyPr/>
                    <a:lstStyle/>
                    <a:p>
                      <a:r>
                        <a:rPr lang="en-US" sz="2400" dirty="0">
                          <a:solidFill>
                            <a:srgbClr val="4D6A73"/>
                          </a:solidFill>
                          <a:latin typeface="Calibri" panose="020F0502020204030204" pitchFamily="34" charset="0"/>
                          <a:cs typeface="Calibri" panose="020F0502020204030204" pitchFamily="34" charset="0"/>
                        </a:rPr>
                        <a:t>Drill</a:t>
                      </a:r>
                    </a:p>
                    <a:p>
                      <a:r>
                        <a:rPr lang="en-US" sz="2400" dirty="0">
                          <a:solidFill>
                            <a:srgbClr val="4D6A73"/>
                          </a:solidFill>
                          <a:latin typeface="Calibri"/>
                          <a:cs typeface="Calibri"/>
                        </a:rPr>
                        <a:t>Teacher-</a:t>
                      </a:r>
                      <a:r>
                        <a:rPr lang="en-US" sz="2400" dirty="0" err="1">
                          <a:solidFill>
                            <a:srgbClr val="4D6A73"/>
                          </a:solidFill>
                          <a:latin typeface="Calibri"/>
                          <a:cs typeface="Calibri"/>
                        </a:rPr>
                        <a:t>centred</a:t>
                      </a:r>
                      <a:endParaRPr lang="en-US" sz="2400" dirty="0" err="1">
                        <a:solidFill>
                          <a:srgbClr val="4D6A73"/>
                        </a:solidFill>
                        <a:latin typeface="Calibri" panose="020F0502020204030204" pitchFamily="34" charset="0"/>
                        <a:cs typeface="Calibri" panose="020F0502020204030204" pitchFamily="34" charset="0"/>
                      </a:endParaRPr>
                    </a:p>
                    <a:p>
                      <a:r>
                        <a:rPr lang="en-US" sz="2400" dirty="0">
                          <a:solidFill>
                            <a:srgbClr val="4D6A73"/>
                          </a:solidFill>
                          <a:latin typeface="Calibri" panose="020F0502020204030204" pitchFamily="34" charset="0"/>
                          <a:cs typeface="Calibri" panose="020F0502020204030204" pitchFamily="34" charset="0"/>
                        </a:rPr>
                        <a:t>Technique?</a:t>
                      </a:r>
                    </a:p>
                    <a:p>
                      <a:r>
                        <a:rPr lang="en-US" sz="2400" dirty="0">
                          <a:solidFill>
                            <a:srgbClr val="4D6A73"/>
                          </a:solidFill>
                          <a:latin typeface="Calibri"/>
                          <a:cs typeface="Calibri"/>
                        </a:rPr>
                        <a:t>Confidence?</a:t>
                      </a:r>
                    </a:p>
                  </a:txBody>
                  <a:tcPr/>
                </a:tc>
                <a:tc>
                  <a:txBody>
                    <a:bodyPr/>
                    <a:lstStyle/>
                    <a:p>
                      <a:r>
                        <a:rPr lang="en-US" sz="2400" dirty="0">
                          <a:solidFill>
                            <a:srgbClr val="4D6A73"/>
                          </a:solidFill>
                          <a:latin typeface="Calibri" panose="020F0502020204030204" pitchFamily="34" charset="0"/>
                          <a:cs typeface="Calibri" panose="020F0502020204030204" pitchFamily="34" charset="0"/>
                        </a:rPr>
                        <a:t>Exploration</a:t>
                      </a:r>
                    </a:p>
                    <a:p>
                      <a:r>
                        <a:rPr lang="en-US" sz="2400" dirty="0">
                          <a:solidFill>
                            <a:srgbClr val="4D6A73"/>
                          </a:solidFill>
                          <a:latin typeface="Calibri"/>
                          <a:cs typeface="Calibri"/>
                        </a:rPr>
                        <a:t>Learner-</a:t>
                      </a:r>
                      <a:r>
                        <a:rPr lang="en-US" sz="2400" dirty="0" err="1">
                          <a:solidFill>
                            <a:srgbClr val="4D6A73"/>
                          </a:solidFill>
                          <a:latin typeface="Calibri"/>
                          <a:cs typeface="Calibri"/>
                        </a:rPr>
                        <a:t>centred</a:t>
                      </a:r>
                      <a:endParaRPr lang="en-US" sz="2400" dirty="0" err="1">
                        <a:solidFill>
                          <a:srgbClr val="4D6A73"/>
                        </a:solidFill>
                        <a:latin typeface="Calibri" panose="020F0502020204030204" pitchFamily="34" charset="0"/>
                        <a:cs typeface="Calibri" panose="020F0502020204030204" pitchFamily="34" charset="0"/>
                      </a:endParaRPr>
                    </a:p>
                    <a:p>
                      <a:r>
                        <a:rPr lang="en-US" sz="2400" dirty="0">
                          <a:solidFill>
                            <a:srgbClr val="4D6A73"/>
                          </a:solidFill>
                          <a:latin typeface="Calibri" panose="020F0502020204030204" pitchFamily="34" charset="0"/>
                          <a:cs typeface="Calibri" panose="020F0502020204030204" pitchFamily="34" charset="0"/>
                        </a:rPr>
                        <a:t>Games?</a:t>
                      </a:r>
                    </a:p>
                    <a:p>
                      <a:r>
                        <a:rPr lang="en-US" sz="2400" dirty="0">
                          <a:solidFill>
                            <a:srgbClr val="4D6A73"/>
                          </a:solidFill>
                          <a:latin typeface="Calibri" panose="020F0502020204030204" pitchFamily="34" charset="0"/>
                          <a:cs typeface="Calibri" panose="020F0502020204030204" pitchFamily="34" charset="0"/>
                        </a:rPr>
                        <a:t>Confidence?</a:t>
                      </a:r>
                    </a:p>
                  </a:txBody>
                  <a:tcPr/>
                </a:tc>
                <a:extLst>
                  <a:ext uri="{0D108BD9-81ED-4DB2-BD59-A6C34878D82A}">
                    <a16:rowId xmlns:a16="http://schemas.microsoft.com/office/drawing/2014/main" val="3414974144"/>
                  </a:ext>
                </a:extLst>
              </a:tr>
            </a:tbl>
          </a:graphicData>
        </a:graphic>
      </p:graphicFrame>
    </p:spTree>
    <p:extLst>
      <p:ext uri="{BB962C8B-B14F-4D97-AF65-F5344CB8AC3E}">
        <p14:creationId xmlns:p14="http://schemas.microsoft.com/office/powerpoint/2010/main" val="390336993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Helia Core Medium"/>
        <a:ea typeface=""/>
        <a:cs typeface=""/>
      </a:majorFont>
      <a:minorFont>
        <a:latin typeface="Helia Core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19FEC195CA0C449B35F7DD07800C5C" ma:contentTypeVersion="12" ma:contentTypeDescription="Create a new document." ma:contentTypeScope="" ma:versionID="e994cd79d8ee2994865465f59a27425d">
  <xsd:schema xmlns:xsd="http://www.w3.org/2001/XMLSchema" xmlns:xs="http://www.w3.org/2001/XMLSchema" xmlns:p="http://schemas.microsoft.com/office/2006/metadata/properties" xmlns:ns2="ddd648cf-ed80-40bb-b84a-3129b042ae54" xmlns:ns3="7fd0e219-23b1-462b-aa0a-64a265ac969f" targetNamespace="http://schemas.microsoft.com/office/2006/metadata/properties" ma:root="true" ma:fieldsID="b1cb7a3335e79888fbdb1bd000ee294c" ns2:_="" ns3:_="">
    <xsd:import namespace="ddd648cf-ed80-40bb-b84a-3129b042ae54"/>
    <xsd:import namespace="7fd0e219-23b1-462b-aa0a-64a265ac96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648cf-ed80-40bb-b84a-3129b042a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0e219-23b1-462b-aa0a-64a265ac96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30186E-7EFD-4F98-8C56-54515A30BBF5}">
  <ds:schemaRefs>
    <ds:schemaRef ds:uri="http://schemas.microsoft.com/sharepoint/v3/contenttype/forms"/>
  </ds:schemaRefs>
</ds:datastoreItem>
</file>

<file path=customXml/itemProps2.xml><?xml version="1.0" encoding="utf-8"?>
<ds:datastoreItem xmlns:ds="http://schemas.openxmlformats.org/officeDocument/2006/customXml" ds:itemID="{9F81A857-3F8B-41CB-BAFF-61B0FBB50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648cf-ed80-40bb-b84a-3129b042ae54"/>
    <ds:schemaRef ds:uri="7fd0e219-23b1-462b-aa0a-64a265ac9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38595-6B8D-4DEC-A6D1-CD1E6EE0F3F9}">
  <ds:schemaRefs>
    <ds:schemaRef ds:uri="ddd648cf-ed80-40bb-b84a-3129b042ae54"/>
    <ds:schemaRef ds:uri="7fd0e219-23b1-462b-aa0a-64a265ac969f"/>
    <ds:schemaRef ds:uri="http://purl.org/dc/term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921</TotalTime>
  <Words>848</Words>
  <Application>Microsoft Office PowerPoint</Application>
  <PresentationFormat>Widescreen</PresentationFormat>
  <Paragraphs>112</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Re-cap key points </vt:lpstr>
      <vt:lpstr>Non-linear systems  (compared to linear)</vt:lpstr>
      <vt:lpstr>The ENVIRONMENT shapes the movement/action  </vt:lpstr>
      <vt:lpstr>Constraints (Newell, 1986)</vt:lpstr>
      <vt:lpstr>Performer</vt:lpstr>
      <vt:lpstr>Problem solving from a  Dynamic Systems perspective</vt:lpstr>
      <vt:lpstr>PowerPoint Presentation</vt:lpstr>
      <vt:lpstr>Transition of method</vt:lpstr>
      <vt:lpstr>Where to start?</vt:lpstr>
      <vt:lpstr>Sound familiar...</vt:lpstr>
      <vt:lpstr>PowerPoint Presentation</vt:lpstr>
      <vt:lpstr>For any performers</vt:lpstr>
      <vt:lpstr>PowerPoint Presentation</vt:lpstr>
      <vt:lpstr>And another thing</vt:lpstr>
    </vt:vector>
  </TitlesOfParts>
  <Company>AUT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Remko de Jong</dc:creator>
  <cp:lastModifiedBy>Mike Peetz</cp:lastModifiedBy>
  <cp:revision>22</cp:revision>
  <dcterms:created xsi:type="dcterms:W3CDTF">2015-01-26T22:08:43Z</dcterms:created>
  <dcterms:modified xsi:type="dcterms:W3CDTF">2020-06-09T02:47:07Z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0x010100D519FEC195CA0C449B35F7DD07800C5C</vt:lpwstr>
  </property>
</Properties>
</file>