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27" r:id="rId5"/>
    <p:sldId id="517" r:id="rId6"/>
    <p:sldId id="518" r:id="rId7"/>
    <p:sldId id="519" r:id="rId8"/>
    <p:sldId id="530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</p:sldIdLst>
  <p:sldSz cx="12192000" cy="6858000"/>
  <p:notesSz cx="6858000" cy="1000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helle Shepherd" initials="MS" lastIdx="2" clrIdx="6">
    <p:extLst>
      <p:ext uri="{19B8F6BF-5375-455C-9EA6-DF929625EA0E}">
        <p15:presenceInfo xmlns:p15="http://schemas.microsoft.com/office/powerpoint/2012/main" userId="S::em161988@aut.ac.nz::536a3596-39e5-40c2-b145-2a140f281602" providerId="AD"/>
      </p:ext>
    </p:extLst>
  </p:cmAuthor>
  <p:cmAuthor id="1" name="Darshana Patel" initials="DP" lastIdx="24" clrIdx="0"/>
  <p:cmAuthor id="8" name="Sarah Kate Millar" initials="SM" lastIdx="2" clrIdx="7">
    <p:extLst>
      <p:ext uri="{19B8F6BF-5375-455C-9EA6-DF929625EA0E}">
        <p15:presenceInfo xmlns:p15="http://schemas.microsoft.com/office/powerpoint/2012/main" userId="S::skmillar@aut.ac.nz::722358c6-d1ef-4cfc-a96a-e2b487ffc42b" providerId="AD"/>
      </p:ext>
    </p:extLst>
  </p:cmAuthor>
  <p:cmAuthor id="2" name="Tash Lewis" initials="TL" lastIdx="2" clrIdx="1"/>
  <p:cmAuthor id="3" name="Yuval Eyal" initials="YE" lastIdx="15" clrIdx="2"/>
  <p:cmAuthor id="4" name="Jeffrey Shepherd" initials="JS" lastIdx="1" clrIdx="3"/>
  <p:cmAuthor id="5" name="Claudia Mischke" initials="CM" lastIdx="5" clrIdx="4">
    <p:extLst>
      <p:ext uri="{19B8F6BF-5375-455C-9EA6-DF929625EA0E}">
        <p15:presenceInfo xmlns:p15="http://schemas.microsoft.com/office/powerpoint/2012/main" userId="S::cmischke@aut.ac.nz::56992f94-4c34-472a-bcdb-65065ab6b2c4" providerId="AD"/>
      </p:ext>
    </p:extLst>
  </p:cmAuthor>
  <p:cmAuthor id="6" name="Gemma Gordon" initials="GG" lastIdx="1" clrIdx="5">
    <p:extLst>
      <p:ext uri="{19B8F6BF-5375-455C-9EA6-DF929625EA0E}">
        <p15:presenceInfo xmlns:p15="http://schemas.microsoft.com/office/powerpoint/2012/main" userId="S::em160271@aut.ac.nz::ea88a638-976e-44d2-bc5c-8ede03b3df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44"/>
    <a:srgbClr val="4D6A73"/>
    <a:srgbClr val="B1DB7F"/>
    <a:srgbClr val="509232"/>
    <a:srgbClr val="519032"/>
    <a:srgbClr val="54C225"/>
    <a:srgbClr val="205307"/>
    <a:srgbClr val="9DDCF9"/>
    <a:srgbClr val="0089CF"/>
    <a:srgbClr val="F2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73F22-7A09-D743-85D2-EDF267DA9E96}" v="12" dt="2020-06-25T00:32:49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6"/>
    <p:restoredTop sz="83810"/>
  </p:normalViewPr>
  <p:slideViewPr>
    <p:cSldViewPr snapToGrid="0">
      <p:cViewPr varScale="1">
        <p:scale>
          <a:sx n="102" d="100"/>
          <a:sy n="102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8C58-07EF-404D-B457-37886CF22D71}" type="datetimeFigureOut">
              <a:rPr lang="en-NZ" smtClean="0"/>
              <a:t>24/06/2020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EF88-E836-44B1-9C0B-F43CD65ED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2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Caveman – 3 cavemen – observational learning.  Watch carefully, observe and consider whether you want to do the same.  1, 2</a:t>
            </a:r>
            <a:r>
              <a:rPr lang="en-NZ" sz="1200" b="0" i="0" u="none" strike="noStrike" cap="none" baseline="30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cavemen heads came off in the cave.  3</a:t>
            </a:r>
            <a:r>
              <a:rPr lang="en-NZ" sz="1200" b="0" i="0" u="none" strike="noStrike" cap="none" baseline="30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caveman walks by!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Romans – observation and punishment in the galley boats. 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Wipped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doing it wrong, no whip – follow that guy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Masons – showing people (craftsmen) their own techniques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Printing press – more people have access to the written word.  “Lecture” 13C monks stood at front of room and read from the book (not enough books) Oxford, Cambridge etc.  Maybe 21 C there could be a different way of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learnng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1893 – historically first publication on skill acquisition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9268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sng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What is it to be skilful?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Definition presumes it is all about the outcome and nothing about the process.  Guy on bike – taught himself and therefore all process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Learning is permanent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 should be economical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Skill fits body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Matches task, environment, learner</a:t>
            </a:r>
            <a:endParaRPr lang="en-N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742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What is it to be skilful?</a:t>
            </a:r>
            <a:endParaRPr lang="en-NZ" b="1" u="non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Definition presumes it is all about the outcome and nothing about the process.  Guy on bike – taught himself and therefore all process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Learning is permanent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Movement should be economical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Skill fits body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Matches task, environment, learner</a:t>
            </a:r>
            <a:endParaRPr lang="en-N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337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Pavlow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– kept dogs until he wanted to look at their insides.  Used bell over door. When he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opended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door the dogs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salviated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 Associated man with food.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Watson – through reward could train anybody to a good or bad thing.  Little Albert study. (see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wikipedia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Teddy bear and child.  Watson bashed symbol and child cried.  Child associated teddy bear fur with sound and every time saw teddy bear baby cried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Ford interested in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watson’s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association with reward and behaviour.  Took a complex task of building a car and broke it down into small skills.  Taught people to walk off the farms in Detroit and into factors.  Trained through demonstration and reward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Thorndike used these ideas to train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86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www.youtube.com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watch?v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=Bhy-T55gpTQ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183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More likely to do it again if it has a positive outcome.  Less likely to do it if it is negative.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Last response determines whether you will do it again.  Thing that you did last means likely to do it again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Law of exercise – repetition means more likely that you will repeat it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www.youtube.com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watch?v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=Bhy-T55gpTQ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814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Pavlow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– kept dogs until he wanted to look at their insides.  Used bell over door. When he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opended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door the dogs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salviated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 Associated man with food.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Watson – through reward could train anybody to a good or bad thing.  Little Albert study. (see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wikipedia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Teddy bear and child.  Watson bashed symbol and child cried.  Child associated teddy bear fur with sound and every time saw teddy bear baby cried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Ford interested in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watson’s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association with reward and behaviour.  Took a complex task of building a car and broke it down into small skills.  Taught people to walk off the farms in Detroit and into factors.  Trained through demonstration and reward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Thorndike used these ideas to train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093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Pavlow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– kept dogs until he wanted to look at their insides.  Used bell over door. When he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opended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door the dogs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salviated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 Associated man with food.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Watson – through reward could train anybody to a good or bad thing.  Little Albert study. (see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wikipedia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Teddy bear and child.  Watson bashed symbol and child cried.  Child associated teddy bear fur with sound and every time saw teddy bear baby cried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Ford interested in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watson’s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association with reward and behaviour.  Took a complex task of building a car and broke it down into small skills.  Taught people to walk off the farms in Detroit and into factors.  Trained through demonstration and reward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Thorndike used these ideas to train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779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Implies a linear learning progression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158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Motor control – execution of skill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cf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SA – learning how to move more effectively.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sng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 in the UK.  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PT instructors focusing on military training  and physical fitness in preparation for the armed forces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Whiting  (1969).  Wrote first book on why can’t people swim. Interest in acquiring ball skill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USA - 1950’s reward and learn.  Needed to understand people better in order to get them to control planes that were travelling faster than the speed of sound.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ASDIC – tracking sounds underwater in submarine. Task required them to pick up sounds.  Came out of WWII.  Needed to learn how to do this better, hence post war military research 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Behaviourism 1950s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1970’s more a computational paradigm.  (information processing model)  It reflected the time in which the research was being done.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More instructional.  Shift between 1950s – 70.  Psychology of stimulus and response. Stimuli – processed - response 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1970s needed to know what goes inside the head.  Stimuli – information/computing - response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Different ways of thinking – should we worry about the information stuff – what goes in their heads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MAYBE WE SHOULD BE THINKING ABOUT THE STIMULI (ENVIRONMENT)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Fitts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1980’s Newell,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Davids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Lee – ecological psychology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49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Inspired bicycles.  Danny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McAskell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 U-tube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www.youtube.com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watch?v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=GL0rbxB9Lqg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www.youtube.com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watch?v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=ShbC5yVqOdI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Parkoor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– urban running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Are these guys </a:t>
            </a:r>
            <a:r>
              <a:rPr lang="en-NZ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skillful</a:t>
            </a: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  They have no teachers, no instructors.  They got their on their own.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they can be that good. Where did we as teachers get it wrong?</a:t>
            </a:r>
            <a:endParaRPr lang="en-N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4EF88-E836-44B1-9C0B-F43CD65EDBC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77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8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0C0387-2BC7-7142-8A71-121250A3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4324" y="438277"/>
            <a:ext cx="90490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1903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324" y="1917682"/>
            <a:ext cx="9999980" cy="4351338"/>
          </a:xfrm>
        </p:spPr>
        <p:txBody>
          <a:bodyPr numCol="1" spcCol="0"/>
          <a:lstStyle>
            <a:lvl1pPr>
              <a:buClr>
                <a:srgbClr val="72BF44"/>
              </a:buClr>
              <a:defRPr>
                <a:solidFill>
                  <a:srgbClr val="536972"/>
                </a:solidFill>
              </a:defRPr>
            </a:lvl1pPr>
            <a:lvl2pPr>
              <a:buClr>
                <a:srgbClr val="72BF44"/>
              </a:buClr>
              <a:defRPr>
                <a:solidFill>
                  <a:srgbClr val="536972"/>
                </a:solidFill>
              </a:defRPr>
            </a:lvl2pPr>
            <a:lvl3pPr>
              <a:buClr>
                <a:srgbClr val="72BF44"/>
              </a:buClr>
              <a:defRPr>
                <a:solidFill>
                  <a:srgbClr val="536972"/>
                </a:solidFill>
              </a:defRPr>
            </a:lvl3pPr>
            <a:lvl4pPr>
              <a:buClr>
                <a:srgbClr val="72BF44"/>
              </a:buClr>
              <a:defRPr>
                <a:solidFill>
                  <a:srgbClr val="536972"/>
                </a:solidFill>
              </a:defRPr>
            </a:lvl4pPr>
            <a:lvl5pPr>
              <a:buClr>
                <a:srgbClr val="72BF44"/>
              </a:buClr>
              <a:defRPr>
                <a:solidFill>
                  <a:srgbClr val="5369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833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- Green">
    <p:bg>
      <p:bgPr>
        <a:solidFill>
          <a:srgbClr val="008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E9553-2E43-7F49-84AB-E8959FF84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065B3-18AF-7645-8660-2E7E5B2CE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4324" y="438277"/>
            <a:ext cx="9036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324" y="1917682"/>
            <a:ext cx="10515600" cy="4351338"/>
          </a:xfrm>
        </p:spPr>
        <p:txBody>
          <a:bodyPr/>
          <a:lstStyle>
            <a:lvl1pPr>
              <a:buClr>
                <a:srgbClr val="B9D989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B9D989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9D989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9D989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9D989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998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36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923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4C225"/>
        </a:buClr>
        <a:buFont typeface="Arial" panose="020B0604020202020204" pitchFamily="34" charset="0"/>
        <a:buChar char="•"/>
        <a:defRPr sz="2800" kern="1200">
          <a:solidFill>
            <a:srgbClr val="4D6A73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C225"/>
        </a:buClr>
        <a:buFont typeface="Arial" panose="020B0604020202020204" pitchFamily="34" charset="0"/>
        <a:buChar char="•"/>
        <a:defRPr sz="2400" kern="1200">
          <a:solidFill>
            <a:srgbClr val="4D6A7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C225"/>
        </a:buClr>
        <a:buFont typeface="Arial" panose="020B0604020202020204" pitchFamily="34" charset="0"/>
        <a:buChar char="•"/>
        <a:defRPr sz="2000" kern="1200">
          <a:solidFill>
            <a:srgbClr val="4D6A7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C225"/>
        </a:buClr>
        <a:buFont typeface="Arial" panose="020B0604020202020204" pitchFamily="34" charset="0"/>
        <a:buChar char="•"/>
        <a:defRPr sz="1800" kern="1200">
          <a:solidFill>
            <a:srgbClr val="4D6A7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C225"/>
        </a:buClr>
        <a:buFont typeface="Arial" panose="020B0604020202020204" pitchFamily="34" charset="0"/>
        <a:buChar char="•"/>
        <a:defRPr sz="1800" kern="1200">
          <a:solidFill>
            <a:srgbClr val="4D6A7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video" Target="https://www.youtube.com/embed/ShbC5yVqOdI?feature=oembed" TargetMode="External"/><Relationship Id="rId1" Type="http://schemas.openxmlformats.org/officeDocument/2006/relationships/video" Target="https://www.youtube.com/embed/GL0rbxB9Lqg?feature=oembed" TargetMode="Externa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hy-T55gpTQ?feature=oembe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een">
            <a:extLst>
              <a:ext uri="{FF2B5EF4-FFF2-40B4-BE49-F238E27FC236}">
                <a16:creationId xmlns:a16="http://schemas.microsoft.com/office/drawing/2014/main" id="{0478992A-C365-F641-AE2E-2D15C3412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lour">
            <a:extLst>
              <a:ext uri="{FF2B5EF4-FFF2-40B4-BE49-F238E27FC236}">
                <a16:creationId xmlns:a16="http://schemas.microsoft.com/office/drawing/2014/main" id="{93F734FD-1511-7647-A4B7-3F2042B2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ttern">
            <a:extLst>
              <a:ext uri="{FF2B5EF4-FFF2-40B4-BE49-F238E27FC236}">
                <a16:creationId xmlns:a16="http://schemas.microsoft.com/office/drawing/2014/main" id="{6F68967F-417A-174F-AE0B-E3A91475E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0"/>
            <a:ext cx="5867400" cy="6858000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401E7A48-2AE3-3E4D-8A27-B85862B77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0"/>
            <a:ext cx="2451100" cy="242570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4FE5F2D6-F3CB-4241-96A2-4FE6F02E7D98}"/>
              </a:ext>
            </a:extLst>
          </p:cNvPr>
          <p:cNvSpPr/>
          <p:nvPr/>
        </p:nvSpPr>
        <p:spPr>
          <a:xfrm>
            <a:off x="-942109" y="0"/>
            <a:ext cx="4668982" cy="660523"/>
          </a:xfrm>
          <a:prstGeom prst="parallelogram">
            <a:avLst>
              <a:gd name="adj" fmla="val 1068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A3F70-8DCA-3D45-BB71-C15B9C5C50B0}"/>
              </a:ext>
            </a:extLst>
          </p:cNvPr>
          <p:cNvSpPr txBox="1"/>
          <p:nvPr/>
        </p:nvSpPr>
        <p:spPr>
          <a:xfrm>
            <a:off x="96982" y="110834"/>
            <a:ext cx="2964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5190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 AND RECREATION</a:t>
            </a:r>
          </a:p>
        </p:txBody>
      </p:sp>
      <p:grpSp>
        <p:nvGrpSpPr>
          <p:cNvPr id="15" name="Title">
            <a:extLst>
              <a:ext uri="{FF2B5EF4-FFF2-40B4-BE49-F238E27FC236}">
                <a16:creationId xmlns:a16="http://schemas.microsoft.com/office/drawing/2014/main" id="{0B6988D0-6BFD-7042-B768-9E361B593188}"/>
              </a:ext>
            </a:extLst>
          </p:cNvPr>
          <p:cNvGrpSpPr/>
          <p:nvPr/>
        </p:nvGrpSpPr>
        <p:grpSpPr>
          <a:xfrm>
            <a:off x="-1" y="4226315"/>
            <a:ext cx="7906215" cy="1906856"/>
            <a:chOff x="-1" y="4226315"/>
            <a:chExt cx="7906215" cy="19068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FE632B-9515-0D41-97F0-62B6BC2255F7}"/>
                </a:ext>
              </a:extLst>
            </p:cNvPr>
            <p:cNvSpPr/>
            <p:nvPr/>
          </p:nvSpPr>
          <p:spPr>
            <a:xfrm>
              <a:off x="-1" y="4226315"/>
              <a:ext cx="7906215" cy="1906856"/>
            </a:xfrm>
            <a:prstGeom prst="rect">
              <a:avLst/>
            </a:prstGeom>
            <a:gradFill flip="none" rotWithShape="1">
              <a:gsLst>
                <a:gs pos="0">
                  <a:srgbClr val="205307"/>
                </a:gs>
                <a:gs pos="100000">
                  <a:srgbClr val="51903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1F700E-D04D-E048-8430-981156128D76}"/>
                </a:ext>
              </a:extLst>
            </p:cNvPr>
            <p:cNvSpPr txBox="1"/>
            <p:nvPr/>
          </p:nvSpPr>
          <p:spPr>
            <a:xfrm>
              <a:off x="319805" y="4346594"/>
              <a:ext cx="7341757" cy="60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2600" dirty="0">
                  <a:solidFill>
                    <a:srgbClr val="B1DB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CONTEMPORARY SKILL ACQUISITION WEEK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92A063-44A8-7940-94F2-D9268B0F10C9}"/>
                </a:ext>
              </a:extLst>
            </p:cNvPr>
            <p:cNvSpPr/>
            <p:nvPr/>
          </p:nvSpPr>
          <p:spPr>
            <a:xfrm>
              <a:off x="332700" y="5488655"/>
              <a:ext cx="27674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B1DB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Sarah-Kate Millar</a:t>
              </a:r>
              <a:endParaRPr lang="en-US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7670D8-3368-6F4D-AB6D-B339B3A4BC52}"/>
                </a:ext>
              </a:extLst>
            </p:cNvPr>
            <p:cNvSpPr/>
            <p:nvPr/>
          </p:nvSpPr>
          <p:spPr>
            <a:xfrm>
              <a:off x="332700" y="5005489"/>
              <a:ext cx="7274171" cy="568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Learning Through Observation</a:t>
              </a:r>
              <a:endParaRPr lang="en-US" sz="4400" b="1" dirty="0">
                <a:solidFill>
                  <a:srgbClr val="B1DB7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ENZ" descr="A close up of a logo&#10;&#10;Description automatically generated">
            <a:extLst>
              <a:ext uri="{FF2B5EF4-FFF2-40B4-BE49-F238E27FC236}">
                <a16:creationId xmlns:a16="http://schemas.microsoft.com/office/drawing/2014/main" id="{5C37FF19-A0B5-0949-9924-3BA669DA4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3416300"/>
            <a:ext cx="3403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E6EF88-F47C-0E48-9D88-469E15ADA2CD}"/>
              </a:ext>
            </a:extLst>
          </p:cNvPr>
          <p:cNvSpPr/>
          <p:nvPr/>
        </p:nvSpPr>
        <p:spPr>
          <a:xfrm>
            <a:off x="0" y="3976255"/>
            <a:ext cx="3089564" cy="2881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FEDBE1-E559-8F45-9F72-38BE61068B2C}"/>
              </a:ext>
            </a:extLst>
          </p:cNvPr>
          <p:cNvSpPr/>
          <p:nvPr/>
        </p:nvSpPr>
        <p:spPr>
          <a:xfrm>
            <a:off x="9753600" y="1763841"/>
            <a:ext cx="1547874" cy="112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019F81-EA16-5B49-B422-861270924CD3}"/>
              </a:ext>
            </a:extLst>
          </p:cNvPr>
          <p:cNvCxnSpPr>
            <a:cxnSpLocks/>
          </p:cNvCxnSpPr>
          <p:nvPr/>
        </p:nvCxnSpPr>
        <p:spPr>
          <a:xfrm flipV="1">
            <a:off x="812777" y="3897715"/>
            <a:ext cx="11019005" cy="2506765"/>
          </a:xfrm>
          <a:prstGeom prst="straightConnector1">
            <a:avLst/>
          </a:prstGeom>
          <a:ln w="63500">
            <a:solidFill>
              <a:srgbClr val="519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A98777-E6D5-A04B-AC22-3AB9578C7BC4}"/>
              </a:ext>
            </a:extLst>
          </p:cNvPr>
          <p:cNvSpPr txBox="1"/>
          <p:nvPr/>
        </p:nvSpPr>
        <p:spPr>
          <a:xfrm>
            <a:off x="6588406" y="5550387"/>
            <a:ext cx="261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D6A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TIME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C43C-1C54-4345-AAFD-4641EE18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&amp; Posner (very old) </a:t>
            </a:r>
            <a:br>
              <a:rPr lang="en-US" dirty="0"/>
            </a:br>
            <a:r>
              <a:rPr lang="en-US" dirty="0"/>
              <a:t>3-stage model of learning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F04DF5-53B5-B04D-BF2A-EA68AF24525E}"/>
              </a:ext>
            </a:extLst>
          </p:cNvPr>
          <p:cNvGrpSpPr/>
          <p:nvPr/>
        </p:nvGrpSpPr>
        <p:grpSpPr>
          <a:xfrm>
            <a:off x="3956113" y="2669404"/>
            <a:ext cx="3806170" cy="1908214"/>
            <a:chOff x="814323" y="2521373"/>
            <a:chExt cx="3217349" cy="1908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891112-F9EA-4F4F-8FF4-959449003BB2}"/>
                </a:ext>
              </a:extLst>
            </p:cNvPr>
            <p:cNvSpPr txBox="1"/>
            <p:nvPr/>
          </p:nvSpPr>
          <p:spPr>
            <a:xfrm>
              <a:off x="814323" y="2859927"/>
              <a:ext cx="3217348" cy="1569660"/>
            </a:xfrm>
            <a:prstGeom prst="rect">
              <a:avLst/>
            </a:prstGeom>
            <a:solidFill>
              <a:srgbClr val="B1DB7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Associate environmental cues with actions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Achieving consistency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Refinement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Fewer/smaller errors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 detect and correct errors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EE5A91-4920-B445-B855-0F43A87B493E}"/>
                </a:ext>
              </a:extLst>
            </p:cNvPr>
            <p:cNvSpPr txBox="1"/>
            <p:nvPr/>
          </p:nvSpPr>
          <p:spPr>
            <a:xfrm>
              <a:off x="814323" y="2521373"/>
              <a:ext cx="3217349" cy="338554"/>
            </a:xfrm>
            <a:prstGeom prst="rect">
              <a:avLst/>
            </a:prstGeom>
            <a:solidFill>
              <a:srgbClr val="50923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2: Associative stage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1A466D-CEAE-454A-9C19-72011099E39D}"/>
              </a:ext>
            </a:extLst>
          </p:cNvPr>
          <p:cNvGrpSpPr/>
          <p:nvPr/>
        </p:nvGrpSpPr>
        <p:grpSpPr>
          <a:xfrm>
            <a:off x="564464" y="3748218"/>
            <a:ext cx="3217349" cy="1661993"/>
            <a:chOff x="814323" y="2521373"/>
            <a:chExt cx="3217349" cy="166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E9CF20-07D7-8B41-A43B-CB83466D5B19}"/>
                </a:ext>
              </a:extLst>
            </p:cNvPr>
            <p:cNvSpPr txBox="1"/>
            <p:nvPr/>
          </p:nvSpPr>
          <p:spPr>
            <a:xfrm>
              <a:off x="814323" y="2859927"/>
              <a:ext cx="3217348" cy="1323439"/>
            </a:xfrm>
            <a:prstGeom prst="rect">
              <a:avLst/>
            </a:prstGeom>
            <a:solidFill>
              <a:srgbClr val="B1DB7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Identifying task goal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Self-talk/questioning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Rapid performance gains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Error-ridden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Clumsy/inefficient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3F9B4D-BC16-E443-A0C3-0941188AB59E}"/>
                </a:ext>
              </a:extLst>
            </p:cNvPr>
            <p:cNvSpPr txBox="1"/>
            <p:nvPr/>
          </p:nvSpPr>
          <p:spPr>
            <a:xfrm>
              <a:off x="814323" y="2521373"/>
              <a:ext cx="3217349" cy="338554"/>
            </a:xfrm>
            <a:prstGeom prst="rect">
              <a:avLst/>
            </a:prstGeom>
            <a:solidFill>
              <a:srgbClr val="50923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1: Verbal-cognitive stage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E46702-D9DA-D147-ABE1-3E919762CB4C}"/>
              </a:ext>
            </a:extLst>
          </p:cNvPr>
          <p:cNvGrpSpPr/>
          <p:nvPr/>
        </p:nvGrpSpPr>
        <p:grpSpPr>
          <a:xfrm>
            <a:off x="7936584" y="1836812"/>
            <a:ext cx="3217349" cy="1661993"/>
            <a:chOff x="814323" y="2521373"/>
            <a:chExt cx="3217349" cy="16619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DDBB5F-140C-6149-B5CF-B911EA186DB2}"/>
                </a:ext>
              </a:extLst>
            </p:cNvPr>
            <p:cNvSpPr txBox="1"/>
            <p:nvPr/>
          </p:nvSpPr>
          <p:spPr>
            <a:xfrm>
              <a:off x="814323" y="2859927"/>
              <a:ext cx="3217348" cy="1323439"/>
            </a:xfrm>
            <a:prstGeom prst="rect">
              <a:avLst/>
            </a:prstGeom>
            <a:solidFill>
              <a:srgbClr val="B1DB7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Almost automatic/habitual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Subconscious control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Multitask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Minimal performance variability</a:t>
              </a:r>
            </a:p>
            <a:p>
              <a:r>
                <a:rPr lang="en-US" sz="1600" dirty="0">
                  <a:solidFill>
                    <a:srgbClr val="2053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Very few errors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E34A4F-24B2-D84A-87B3-033EE5A33B89}"/>
                </a:ext>
              </a:extLst>
            </p:cNvPr>
            <p:cNvSpPr txBox="1"/>
            <p:nvPr/>
          </p:nvSpPr>
          <p:spPr>
            <a:xfrm>
              <a:off x="814323" y="2521373"/>
              <a:ext cx="3217349" cy="338554"/>
            </a:xfrm>
            <a:prstGeom prst="rect">
              <a:avLst/>
            </a:prstGeom>
            <a:solidFill>
              <a:srgbClr val="50923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 3: Autonomous stage</a:t>
              </a:r>
            </a:p>
          </p:txBody>
        </p:sp>
      </p:grpSp>
      <p:pic>
        <p:nvPicPr>
          <p:cNvPr id="22" name="AUT">
            <a:extLst>
              <a:ext uri="{FF2B5EF4-FFF2-40B4-BE49-F238E27FC236}">
                <a16:creationId xmlns:a16="http://schemas.microsoft.com/office/drawing/2014/main" id="{2D7F9550-7BD4-1342-BB75-CC8517AA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168F01-64D7-4549-BE96-FEE9A7AE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Problems with </a:t>
            </a:r>
            <a:br>
              <a:rPr lang="en-US" dirty="0"/>
            </a:br>
            <a:r>
              <a:rPr lang="en-US" dirty="0"/>
              <a:t>information processing</a:t>
            </a:r>
            <a:endParaRPr lang="en-US" dirty="0">
              <a:solidFill>
                <a:srgbClr val="B1DB7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0008-844C-2D46-AEA8-838053498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323" y="1917682"/>
            <a:ext cx="10396471" cy="4351338"/>
          </a:xfrm>
        </p:spPr>
        <p:txBody>
          <a:bodyPr vert="horz" lIns="91440" tIns="45720" rIns="91440" bIns="45720" numCol="2" spcCol="180000" rtlCol="0" anchor="t">
            <a:noAutofit/>
          </a:bodyPr>
          <a:lstStyle/>
          <a:p>
            <a:r>
              <a:rPr lang="en-US" sz="2600" b="1" dirty="0">
                <a:latin typeface="Calibri"/>
                <a:cs typeface="Calibri"/>
              </a:rPr>
              <a:t>A full account of </a:t>
            </a:r>
            <a:r>
              <a:rPr lang="en-US" sz="2600" b="1" dirty="0" err="1">
                <a:latin typeface="Calibri"/>
                <a:cs typeface="Calibri"/>
              </a:rPr>
              <a:t>behaviour</a:t>
            </a:r>
            <a:r>
              <a:rPr lang="en-US" sz="2600" b="1" dirty="0">
                <a:latin typeface="Calibri"/>
                <a:cs typeface="Calibri"/>
              </a:rPr>
              <a:t> of these terms would require HUGE (possibly unfeasible) resources</a:t>
            </a:r>
          </a:p>
          <a:p>
            <a:r>
              <a:rPr lang="en-US" sz="2600" b="1" dirty="0">
                <a:latin typeface="Calibri"/>
                <a:cs typeface="Calibri"/>
              </a:rPr>
              <a:t>Serious problems defining the sorts of information process, and what exactly are the symbols to be processed how are they defined</a:t>
            </a:r>
          </a:p>
          <a:p>
            <a:pPr marL="0" indent="0">
              <a:buNone/>
            </a:pP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  <a:p>
            <a:r>
              <a:rPr lang="en-US" sz="2600" b="1" dirty="0"/>
              <a:t>Management/control of such machines requires an </a:t>
            </a:r>
            <a:r>
              <a:rPr lang="en-US" sz="2600" b="1" dirty="0" err="1"/>
              <a:t>organising</a:t>
            </a:r>
            <a:r>
              <a:rPr lang="en-US" sz="2600" b="1" dirty="0"/>
              <a:t> feature that has no logical correlate in the brain (divine intelligence/homunculus) - part of the </a:t>
            </a:r>
            <a:r>
              <a:rPr lang="en-US" sz="2600" b="1" dirty="0" err="1"/>
              <a:t>organisation</a:t>
            </a:r>
            <a:r>
              <a:rPr lang="en-US" sz="2600" b="1" dirty="0"/>
              <a:t> must be in the environment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</p:txBody>
      </p:sp>
      <p:pic>
        <p:nvPicPr>
          <p:cNvPr id="6" name="AUT">
            <a:extLst>
              <a:ext uri="{FF2B5EF4-FFF2-40B4-BE49-F238E27FC236}">
                <a16:creationId xmlns:a16="http://schemas.microsoft.com/office/drawing/2014/main" id="{44A7BFDB-522A-5E4D-904C-13544C990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ne">
            <a:extLst>
              <a:ext uri="{FF2B5EF4-FFF2-40B4-BE49-F238E27FC236}">
                <a16:creationId xmlns:a16="http://schemas.microsoft.com/office/drawing/2014/main" id="{630DAD3F-95F4-564F-BA9B-CD007A90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Arrows">
            <a:extLst>
              <a:ext uri="{FF2B5EF4-FFF2-40B4-BE49-F238E27FC236}">
                <a16:creationId xmlns:a16="http://schemas.microsoft.com/office/drawing/2014/main" id="{D7D5816A-FE68-074C-87DE-E79C30C37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0008-844C-2D46-AEA8-838053498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0687" y="1336459"/>
            <a:ext cx="5558767" cy="2348851"/>
          </a:xfrm>
        </p:spPr>
        <p:txBody>
          <a:bodyPr vert="horz" lIns="91440" tIns="45720" rIns="91440" bIns="45720" numCol="1" spcCol="0" rtlCol="0" anchor="t">
            <a:noAutofit/>
          </a:bodyPr>
          <a:lstStyle/>
          <a:p>
            <a:r>
              <a:rPr lang="en-US" sz="2600" b="1" dirty="0"/>
              <a:t>Post war period 1945 – P.E. in UK</a:t>
            </a:r>
          </a:p>
          <a:p>
            <a:r>
              <a:rPr lang="en-US" sz="2600" b="1" dirty="0"/>
              <a:t>Jon Whiting (1970) influential physical educator </a:t>
            </a:r>
          </a:p>
          <a:p>
            <a:r>
              <a:rPr lang="en-US" sz="2600" b="1" dirty="0">
                <a:latin typeface="Calibri"/>
                <a:cs typeface="Calibri"/>
              </a:rPr>
              <a:t>USA navy considered more human factors (1947)</a:t>
            </a:r>
          </a:p>
          <a:p>
            <a:r>
              <a:rPr lang="en-US" sz="2600" b="1" dirty="0"/>
              <a:t>Sound barrier – new planes designed</a:t>
            </a:r>
          </a:p>
          <a:p>
            <a:endParaRPr lang="en-US" sz="2600" b="1" dirty="0"/>
          </a:p>
        </p:txBody>
      </p:sp>
      <p:pic>
        <p:nvPicPr>
          <p:cNvPr id="6" name="AUT">
            <a:extLst>
              <a:ext uri="{FF2B5EF4-FFF2-40B4-BE49-F238E27FC236}">
                <a16:creationId xmlns:a16="http://schemas.microsoft.com/office/drawing/2014/main" id="{9E831A4B-269C-C74B-A792-EEB0DAF79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een">
            <a:extLst>
              <a:ext uri="{FF2B5EF4-FFF2-40B4-BE49-F238E27FC236}">
                <a16:creationId xmlns:a16="http://schemas.microsoft.com/office/drawing/2014/main" id="{374A3F9E-8A97-6946-967F-0F70189E9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lour">
            <a:extLst>
              <a:ext uri="{FF2B5EF4-FFF2-40B4-BE49-F238E27FC236}">
                <a16:creationId xmlns:a16="http://schemas.microsoft.com/office/drawing/2014/main" id="{6B6DAC26-8554-9D49-9A4F-CBEF64010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rrows">
            <a:extLst>
              <a:ext uri="{FF2B5EF4-FFF2-40B4-BE49-F238E27FC236}">
                <a16:creationId xmlns:a16="http://schemas.microsoft.com/office/drawing/2014/main" id="{78357754-0A2A-6349-B243-A65CB6030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044C4-95C0-804D-8E24-DA4573A7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98" y="345282"/>
            <a:ext cx="9049004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Environment </a:t>
            </a:r>
          </a:p>
        </p:txBody>
      </p:sp>
      <p:pic>
        <p:nvPicPr>
          <p:cNvPr id="4" name="AUT">
            <a:extLst>
              <a:ext uri="{FF2B5EF4-FFF2-40B4-BE49-F238E27FC236}">
                <a16:creationId xmlns:a16="http://schemas.microsoft.com/office/drawing/2014/main" id="{E75E274F-DE0B-384C-B5B8-B0872732A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  <p:pic>
        <p:nvPicPr>
          <p:cNvPr id="10" name="Online Media 9" descr="GoPro: Danny MacAskill - Cascadia">
            <a:hlinkClick r:id="" action="ppaction://media"/>
            <a:extLst>
              <a:ext uri="{FF2B5EF4-FFF2-40B4-BE49-F238E27FC236}">
                <a16:creationId xmlns:a16="http://schemas.microsoft.com/office/drawing/2014/main" id="{3656D1A9-F964-B545-BF56-EB9C3D415F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59365" y="1670845"/>
            <a:ext cx="4676647" cy="2630614"/>
          </a:xfrm>
          <a:prstGeom prst="rect">
            <a:avLst/>
          </a:prstGeom>
        </p:spPr>
      </p:pic>
      <p:pic>
        <p:nvPicPr>
          <p:cNvPr id="11" name="Online Media 10" descr="Danny Macaskill - Industrial Revolutions">
            <a:hlinkClick r:id="" action="ppaction://media"/>
            <a:extLst>
              <a:ext uri="{FF2B5EF4-FFF2-40B4-BE49-F238E27FC236}">
                <a16:creationId xmlns:a16="http://schemas.microsoft.com/office/drawing/2014/main" id="{87EFE19E-DF01-D246-ADCE-8A148C5207C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5504312" y="3878009"/>
            <a:ext cx="4676647" cy="26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48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168F01-64D7-4549-BE96-FEE9A7AE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it to be skillful?</a:t>
            </a:r>
            <a:endParaRPr lang="en-US" dirty="0">
              <a:solidFill>
                <a:srgbClr val="B1DB7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0008-844C-2D46-AEA8-838053498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324" y="1917682"/>
            <a:ext cx="9999980" cy="3365518"/>
          </a:xfrm>
        </p:spPr>
        <p:txBody>
          <a:bodyPr vert="horz" lIns="91440" tIns="45720" rIns="91440" bIns="45720" numCol="2" spcCol="0" rtlCol="0" anchor="t">
            <a:noAutofit/>
          </a:bodyPr>
          <a:lstStyle/>
          <a:p>
            <a:r>
              <a:rPr lang="en-US" sz="2600" b="1" dirty="0">
                <a:latin typeface="Calibri"/>
                <a:cs typeface="Calibri"/>
              </a:rPr>
              <a:t>Guthrie (1952) </a:t>
            </a:r>
            <a:r>
              <a:rPr lang="en-US" sz="2600" i="1" dirty="0">
                <a:latin typeface="Calibri"/>
                <a:cs typeface="Calibri"/>
              </a:rPr>
              <a:t>To be skilled is to be proficient in the performance of a skill. Skill consists in the ability to bring about some end result with maximum certainty and minimum outlay of energy, or of time and energy.</a:t>
            </a:r>
          </a:p>
          <a:p>
            <a:endParaRPr lang="en-US" sz="2600" b="1" dirty="0"/>
          </a:p>
          <a:p>
            <a:r>
              <a:rPr lang="en-US" sz="2600" b="1" dirty="0">
                <a:latin typeface="Calibri"/>
                <a:cs typeface="Calibri"/>
              </a:rPr>
              <a:t>Knapp (1964) </a:t>
            </a:r>
            <a:r>
              <a:rPr lang="en-US" sz="2600" i="1" dirty="0">
                <a:latin typeface="Calibri"/>
                <a:cs typeface="Calibri"/>
              </a:rPr>
              <a:t>The learned </a:t>
            </a:r>
            <a:br>
              <a:rPr lang="en-US" sz="2600" i="1" dirty="0"/>
            </a:br>
            <a:r>
              <a:rPr lang="en-US" sz="2600" i="1" dirty="0">
                <a:latin typeface="Calibri"/>
                <a:cs typeface="Calibri"/>
              </a:rPr>
              <a:t>ability to bring about the </a:t>
            </a:r>
            <a:br>
              <a:rPr lang="en-US" sz="2600" i="1" dirty="0"/>
            </a:br>
            <a:r>
              <a:rPr lang="en-US" sz="2600" i="1" dirty="0">
                <a:latin typeface="Calibri"/>
                <a:cs typeface="Calibri"/>
              </a:rPr>
              <a:t>maximum results with a minimum outlay of time or energy or both.</a:t>
            </a:r>
          </a:p>
          <a:p>
            <a:endParaRPr lang="en-US" sz="2600" b="1" dirty="0"/>
          </a:p>
        </p:txBody>
      </p:sp>
      <p:pic>
        <p:nvPicPr>
          <p:cNvPr id="6" name="AUT">
            <a:extLst>
              <a:ext uri="{FF2B5EF4-FFF2-40B4-BE49-F238E27FC236}">
                <a16:creationId xmlns:a16="http://schemas.microsoft.com/office/drawing/2014/main" id="{AA584FE5-3257-8442-B1C2-2BA91E24B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168F01-64D7-4549-BE96-FEE9A7AE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Linear and non-linear learning </a:t>
            </a:r>
            <a:endParaRPr lang="en-US" dirty="0">
              <a:solidFill>
                <a:srgbClr val="B1DB7F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9E9499-04E2-8744-9A2B-504339F71E0B}"/>
              </a:ext>
            </a:extLst>
          </p:cNvPr>
          <p:cNvSpPr txBox="1">
            <a:spLocks/>
          </p:cNvSpPr>
          <p:nvPr/>
        </p:nvSpPr>
        <p:spPr>
          <a:xfrm>
            <a:off x="2410368" y="5014022"/>
            <a:ext cx="6967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72BF44"/>
                </a:solidFill>
              </a:rPr>
              <a:t>WHAT IS THE DIFFERENCE?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B5FAC-C0F4-7146-889F-B63E9360B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018" y="1869519"/>
            <a:ext cx="7562370" cy="3038823"/>
          </a:xfrm>
          <a:prstGeom prst="rect">
            <a:avLst/>
          </a:prstGeom>
        </p:spPr>
      </p:pic>
      <p:pic>
        <p:nvPicPr>
          <p:cNvPr id="7" name="AUT">
            <a:extLst>
              <a:ext uri="{FF2B5EF4-FFF2-40B4-BE49-F238E27FC236}">
                <a16:creationId xmlns:a16="http://schemas.microsoft.com/office/drawing/2014/main" id="{B402BFB7-F4AC-BD40-B1A4-187F6EB42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7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ke">
            <a:extLst>
              <a:ext uri="{FF2B5EF4-FFF2-40B4-BE49-F238E27FC236}">
                <a16:creationId xmlns:a16="http://schemas.microsoft.com/office/drawing/2014/main" id="{15C4AA0B-CE39-0541-9946-85B88A51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pic>
        <p:nvPicPr>
          <p:cNvPr id="6" name="Arrows" hidden="1">
            <a:extLst>
              <a:ext uri="{FF2B5EF4-FFF2-40B4-BE49-F238E27FC236}">
                <a16:creationId xmlns:a16="http://schemas.microsoft.com/office/drawing/2014/main" id="{164A87DD-3F6B-0D41-985F-156137C00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044C4-95C0-804D-8E24-DA4573A7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179580"/>
            <a:ext cx="5624576" cy="2646805"/>
          </a:xfrm>
        </p:spPr>
        <p:txBody>
          <a:bodyPr>
            <a:noAutofit/>
          </a:bodyPr>
          <a:lstStyle/>
          <a:p>
            <a:r>
              <a:rPr lang="en-US" dirty="0"/>
              <a:t>What are the different </a:t>
            </a:r>
            <a:br>
              <a:rPr lang="en-US" dirty="0"/>
            </a:br>
            <a:r>
              <a:rPr lang="en-US" dirty="0"/>
              <a:t>ways people can learn a skill?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7ABC-63BA-A14A-A1F4-541C07367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733613"/>
            <a:ext cx="5929376" cy="2295587"/>
          </a:xfrm>
        </p:spPr>
        <p:txBody>
          <a:bodyPr numCol="2">
            <a:noAutofit/>
          </a:bodyPr>
          <a:lstStyle/>
          <a:p>
            <a:r>
              <a:rPr lang="en-US" b="1" dirty="0"/>
              <a:t>Observational learning</a:t>
            </a:r>
          </a:p>
          <a:p>
            <a:r>
              <a:rPr lang="en-US" b="1" dirty="0"/>
              <a:t>Rewards</a:t>
            </a:r>
          </a:p>
          <a:p>
            <a:r>
              <a:rPr lang="en-US" b="1" dirty="0"/>
              <a:t>Law of effect </a:t>
            </a:r>
          </a:p>
          <a:p>
            <a:r>
              <a:rPr lang="en-US" b="1" dirty="0"/>
              <a:t>Instructions – information processing </a:t>
            </a:r>
          </a:p>
          <a:p>
            <a:r>
              <a:rPr lang="en-US" b="1" dirty="0"/>
              <a:t>Environment </a:t>
            </a:r>
          </a:p>
        </p:txBody>
      </p:sp>
      <p:pic>
        <p:nvPicPr>
          <p:cNvPr id="11" name="AUT">
            <a:extLst>
              <a:ext uri="{FF2B5EF4-FFF2-40B4-BE49-F238E27FC236}">
                <a16:creationId xmlns:a16="http://schemas.microsoft.com/office/drawing/2014/main" id="{4AB95960-BD72-2442-9B1E-A1921688F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veman">
            <a:extLst>
              <a:ext uri="{FF2B5EF4-FFF2-40B4-BE49-F238E27FC236}">
                <a16:creationId xmlns:a16="http://schemas.microsoft.com/office/drawing/2014/main" id="{CE2AEBB6-5CE0-4941-A2B8-2B66F406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2286000"/>
          </a:xfrm>
          <a:prstGeom prst="rect">
            <a:avLst/>
          </a:prstGeom>
        </p:spPr>
      </p:pic>
      <p:pic>
        <p:nvPicPr>
          <p:cNvPr id="10" name="Knight">
            <a:extLst>
              <a:ext uri="{FF2B5EF4-FFF2-40B4-BE49-F238E27FC236}">
                <a16:creationId xmlns:a16="http://schemas.microsoft.com/office/drawing/2014/main" id="{5D58684F-DF0D-D94B-AD75-C34C96CC0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0"/>
            <a:ext cx="4800600" cy="2286000"/>
          </a:xfrm>
          <a:prstGeom prst="rect">
            <a:avLst/>
          </a:prstGeom>
        </p:spPr>
      </p:pic>
      <p:pic>
        <p:nvPicPr>
          <p:cNvPr id="12" name="Press">
            <a:extLst>
              <a:ext uri="{FF2B5EF4-FFF2-40B4-BE49-F238E27FC236}">
                <a16:creationId xmlns:a16="http://schemas.microsoft.com/office/drawing/2014/main" id="{41B0DCA8-1F87-BF4C-A9C2-4CFCF0018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72000"/>
            <a:ext cx="4800600" cy="2273300"/>
          </a:xfrm>
          <a:prstGeom prst="rect">
            <a:avLst/>
          </a:prstGeom>
        </p:spPr>
      </p:pic>
      <p:pic>
        <p:nvPicPr>
          <p:cNvPr id="6" name="Arrows">
            <a:extLst>
              <a:ext uri="{FF2B5EF4-FFF2-40B4-BE49-F238E27FC236}">
                <a16:creationId xmlns:a16="http://schemas.microsoft.com/office/drawing/2014/main" id="{73A1FD92-8F18-984B-A4EC-569D950CC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32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044C4-95C0-804D-8E24-DA4573A7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53" y="281205"/>
            <a:ext cx="9049004" cy="1325563"/>
          </a:xfrm>
        </p:spPr>
        <p:txBody>
          <a:bodyPr>
            <a:normAutofit/>
          </a:bodyPr>
          <a:lstStyle/>
          <a:p>
            <a:r>
              <a:rPr lang="en-US" dirty="0"/>
              <a:t>Observational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7ABC-63BA-A14A-A1F4-541C07367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53" y="1592947"/>
            <a:ext cx="9999980" cy="4351338"/>
          </a:xfrm>
        </p:spPr>
        <p:txBody>
          <a:bodyPr>
            <a:noAutofit/>
          </a:bodyPr>
          <a:lstStyle/>
          <a:p>
            <a:r>
              <a:rPr lang="en-US" b="1" dirty="0"/>
              <a:t>Caveman</a:t>
            </a:r>
          </a:p>
          <a:p>
            <a:r>
              <a:rPr lang="en-US" b="1" dirty="0"/>
              <a:t>Romans (galley boats)</a:t>
            </a:r>
          </a:p>
          <a:p>
            <a:r>
              <a:rPr lang="en-US" b="1" dirty="0"/>
              <a:t>Middle ages (cultural dance)</a:t>
            </a:r>
          </a:p>
          <a:p>
            <a:r>
              <a:rPr lang="en-US" b="1" dirty="0"/>
              <a:t>Masons</a:t>
            </a:r>
          </a:p>
          <a:p>
            <a:r>
              <a:rPr lang="en-US" b="1" dirty="0"/>
              <a:t>Then came the printing press</a:t>
            </a:r>
          </a:p>
        </p:txBody>
      </p:sp>
      <p:pic>
        <p:nvPicPr>
          <p:cNvPr id="13" name="AUT">
            <a:extLst>
              <a:ext uri="{FF2B5EF4-FFF2-40B4-BE49-F238E27FC236}">
                <a16:creationId xmlns:a16="http://schemas.microsoft.com/office/drawing/2014/main" id="{9A5D5640-8B42-EC41-BF69-8FECC5A0C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D3590B-B0DF-D249-8026-C0762CB09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rrows">
            <a:extLst>
              <a:ext uri="{FF2B5EF4-FFF2-40B4-BE49-F238E27FC236}">
                <a16:creationId xmlns:a16="http://schemas.microsoft.com/office/drawing/2014/main" id="{8A7EFC55-F3C6-074D-958A-63CAE04E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044C4-95C0-804D-8E24-DA4573A7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24" y="260477"/>
            <a:ext cx="9049004" cy="1325563"/>
          </a:xfrm>
        </p:spPr>
        <p:txBody>
          <a:bodyPr>
            <a:noAutofit/>
          </a:bodyPr>
          <a:lstStyle/>
          <a:p>
            <a:r>
              <a:rPr lang="en-US" dirty="0"/>
              <a:t>Reward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7ABC-63BA-A14A-A1F4-541C07367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724" y="1418623"/>
            <a:ext cx="5952421" cy="2731960"/>
          </a:xfrm>
        </p:spPr>
        <p:txBody>
          <a:bodyPr numCol="1">
            <a:noAutofit/>
          </a:bodyPr>
          <a:lstStyle/>
          <a:p>
            <a:r>
              <a:rPr lang="en-US" b="1" dirty="0"/>
              <a:t>Observational learning</a:t>
            </a:r>
          </a:p>
          <a:p>
            <a:r>
              <a:rPr lang="en-US" b="1" dirty="0"/>
              <a:t>Rewards</a:t>
            </a:r>
          </a:p>
          <a:p>
            <a:r>
              <a:rPr lang="en-US" b="1" dirty="0"/>
              <a:t>Law of effect </a:t>
            </a:r>
          </a:p>
          <a:p>
            <a:r>
              <a:rPr lang="en-US" b="1" dirty="0"/>
              <a:t>Instructions – information processing </a:t>
            </a:r>
          </a:p>
          <a:p>
            <a:r>
              <a:rPr lang="en-US" b="1" dirty="0"/>
              <a:t>Environment </a:t>
            </a:r>
          </a:p>
        </p:txBody>
      </p:sp>
      <p:pic>
        <p:nvPicPr>
          <p:cNvPr id="7" name="AUT">
            <a:extLst>
              <a:ext uri="{FF2B5EF4-FFF2-40B4-BE49-F238E27FC236}">
                <a16:creationId xmlns:a16="http://schemas.microsoft.com/office/drawing/2014/main" id="{CC68022A-ABEB-E94E-BDEE-AE12E80E9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1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orndike Law of Effect">
            <a:hlinkClick r:id="" action="ppaction://media"/>
            <a:extLst>
              <a:ext uri="{FF2B5EF4-FFF2-40B4-BE49-F238E27FC236}">
                <a16:creationId xmlns:a16="http://schemas.microsoft.com/office/drawing/2014/main" id="{0D56A8D2-CF16-DB45-9309-2F50C630DB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  <p:pic>
        <p:nvPicPr>
          <p:cNvPr id="4" name="AUT">
            <a:extLst>
              <a:ext uri="{FF2B5EF4-FFF2-40B4-BE49-F238E27FC236}">
                <a16:creationId xmlns:a16="http://schemas.microsoft.com/office/drawing/2014/main" id="{8C1DB669-E86E-BC47-A287-1520F4293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778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44C4-95C0-804D-8E24-DA4573A7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Law of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7ABC-63BA-A14A-A1F4-541C07367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324" y="1763840"/>
            <a:ext cx="9999980" cy="3176479"/>
          </a:xfrm>
        </p:spPr>
        <p:txBody>
          <a:bodyPr numCol="2">
            <a:noAutofit/>
          </a:bodyPr>
          <a:lstStyle/>
          <a:p>
            <a:r>
              <a:rPr lang="en-US" sz="2400" b="1" dirty="0"/>
              <a:t>The law of effect stated that the likely recurrence of a response is generally governed by its consequence or effect generally in the form of reward or punishment.</a:t>
            </a:r>
          </a:p>
          <a:p>
            <a:r>
              <a:rPr lang="en-US" sz="2400" b="1" dirty="0"/>
              <a:t>The law of recency stated that the most recent response is likely to govern the recurrence.</a:t>
            </a:r>
          </a:p>
          <a:p>
            <a:r>
              <a:rPr lang="en-US" sz="2400" b="1" dirty="0"/>
              <a:t>The law of exercise stated that stimulus-response associations are strengthened through repetition.</a:t>
            </a:r>
          </a:p>
          <a:p>
            <a:endParaRPr lang="en-US" sz="2400" b="1" dirty="0"/>
          </a:p>
        </p:txBody>
      </p:sp>
      <p:pic>
        <p:nvPicPr>
          <p:cNvPr id="5" name="AUT">
            <a:extLst>
              <a:ext uri="{FF2B5EF4-FFF2-40B4-BE49-F238E27FC236}">
                <a16:creationId xmlns:a16="http://schemas.microsoft.com/office/drawing/2014/main" id="{6F04C6E7-B799-7E46-939B-8154B6014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7ABC-63BA-A14A-A1F4-541C07367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324" y="1000466"/>
            <a:ext cx="9999980" cy="4351338"/>
          </a:xfrm>
        </p:spPr>
        <p:txBody>
          <a:bodyPr vert="horz" lIns="91440" tIns="45720" rIns="91440" bIns="45720" numCol="1" spcCol="0" rtlCol="0" anchor="t">
            <a:noAutofit/>
          </a:bodyPr>
          <a:lstStyle/>
          <a:p>
            <a:r>
              <a:rPr lang="en-US" b="1" dirty="0">
                <a:latin typeface="Calibri"/>
                <a:cs typeface="Calibri"/>
              </a:rPr>
              <a:t>1950s </a:t>
            </a:r>
            <a:r>
              <a:rPr lang="en-US" b="1" dirty="0" err="1">
                <a:latin typeface="Calibri"/>
                <a:cs typeface="Calibri"/>
              </a:rPr>
              <a:t>behaviourism</a:t>
            </a:r>
            <a:r>
              <a:rPr lang="en-US" b="1" dirty="0">
                <a:latin typeface="Calibri"/>
                <a:cs typeface="Calibri"/>
              </a:rPr>
              <a:t> (reward and learn)</a:t>
            </a:r>
          </a:p>
          <a:p>
            <a:r>
              <a:rPr lang="en-US" b="1" dirty="0">
                <a:latin typeface="Calibri"/>
                <a:cs typeface="Calibri"/>
              </a:rPr>
              <a:t>1970s shift in thinking to a computational paradigm (instruction)</a:t>
            </a:r>
          </a:p>
          <a:p>
            <a:r>
              <a:rPr lang="en-US" b="1" dirty="0"/>
              <a:t>Non-linear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72E66-A79A-4D44-AB49-E76D34FF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575" y="2793511"/>
            <a:ext cx="3814179" cy="2975717"/>
          </a:xfrm>
          <a:prstGeom prst="rect">
            <a:avLst/>
          </a:prstGeom>
        </p:spPr>
      </p:pic>
      <p:pic>
        <p:nvPicPr>
          <p:cNvPr id="6" name="AUT">
            <a:extLst>
              <a:ext uri="{FF2B5EF4-FFF2-40B4-BE49-F238E27FC236}">
                <a16:creationId xmlns:a16="http://schemas.microsoft.com/office/drawing/2014/main" id="{22056BB5-0979-E746-BA8C-BD13E1628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168F01-64D7-4549-BE96-FEE9A7AE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Information processing </a:t>
            </a:r>
            <a:r>
              <a:rPr lang="en-US" sz="2800" dirty="0">
                <a:solidFill>
                  <a:srgbClr val="72BF44"/>
                </a:solidFill>
              </a:rPr>
              <a:t>(Cognitivism) </a:t>
            </a:r>
            <a:endParaRPr lang="en-US" dirty="0">
              <a:solidFill>
                <a:srgbClr val="72BF4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0008-844C-2D46-AEA8-838053498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324" y="2507672"/>
            <a:ext cx="9999980" cy="2972973"/>
          </a:xfrm>
        </p:spPr>
        <p:txBody>
          <a:bodyPr numCol="2" spcCol="180000">
            <a:noAutofit/>
          </a:bodyPr>
          <a:lstStyle/>
          <a:p>
            <a:r>
              <a:rPr lang="en-US" b="1" dirty="0"/>
              <a:t>Vary the input</a:t>
            </a:r>
          </a:p>
          <a:p>
            <a:r>
              <a:rPr lang="en-US" b="1" dirty="0"/>
              <a:t>Examine the output </a:t>
            </a:r>
          </a:p>
          <a:p>
            <a:r>
              <a:rPr lang="en-US" b="1" dirty="0"/>
              <a:t>Use this info to figure out what algorithms were used and how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r>
              <a:rPr lang="en-US" b="1" dirty="0"/>
              <a:t>Hence the title “information processing” approach</a:t>
            </a:r>
          </a:p>
          <a:p>
            <a:r>
              <a:rPr lang="en-US" b="1" dirty="0"/>
              <a:t>This is the opposite to </a:t>
            </a:r>
            <a:r>
              <a:rPr lang="en-US" b="1" dirty="0" err="1"/>
              <a:t>behaviourism</a:t>
            </a:r>
            <a:endParaRPr lang="en-US" b="1" dirty="0"/>
          </a:p>
          <a:p>
            <a:r>
              <a:rPr lang="en-US" b="1" dirty="0"/>
              <a:t>This approach focused on the performance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2C3CF16-F81B-AC4E-8420-C9BA2568FFEA}"/>
              </a:ext>
            </a:extLst>
          </p:cNvPr>
          <p:cNvSpPr txBox="1">
            <a:spLocks/>
          </p:cNvSpPr>
          <p:nvPr/>
        </p:nvSpPr>
        <p:spPr>
          <a:xfrm>
            <a:off x="862076" y="1763840"/>
            <a:ext cx="10515600" cy="77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9D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9D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9D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9D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9D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D6A73"/>
                </a:solidFill>
              </a:rPr>
              <a:t>The aim of the cognitive approach to psychology was to:</a:t>
            </a:r>
          </a:p>
        </p:txBody>
      </p:sp>
      <p:pic>
        <p:nvPicPr>
          <p:cNvPr id="7" name="AUT">
            <a:extLst>
              <a:ext uri="{FF2B5EF4-FFF2-40B4-BE49-F238E27FC236}">
                <a16:creationId xmlns:a16="http://schemas.microsoft.com/office/drawing/2014/main" id="{DF12B3EA-1997-4841-AE94-69056ECAD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15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6C592-365B-8442-B120-DC6D480F6931}"/>
              </a:ext>
            </a:extLst>
          </p:cNvPr>
          <p:cNvGrpSpPr/>
          <p:nvPr/>
        </p:nvGrpSpPr>
        <p:grpSpPr>
          <a:xfrm>
            <a:off x="1787249" y="669076"/>
            <a:ext cx="8423551" cy="4308762"/>
            <a:chOff x="1787249" y="914402"/>
            <a:chExt cx="8423551" cy="43087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C28EAE-8AE1-C347-A88D-51C3720318CB}"/>
                </a:ext>
              </a:extLst>
            </p:cNvPr>
            <p:cNvSpPr/>
            <p:nvPr/>
          </p:nvSpPr>
          <p:spPr>
            <a:xfrm>
              <a:off x="4301837" y="1634837"/>
              <a:ext cx="3588327" cy="35883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Arimo"/>
                  <a:cs typeface="Calibri" panose="020F0502020204030204" pitchFamily="34" charset="0"/>
                  <a:sym typeface="Arimo"/>
                </a:rPr>
                <a:t>Algorithms change the input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019F81-EA16-5B49-B422-861270924CD3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11" y="3297382"/>
              <a:ext cx="2078182" cy="0"/>
            </a:xfrm>
            <a:prstGeom prst="straightConnector1">
              <a:avLst/>
            </a:prstGeom>
            <a:ln w="63500">
              <a:solidFill>
                <a:srgbClr val="5190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A876E0-3CB0-944F-AD55-E84062138D2A}"/>
                </a:ext>
              </a:extLst>
            </p:cNvPr>
            <p:cNvCxnSpPr>
              <a:cxnSpLocks/>
            </p:cNvCxnSpPr>
            <p:nvPr/>
          </p:nvCxnSpPr>
          <p:spPr>
            <a:xfrm>
              <a:off x="8132618" y="3297382"/>
              <a:ext cx="2078182" cy="0"/>
            </a:xfrm>
            <a:prstGeom prst="straightConnector1">
              <a:avLst/>
            </a:prstGeom>
            <a:ln w="63500">
              <a:solidFill>
                <a:srgbClr val="5190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68960E-973C-8C4F-B7D4-DE108D4A2678}"/>
                </a:ext>
              </a:extLst>
            </p:cNvPr>
            <p:cNvSpPr txBox="1"/>
            <p:nvPr/>
          </p:nvSpPr>
          <p:spPr>
            <a:xfrm>
              <a:off x="1787249" y="2757057"/>
              <a:ext cx="1953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D6A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A98777-E6D5-A04B-AC22-3AB9578C7BC4}"/>
                </a:ext>
              </a:extLst>
            </p:cNvPr>
            <p:cNvSpPr txBox="1"/>
            <p:nvPr/>
          </p:nvSpPr>
          <p:spPr>
            <a:xfrm>
              <a:off x="8132620" y="2757057"/>
              <a:ext cx="1953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D6A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A9A340-645C-1E47-8FA4-5E6565C713B7}"/>
                </a:ext>
              </a:extLst>
            </p:cNvPr>
            <p:cNvSpPr txBox="1"/>
            <p:nvPr/>
          </p:nvSpPr>
          <p:spPr>
            <a:xfrm>
              <a:off x="5119254" y="914402"/>
              <a:ext cx="1953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D6A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B9EE5E-5FE9-3147-95D6-1045FA999823}"/>
              </a:ext>
            </a:extLst>
          </p:cNvPr>
          <p:cNvSpPr txBox="1"/>
          <p:nvPr/>
        </p:nvSpPr>
        <p:spPr>
          <a:xfrm>
            <a:off x="3678383" y="5236608"/>
            <a:ext cx="4835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NZ" sz="3200" b="1" dirty="0">
                <a:solidFill>
                  <a:srgbClr val="519032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Can we think of our heads in this way ?</a:t>
            </a:r>
          </a:p>
        </p:txBody>
      </p:sp>
      <p:pic>
        <p:nvPicPr>
          <p:cNvPr id="10" name="AUT">
            <a:extLst>
              <a:ext uri="{FF2B5EF4-FFF2-40B4-BE49-F238E27FC236}">
                <a16:creationId xmlns:a16="http://schemas.microsoft.com/office/drawing/2014/main" id="{33003F86-0E1E-3A4D-A3E5-122A0CC8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4" y="5702300"/>
            <a:ext cx="1136923" cy="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ia Core Medium"/>
        <a:ea typeface=""/>
        <a:cs typeface=""/>
      </a:majorFont>
      <a:minorFont>
        <a:latin typeface="Helia Core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9FEC195CA0C449B35F7DD07800C5C" ma:contentTypeVersion="12" ma:contentTypeDescription="Create a new document." ma:contentTypeScope="" ma:versionID="e994cd79d8ee2994865465f59a27425d">
  <xsd:schema xmlns:xsd="http://www.w3.org/2001/XMLSchema" xmlns:xs="http://www.w3.org/2001/XMLSchema" xmlns:p="http://schemas.microsoft.com/office/2006/metadata/properties" xmlns:ns2="ddd648cf-ed80-40bb-b84a-3129b042ae54" xmlns:ns3="7fd0e219-23b1-462b-aa0a-64a265ac969f" targetNamespace="http://schemas.microsoft.com/office/2006/metadata/properties" ma:root="true" ma:fieldsID="b1cb7a3335e79888fbdb1bd000ee294c" ns2:_="" ns3:_="">
    <xsd:import namespace="ddd648cf-ed80-40bb-b84a-3129b042ae54"/>
    <xsd:import namespace="7fd0e219-23b1-462b-aa0a-64a265ac9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648cf-ed80-40bb-b84a-3129b042a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0e219-23b1-462b-aa0a-64a265ac969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81A857-3F8B-41CB-BAFF-61B0FBB50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648cf-ed80-40bb-b84a-3129b042ae54"/>
    <ds:schemaRef ds:uri="7fd0e219-23b1-462b-aa0a-64a265ac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538595-6B8D-4DEC-A6D1-CD1E6EE0F3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30186E-7EFD-4F98-8C56-54515A30BB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1505</Words>
  <Application>Microsoft Office PowerPoint</Application>
  <PresentationFormat>Widescreen</PresentationFormat>
  <Paragraphs>148</Paragraphs>
  <Slides>15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are the different  ways people can learn a skill? </vt:lpstr>
      <vt:lpstr>Observational Learning</vt:lpstr>
      <vt:lpstr>Reward</vt:lpstr>
      <vt:lpstr>PowerPoint Presentation</vt:lpstr>
      <vt:lpstr>Law of Effect</vt:lpstr>
      <vt:lpstr>PowerPoint Presentation</vt:lpstr>
      <vt:lpstr>Information processing (Cognitivism) </vt:lpstr>
      <vt:lpstr>PowerPoint Presentation</vt:lpstr>
      <vt:lpstr>Fits &amp; Posner (very old)  3-stage model of learning</vt:lpstr>
      <vt:lpstr>Problems with  information processing</vt:lpstr>
      <vt:lpstr>PowerPoint Presentation</vt:lpstr>
      <vt:lpstr>The Environment </vt:lpstr>
      <vt:lpstr>What is it to be skillful?</vt:lpstr>
      <vt:lpstr>Linear and non-linear learning </vt:lpstr>
    </vt:vector>
  </TitlesOfParts>
  <Company>AUT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</dc:title>
  <dc:creator>Remko de Jong</dc:creator>
  <cp:lastModifiedBy>Mike Peetz</cp:lastModifiedBy>
  <cp:revision>24</cp:revision>
  <dcterms:created xsi:type="dcterms:W3CDTF">2015-01-26T22:08:43Z</dcterms:created>
  <dcterms:modified xsi:type="dcterms:W3CDTF">2020-06-25T02:45:31Z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0x010100D519FEC195CA0C449B35F7DD07800C5C</vt:lpwstr>
  </property>
</Properties>
</file>