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27" r:id="rId5"/>
    <p:sldId id="518" r:id="rId6"/>
    <p:sldId id="517" r:id="rId7"/>
    <p:sldId id="540" r:id="rId8"/>
    <p:sldId id="532" r:id="rId9"/>
    <p:sldId id="533" r:id="rId10"/>
    <p:sldId id="519" r:id="rId11"/>
    <p:sldId id="534" r:id="rId12"/>
    <p:sldId id="535" r:id="rId13"/>
    <p:sldId id="536" r:id="rId14"/>
    <p:sldId id="537" r:id="rId15"/>
    <p:sldId id="538" r:id="rId16"/>
    <p:sldId id="520" r:id="rId17"/>
    <p:sldId id="5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helle Shepherd" initials="MS" lastIdx="1" clrIdx="6">
    <p:extLst>
      <p:ext uri="{19B8F6BF-5375-455C-9EA6-DF929625EA0E}">
        <p15:presenceInfo xmlns:p15="http://schemas.microsoft.com/office/powerpoint/2012/main" userId="S::em161988@aut.ac.nz::536a3596-39e5-40c2-b145-2a140f281602" providerId="AD"/>
      </p:ext>
    </p:extLst>
  </p:cmAuthor>
  <p:cmAuthor id="1" name="Darshana Patel" initials="DP" lastIdx="24" clrIdx="0"/>
  <p:cmAuthor id="8" name="Sarah Kate Millar" initials="SM" lastIdx="1" clrIdx="7">
    <p:extLst>
      <p:ext uri="{19B8F6BF-5375-455C-9EA6-DF929625EA0E}">
        <p15:presenceInfo xmlns:p15="http://schemas.microsoft.com/office/powerpoint/2012/main" userId="S::skmillar@aut.ac.nz::722358c6-d1ef-4cfc-a96a-e2b487ffc42b" providerId="AD"/>
      </p:ext>
    </p:extLst>
  </p:cmAuthor>
  <p:cmAuthor id="2" name="Tash Lewis" initials="TL" lastIdx="2" clrIdx="1"/>
  <p:cmAuthor id="3" name="Yuval Eyal" initials="YE" lastIdx="15" clrIdx="2"/>
  <p:cmAuthor id="4" name="Jeffrey Shepherd" initials="JS" lastIdx="1" clrIdx="3"/>
  <p:cmAuthor id="5" name="Claudia Mischke" initials="CM" lastIdx="5" clrIdx="4">
    <p:extLst>
      <p:ext uri="{19B8F6BF-5375-455C-9EA6-DF929625EA0E}">
        <p15:presenceInfo xmlns:p15="http://schemas.microsoft.com/office/powerpoint/2012/main" userId="S::cmischke@aut.ac.nz::56992f94-4c34-472a-bcdb-65065ab6b2c4" providerId="AD"/>
      </p:ext>
    </p:extLst>
  </p:cmAuthor>
  <p:cmAuthor id="6" name="Gemma Gordon" initials="GG" lastIdx="1" clrIdx="5">
    <p:extLst>
      <p:ext uri="{19B8F6BF-5375-455C-9EA6-DF929625EA0E}">
        <p15:presenceInfo xmlns:p15="http://schemas.microsoft.com/office/powerpoint/2012/main" userId="S::em160271@aut.ac.nz::ea88a638-976e-44d2-bc5c-8ede03b3df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F44"/>
    <a:srgbClr val="4D6A73"/>
    <a:srgbClr val="509232"/>
    <a:srgbClr val="205307"/>
    <a:srgbClr val="B1DB7F"/>
    <a:srgbClr val="519032"/>
    <a:srgbClr val="54C225"/>
    <a:srgbClr val="9DDCF9"/>
    <a:srgbClr val="0089CF"/>
    <a:srgbClr val="F2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1924F-3D39-3F4F-B2B7-ACC8DE2FD3D1}" v="1" dt="2020-06-21T22:09:49.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2" d="100"/>
          <a:sy n="102" d="100"/>
        </p:scale>
        <p:origin x="192" y="4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hepherd" userId="S::em161988@aut.ac.nz::536a3596-39e5-40c2-b145-2a140f281602" providerId="AD" clId="Web-{9F582340-EA1F-926B-5CBF-A5C60B089DC1}"/>
    <pc:docChg chg="modSld">
      <pc:chgData name="Michelle Shepherd" userId="S::em161988@aut.ac.nz::536a3596-39e5-40c2-b145-2a140f281602" providerId="AD" clId="Web-{9F582340-EA1F-926B-5CBF-A5C60B089DC1}" dt="2020-06-09T02:40:47.949" v="38" actId="20577"/>
      <pc:docMkLst>
        <pc:docMk/>
      </pc:docMkLst>
      <pc:sldChg chg="modSp">
        <pc:chgData name="Michelle Shepherd" userId="S::em161988@aut.ac.nz::536a3596-39e5-40c2-b145-2a140f281602" providerId="AD" clId="Web-{9F582340-EA1F-926B-5CBF-A5C60B089DC1}" dt="2020-06-09T02:37:40.668" v="2" actId="20577"/>
        <pc:sldMkLst>
          <pc:docMk/>
          <pc:sldMk cId="2902212999" sldId="519"/>
        </pc:sldMkLst>
        <pc:spChg chg="mod">
          <ac:chgData name="Michelle Shepherd" userId="S::em161988@aut.ac.nz::536a3596-39e5-40c2-b145-2a140f281602" providerId="AD" clId="Web-{9F582340-EA1F-926B-5CBF-A5C60B089DC1}" dt="2020-06-09T02:37:40.668" v="2" actId="20577"/>
          <ac:spMkLst>
            <pc:docMk/>
            <pc:sldMk cId="2902212999" sldId="519"/>
            <ac:spMk id="3" creationId="{46BA7ABC-63BA-A14A-A1F4-541C07367E9E}"/>
          </ac:spMkLst>
        </pc:spChg>
      </pc:sldChg>
      <pc:sldChg chg="modSp">
        <pc:chgData name="Michelle Shepherd" userId="S::em161988@aut.ac.nz::536a3596-39e5-40c2-b145-2a140f281602" providerId="AD" clId="Web-{9F582340-EA1F-926B-5CBF-A5C60B089DC1}" dt="2020-06-09T02:40:47.949" v="38" actId="20577"/>
        <pc:sldMkLst>
          <pc:docMk/>
          <pc:sldMk cId="2667729935" sldId="520"/>
        </pc:sldMkLst>
        <pc:spChg chg="mod">
          <ac:chgData name="Michelle Shepherd" userId="S::em161988@aut.ac.nz::536a3596-39e5-40c2-b145-2a140f281602" providerId="AD" clId="Web-{9F582340-EA1F-926B-5CBF-A5C60B089DC1}" dt="2020-06-09T02:40:47.949" v="38" actId="20577"/>
          <ac:spMkLst>
            <pc:docMk/>
            <pc:sldMk cId="2667729935" sldId="520"/>
            <ac:spMk id="3" creationId="{46BA7ABC-63BA-A14A-A1F4-541C07367E9E}"/>
          </ac:spMkLst>
        </pc:spChg>
      </pc:sldChg>
      <pc:sldChg chg="modSp">
        <pc:chgData name="Michelle Shepherd" userId="S::em161988@aut.ac.nz::536a3596-39e5-40c2-b145-2a140f281602" providerId="AD" clId="Web-{9F582340-EA1F-926B-5CBF-A5C60B089DC1}" dt="2020-06-09T02:37:54.355" v="6" actId="20577"/>
        <pc:sldMkLst>
          <pc:docMk/>
          <pc:sldMk cId="3601673353" sldId="534"/>
        </pc:sldMkLst>
        <pc:spChg chg="mod">
          <ac:chgData name="Michelle Shepherd" userId="S::em161988@aut.ac.nz::536a3596-39e5-40c2-b145-2a140f281602" providerId="AD" clId="Web-{9F582340-EA1F-926B-5CBF-A5C60B089DC1}" dt="2020-06-09T02:37:54.355" v="6" actId="20577"/>
          <ac:spMkLst>
            <pc:docMk/>
            <pc:sldMk cId="3601673353" sldId="534"/>
            <ac:spMk id="3" creationId="{46BA7ABC-63BA-A14A-A1F4-541C07367E9E}"/>
          </ac:spMkLst>
        </pc:spChg>
      </pc:sldChg>
      <pc:sldChg chg="modSp">
        <pc:chgData name="Michelle Shepherd" userId="S::em161988@aut.ac.nz::536a3596-39e5-40c2-b145-2a140f281602" providerId="AD" clId="Web-{9F582340-EA1F-926B-5CBF-A5C60B089DC1}" dt="2020-06-09T02:38:03.762" v="8" actId="20577"/>
        <pc:sldMkLst>
          <pc:docMk/>
          <pc:sldMk cId="4285232336" sldId="535"/>
        </pc:sldMkLst>
        <pc:spChg chg="mod">
          <ac:chgData name="Michelle Shepherd" userId="S::em161988@aut.ac.nz::536a3596-39e5-40c2-b145-2a140f281602" providerId="AD" clId="Web-{9F582340-EA1F-926B-5CBF-A5C60B089DC1}" dt="2020-06-09T02:38:03.762" v="8" actId="20577"/>
          <ac:spMkLst>
            <pc:docMk/>
            <pc:sldMk cId="4285232336" sldId="535"/>
            <ac:spMk id="3" creationId="{46BA7ABC-63BA-A14A-A1F4-541C07367E9E}"/>
          </ac:spMkLst>
        </pc:spChg>
      </pc:sldChg>
      <pc:sldChg chg="modSp">
        <pc:chgData name="Michelle Shepherd" userId="S::em161988@aut.ac.nz::536a3596-39e5-40c2-b145-2a140f281602" providerId="AD" clId="Web-{9F582340-EA1F-926B-5CBF-A5C60B089DC1}" dt="2020-06-09T02:38:28.121" v="16" actId="20577"/>
        <pc:sldMkLst>
          <pc:docMk/>
          <pc:sldMk cId="968519827" sldId="536"/>
        </pc:sldMkLst>
        <pc:spChg chg="mod">
          <ac:chgData name="Michelle Shepherd" userId="S::em161988@aut.ac.nz::536a3596-39e5-40c2-b145-2a140f281602" providerId="AD" clId="Web-{9F582340-EA1F-926B-5CBF-A5C60B089DC1}" dt="2020-06-09T02:38:28.121" v="16" actId="20577"/>
          <ac:spMkLst>
            <pc:docMk/>
            <pc:sldMk cId="968519827" sldId="536"/>
            <ac:spMk id="3" creationId="{46BA7ABC-63BA-A14A-A1F4-541C07367E9E}"/>
          </ac:spMkLst>
        </pc:spChg>
      </pc:sldChg>
      <pc:sldChg chg="modSp addCm">
        <pc:chgData name="Michelle Shepherd" userId="S::em161988@aut.ac.nz::536a3596-39e5-40c2-b145-2a140f281602" providerId="AD" clId="Web-{9F582340-EA1F-926B-5CBF-A5C60B089DC1}" dt="2020-06-09T02:39:56.293" v="23" actId="20577"/>
        <pc:sldMkLst>
          <pc:docMk/>
          <pc:sldMk cId="1897353422" sldId="537"/>
        </pc:sldMkLst>
        <pc:spChg chg="mod">
          <ac:chgData name="Michelle Shepherd" userId="S::em161988@aut.ac.nz::536a3596-39e5-40c2-b145-2a140f281602" providerId="AD" clId="Web-{9F582340-EA1F-926B-5CBF-A5C60B089DC1}" dt="2020-06-09T02:39:56.293" v="23" actId="20577"/>
          <ac:spMkLst>
            <pc:docMk/>
            <pc:sldMk cId="1897353422" sldId="537"/>
            <ac:spMk id="3" creationId="{46BA7ABC-63BA-A14A-A1F4-541C07367E9E}"/>
          </ac:spMkLst>
        </pc:spChg>
      </pc:sldChg>
    </pc:docChg>
  </pc:docChgLst>
  <pc:docChgLst>
    <pc:chgData name="Sarah Kate Millar" userId="S::skmillar@aut.ac.nz::722358c6-d1ef-4cfc-a96a-e2b487ffc42b" providerId="AD" clId="Web-{4694F912-631B-9ECF-26C2-B6B6341DBBAC}"/>
    <pc:docChg chg="modSld">
      <pc:chgData name="Sarah Kate Millar" userId="S::skmillar@aut.ac.nz::722358c6-d1ef-4cfc-a96a-e2b487ffc42b" providerId="AD" clId="Web-{4694F912-631B-9ECF-26C2-B6B6341DBBAC}" dt="2020-06-19T01:20:24.562" v="6" actId="20577"/>
      <pc:docMkLst>
        <pc:docMk/>
      </pc:docMkLst>
      <pc:sldChg chg="modSp addCm">
        <pc:chgData name="Sarah Kate Millar" userId="S::skmillar@aut.ac.nz::722358c6-d1ef-4cfc-a96a-e2b487ffc42b" providerId="AD" clId="Web-{4694F912-631B-9ECF-26C2-B6B6341DBBAC}" dt="2020-06-19T01:20:24.562" v="6" actId="20577"/>
        <pc:sldMkLst>
          <pc:docMk/>
          <pc:sldMk cId="1897353422" sldId="537"/>
        </pc:sldMkLst>
        <pc:spChg chg="mod">
          <ac:chgData name="Sarah Kate Millar" userId="S::skmillar@aut.ac.nz::722358c6-d1ef-4cfc-a96a-e2b487ffc42b" providerId="AD" clId="Web-{4694F912-631B-9ECF-26C2-B6B6341DBBAC}" dt="2020-06-19T01:20:24.562" v="6" actId="20577"/>
          <ac:spMkLst>
            <pc:docMk/>
            <pc:sldMk cId="1897353422" sldId="537"/>
            <ac:spMk id="3" creationId="{46BA7ABC-63BA-A14A-A1F4-541C07367E9E}"/>
          </ac:spMkLst>
        </pc:spChg>
      </pc:sldChg>
    </pc:docChg>
  </pc:docChgLst>
  <pc:docChgLst>
    <pc:chgData name="Mike Peetz" userId="3631a94e-f1a9-4286-b1d8-e84de9450e8e" providerId="ADAL" clId="{24442759-594B-B944-9695-637903F23FB3}"/>
    <pc:docChg chg="custSel addSld delSld modSld sldOrd">
      <pc:chgData name="Mike Peetz" userId="3631a94e-f1a9-4286-b1d8-e84de9450e8e" providerId="ADAL" clId="{24442759-594B-B944-9695-637903F23FB3}" dt="2020-06-09T23:37:59.122" v="13" actId="2696"/>
      <pc:docMkLst>
        <pc:docMk/>
      </pc:docMkLst>
      <pc:sldChg chg="addSp delSp modSp del ord modAnim">
        <pc:chgData name="Mike Peetz" userId="3631a94e-f1a9-4286-b1d8-e84de9450e8e" providerId="ADAL" clId="{24442759-594B-B944-9695-637903F23FB3}" dt="2020-06-09T23:37:59.122" v="13" actId="2696"/>
        <pc:sldMkLst>
          <pc:docMk/>
          <pc:sldMk cId="281410848" sldId="531"/>
        </pc:sldMkLst>
        <pc:spChg chg="del">
          <ac:chgData name="Mike Peetz" userId="3631a94e-f1a9-4286-b1d8-e84de9450e8e" providerId="ADAL" clId="{24442759-594B-B944-9695-637903F23FB3}" dt="2020-06-09T02:00:23.321" v="0" actId="478"/>
          <ac:spMkLst>
            <pc:docMk/>
            <pc:sldMk cId="281410848" sldId="531"/>
            <ac:spMk id="2" creationId="{AA10EBF6-C982-4449-AB46-ECD44C395870}"/>
          </ac:spMkLst>
        </pc:spChg>
        <pc:spChg chg="del">
          <ac:chgData name="Mike Peetz" userId="3631a94e-f1a9-4286-b1d8-e84de9450e8e" providerId="ADAL" clId="{24442759-594B-B944-9695-637903F23FB3}" dt="2020-06-09T02:00:24.583" v="1" actId="478"/>
          <ac:spMkLst>
            <pc:docMk/>
            <pc:sldMk cId="281410848" sldId="531"/>
            <ac:spMk id="3" creationId="{ED7AD441-6212-794F-9719-4A7CA8302765}"/>
          </ac:spMkLst>
        </pc:spChg>
        <pc:picChg chg="add mod">
          <ac:chgData name="Mike Peetz" userId="3631a94e-f1a9-4286-b1d8-e84de9450e8e" providerId="ADAL" clId="{24442759-594B-B944-9695-637903F23FB3}" dt="2020-06-09T02:01:38.485" v="2"/>
          <ac:picMkLst>
            <pc:docMk/>
            <pc:sldMk cId="281410848" sldId="531"/>
            <ac:picMk id="4" creationId="{329F0FC8-FD52-434B-A21B-0537FB94BC24}"/>
          </ac:picMkLst>
        </pc:picChg>
      </pc:sldChg>
      <pc:sldChg chg="modSp">
        <pc:chgData name="Mike Peetz" userId="3631a94e-f1a9-4286-b1d8-e84de9450e8e" providerId="ADAL" clId="{24442759-594B-B944-9695-637903F23FB3}" dt="2020-06-09T02:39:42.712" v="7" actId="14429"/>
        <pc:sldMkLst>
          <pc:docMk/>
          <pc:sldMk cId="2459832508" sldId="533"/>
        </pc:sldMkLst>
        <pc:picChg chg="mod">
          <ac:chgData name="Mike Peetz" userId="3631a94e-f1a9-4286-b1d8-e84de9450e8e" providerId="ADAL" clId="{24442759-594B-B944-9695-637903F23FB3}" dt="2020-06-09T02:39:42.712" v="7" actId="14429"/>
          <ac:picMkLst>
            <pc:docMk/>
            <pc:sldMk cId="2459832508" sldId="533"/>
            <ac:picMk id="7" creationId="{57FB15EE-C437-7142-8DDE-2AEC177785C7}"/>
          </ac:picMkLst>
        </pc:picChg>
        <pc:picChg chg="mod">
          <ac:chgData name="Mike Peetz" userId="3631a94e-f1a9-4286-b1d8-e84de9450e8e" providerId="ADAL" clId="{24442759-594B-B944-9695-637903F23FB3}" dt="2020-06-09T02:39:42.183" v="6" actId="14429"/>
          <ac:picMkLst>
            <pc:docMk/>
            <pc:sldMk cId="2459832508" sldId="533"/>
            <ac:picMk id="10" creationId="{A00657FF-6F60-C64F-BAEA-412A4CEA9C6E}"/>
          </ac:picMkLst>
        </pc:picChg>
      </pc:sldChg>
      <pc:sldChg chg="addSp delSp modSp add delAnim modAnim">
        <pc:chgData name="Mike Peetz" userId="3631a94e-f1a9-4286-b1d8-e84de9450e8e" providerId="ADAL" clId="{24442759-594B-B944-9695-637903F23FB3}" dt="2020-06-09T23:37:07.939" v="12"/>
        <pc:sldMkLst>
          <pc:docMk/>
          <pc:sldMk cId="1055035851" sldId="540"/>
        </pc:sldMkLst>
        <pc:picChg chg="add mod">
          <ac:chgData name="Mike Peetz" userId="3631a94e-f1a9-4286-b1d8-e84de9450e8e" providerId="ADAL" clId="{24442759-594B-B944-9695-637903F23FB3}" dt="2020-06-09T23:37:07.939" v="12"/>
          <ac:picMkLst>
            <pc:docMk/>
            <pc:sldMk cId="1055035851" sldId="540"/>
            <ac:picMk id="2" creationId="{803B0AC5-7136-B84C-B082-0777A15A9DB3}"/>
          </ac:picMkLst>
        </pc:picChg>
        <pc:picChg chg="del">
          <ac:chgData name="Mike Peetz" userId="3631a94e-f1a9-4286-b1d8-e84de9450e8e" providerId="ADAL" clId="{24442759-594B-B944-9695-637903F23FB3}" dt="2020-06-09T23:36:39" v="11" actId="478"/>
          <ac:picMkLst>
            <pc:docMk/>
            <pc:sldMk cId="1055035851" sldId="540"/>
            <ac:picMk id="4" creationId="{329F0FC8-FD52-434B-A21B-0537FB94BC24}"/>
          </ac:picMkLst>
        </pc:picChg>
      </pc:sldChg>
    </pc:docChg>
  </pc:docChgLst>
  <pc:docChgLst>
    <pc:chgData name="Mike Peetz" userId="3631a94e-f1a9-4286-b1d8-e84de9450e8e" providerId="ADAL" clId="{9751924F-3D39-3F4F-B2B7-ACC8DE2FD3D1}"/>
    <pc:docChg chg="custSel modSld sldOrd">
      <pc:chgData name="Mike Peetz" userId="3631a94e-f1a9-4286-b1d8-e84de9450e8e" providerId="ADAL" clId="{9751924F-3D39-3F4F-B2B7-ACC8DE2FD3D1}" dt="2020-06-21T23:29:44.287" v="2" actId="1592"/>
      <pc:docMkLst>
        <pc:docMk/>
      </pc:docMkLst>
      <pc:sldChg chg="modSp ord delCm">
        <pc:chgData name="Mike Peetz" userId="3631a94e-f1a9-4286-b1d8-e84de9450e8e" providerId="ADAL" clId="{9751924F-3D39-3F4F-B2B7-ACC8DE2FD3D1}" dt="2020-06-21T23:29:44.287" v="2" actId="1592"/>
        <pc:sldMkLst>
          <pc:docMk/>
          <pc:sldMk cId="1897353422" sldId="537"/>
        </pc:sldMkLst>
        <pc:spChg chg="mod">
          <ac:chgData name="Mike Peetz" userId="3631a94e-f1a9-4286-b1d8-e84de9450e8e" providerId="ADAL" clId="{9751924F-3D39-3F4F-B2B7-ACC8DE2FD3D1}" dt="2020-06-21T22:11:29.036" v="1" actId="14100"/>
          <ac:spMkLst>
            <pc:docMk/>
            <pc:sldMk cId="1897353422" sldId="537"/>
            <ac:spMk id="3" creationId="{46BA7ABC-63BA-A14A-A1F4-541C07367E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B8C58-07EF-404D-B457-37886CF22D71}" type="datetimeFigureOut">
              <a:rPr lang="en-NZ" smtClean="0"/>
              <a:t>22/06/20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4EF88-E836-44B1-9C0B-F43CD65EDBC6}" type="slidenum">
              <a:rPr lang="en-NZ" smtClean="0"/>
              <a:t>‹#›</a:t>
            </a:fld>
            <a:endParaRPr lang="en-NZ"/>
          </a:p>
        </p:txBody>
      </p:sp>
    </p:spTree>
    <p:extLst>
      <p:ext uri="{BB962C8B-B14F-4D97-AF65-F5344CB8AC3E}">
        <p14:creationId xmlns:p14="http://schemas.microsoft.com/office/powerpoint/2010/main" val="189425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14EF88-E836-44B1-9C0B-F43CD65EDBC6}" type="slidenum">
              <a:rPr lang="en-NZ" smtClean="0"/>
              <a:t>2</a:t>
            </a:fld>
            <a:endParaRPr lang="en-NZ"/>
          </a:p>
        </p:txBody>
      </p:sp>
    </p:spTree>
    <p:extLst>
      <p:ext uri="{BB962C8B-B14F-4D97-AF65-F5344CB8AC3E}">
        <p14:creationId xmlns:p14="http://schemas.microsoft.com/office/powerpoint/2010/main" val="386926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As we move, the environment reveals more tools.  As we move we see better.  E.g. Receiver of a serve in a tennis match may move themselves from side to side.</a:t>
            </a: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Being </a:t>
            </a:r>
            <a:r>
              <a:rPr lang="en-NZ" sz="1200" b="0" i="0" u="none" strike="noStrike" cap="none" err="1">
                <a:solidFill>
                  <a:schemeClr val="dk1"/>
                </a:solidFill>
                <a:latin typeface="+mn-lt"/>
                <a:ea typeface="Calibri"/>
                <a:cs typeface="Calibri"/>
                <a:sym typeface="Calibri"/>
              </a:rPr>
              <a:t>skillful</a:t>
            </a:r>
            <a:r>
              <a:rPr lang="en-NZ" sz="1200" b="0" i="0" u="none" strike="noStrike" cap="none">
                <a:solidFill>
                  <a:schemeClr val="dk1"/>
                </a:solidFill>
                <a:latin typeface="+mn-lt"/>
                <a:ea typeface="Calibri"/>
                <a:cs typeface="Calibri"/>
                <a:sym typeface="Calibri"/>
              </a:rPr>
              <a:t>.  E.g. a chip in rugby.  Chipper watches the distance between the players.  Also looks at the angle of the ball cos that determines how fast they have to run.</a:t>
            </a: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(rugby)</a:t>
            </a: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Crazy soccer dribble </a:t>
            </a: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https://</a:t>
            </a:r>
            <a:r>
              <a:rPr lang="en-NZ" sz="1200" b="0" i="0" u="none" strike="noStrike" cap="none" err="1">
                <a:solidFill>
                  <a:schemeClr val="dk1"/>
                </a:solidFill>
                <a:latin typeface="+mn-lt"/>
                <a:ea typeface="Calibri"/>
                <a:cs typeface="Calibri"/>
                <a:sym typeface="Calibri"/>
              </a:rPr>
              <a:t>www.youtube.com</a:t>
            </a:r>
            <a:r>
              <a:rPr lang="en-NZ" sz="1200" b="0" i="0" u="none" strike="noStrike" cap="none">
                <a:solidFill>
                  <a:schemeClr val="dk1"/>
                </a:solidFill>
                <a:latin typeface="+mn-lt"/>
                <a:ea typeface="Calibri"/>
                <a:cs typeface="Calibri"/>
                <a:sym typeface="Calibri"/>
              </a:rPr>
              <a:t>/</a:t>
            </a:r>
            <a:r>
              <a:rPr lang="en-NZ" sz="1200" b="0" i="0" u="none" strike="noStrike" cap="none" err="1">
                <a:solidFill>
                  <a:schemeClr val="dk1"/>
                </a:solidFill>
                <a:latin typeface="+mn-lt"/>
                <a:ea typeface="Calibri"/>
                <a:cs typeface="Calibri"/>
                <a:sym typeface="Calibri"/>
              </a:rPr>
              <a:t>watch?v</a:t>
            </a:r>
            <a:r>
              <a:rPr lang="en-NZ" sz="1200" b="0" i="0" u="none" strike="noStrike" cap="none">
                <a:solidFill>
                  <a:schemeClr val="dk1"/>
                </a:solidFill>
                <a:latin typeface="+mn-lt"/>
                <a:ea typeface="Calibri"/>
                <a:cs typeface="Calibri"/>
                <a:sym typeface="Calibri"/>
              </a:rPr>
              <a:t>=NLK-</a:t>
            </a:r>
            <a:r>
              <a:rPr lang="en-NZ" sz="1200" b="0" i="0" u="none" strike="noStrike" cap="none" err="1">
                <a:solidFill>
                  <a:schemeClr val="dk1"/>
                </a:solidFill>
                <a:latin typeface="+mn-lt"/>
                <a:ea typeface="Calibri"/>
                <a:cs typeface="Calibri"/>
                <a:sym typeface="Calibri"/>
              </a:rPr>
              <a:t>hJKfhxs</a:t>
            </a: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A514EF88-E836-44B1-9C0B-F43CD65EDBC6}" type="slidenum">
              <a:rPr lang="en-NZ" smtClean="0"/>
              <a:t>12</a:t>
            </a:fld>
            <a:endParaRPr lang="en-NZ"/>
          </a:p>
        </p:txBody>
      </p:sp>
    </p:spTree>
    <p:extLst>
      <p:ext uri="{BB962C8B-B14F-4D97-AF65-F5344CB8AC3E}">
        <p14:creationId xmlns:p14="http://schemas.microsoft.com/office/powerpoint/2010/main" val="327939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a:p>
        </p:txBody>
      </p:sp>
      <p:sp>
        <p:nvSpPr>
          <p:cNvPr id="4" name="Slide Number Placeholder 3"/>
          <p:cNvSpPr>
            <a:spLocks noGrp="1"/>
          </p:cNvSpPr>
          <p:nvPr>
            <p:ph type="sldNum" sz="quarter" idx="5"/>
          </p:nvPr>
        </p:nvSpPr>
        <p:spPr/>
        <p:txBody>
          <a:bodyPr/>
          <a:lstStyle/>
          <a:p>
            <a:fld id="{A514EF88-E836-44B1-9C0B-F43CD65EDBC6}" type="slidenum">
              <a:rPr lang="en-NZ" smtClean="0"/>
              <a:t>13</a:t>
            </a:fld>
            <a:endParaRPr lang="en-NZ"/>
          </a:p>
        </p:txBody>
      </p:sp>
    </p:spTree>
    <p:extLst>
      <p:ext uri="{BB962C8B-B14F-4D97-AF65-F5344CB8AC3E}">
        <p14:creationId xmlns:p14="http://schemas.microsoft.com/office/powerpoint/2010/main" val="126814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Lee and Lishman</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Swinging room. Board on ground and keep balance.  Walls move and person falls off the board.</a:t>
            </a:r>
            <a:endParaRPr lang="en-NZ"/>
          </a:p>
          <a:p>
            <a:pPr marL="0" marR="0" lvl="0" indent="0" algn="l" rtl="0">
              <a:spcBef>
                <a:spcPts val="0"/>
              </a:spcBef>
              <a:spcAft>
                <a:spcPts val="0"/>
              </a:spcAft>
              <a:buNone/>
            </a:pPr>
            <a:r>
              <a:rPr lang="en-NZ" sz="1200" b="1" i="0" u="none" strike="noStrike" cap="none">
                <a:solidFill>
                  <a:schemeClr val="dk1"/>
                </a:solidFill>
                <a:latin typeface="+mn-lt"/>
                <a:ea typeface="Calibri"/>
                <a:cs typeface="Calibri"/>
                <a:sym typeface="Calibri"/>
              </a:rPr>
              <a:t>https://</a:t>
            </a:r>
            <a:r>
              <a:rPr lang="en-NZ" sz="1200" b="1" i="0" u="none" strike="noStrike" cap="none" err="1">
                <a:solidFill>
                  <a:schemeClr val="dk1"/>
                </a:solidFill>
                <a:latin typeface="+mn-lt"/>
                <a:ea typeface="Calibri"/>
                <a:cs typeface="Calibri"/>
                <a:sym typeface="Calibri"/>
              </a:rPr>
              <a:t>www.youtube.com</a:t>
            </a:r>
            <a:r>
              <a:rPr lang="en-NZ" sz="1200" b="1" i="0" u="none" strike="noStrike" cap="none">
                <a:solidFill>
                  <a:schemeClr val="dk1"/>
                </a:solidFill>
                <a:latin typeface="+mn-lt"/>
                <a:ea typeface="Calibri"/>
                <a:cs typeface="Calibri"/>
                <a:sym typeface="Calibri"/>
              </a:rPr>
              <a:t>/</a:t>
            </a:r>
            <a:r>
              <a:rPr lang="en-NZ" sz="1200" b="1" i="0" u="none" strike="noStrike" cap="none" err="1">
                <a:solidFill>
                  <a:schemeClr val="dk1"/>
                </a:solidFill>
                <a:latin typeface="+mn-lt"/>
                <a:ea typeface="Calibri"/>
                <a:cs typeface="Calibri"/>
                <a:sym typeface="Calibri"/>
              </a:rPr>
              <a:t>watch?v</a:t>
            </a:r>
            <a:r>
              <a:rPr lang="en-NZ" sz="1200" b="1" i="0" u="none" strike="noStrike" cap="none">
                <a:solidFill>
                  <a:schemeClr val="dk1"/>
                </a:solidFill>
                <a:latin typeface="+mn-lt"/>
                <a:ea typeface="Calibri"/>
                <a:cs typeface="Calibri"/>
                <a:sym typeface="Calibri"/>
              </a:rPr>
              <a:t>=F4xenIulg_8		MOVING ROOM </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err="1">
                <a:solidFill>
                  <a:schemeClr val="dk1"/>
                </a:solidFill>
                <a:latin typeface="+mn-lt"/>
                <a:ea typeface="Calibri"/>
                <a:cs typeface="Calibri"/>
                <a:sym typeface="Calibri"/>
              </a:rPr>
              <a:t>Savelsbergh</a:t>
            </a:r>
            <a:r>
              <a:rPr lang="en-NZ" sz="1200" b="0" i="0" u="none" strike="noStrike" cap="none">
                <a:solidFill>
                  <a:schemeClr val="dk1"/>
                </a:solidFill>
                <a:latin typeface="+mn-lt"/>
                <a:ea typeface="Calibri"/>
                <a:cs typeface="Calibri"/>
                <a:sym typeface="Calibri"/>
              </a:rPr>
              <a:t> </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Catching balls as they inflate or deflate.  Miss catch. As the ball deflates.  Hits tips of fingers as the ball inflates.  Subtle changes in the size of the ball mixes up your invariant and affordance.  Information about and information for.</a:t>
            </a:r>
          </a:p>
          <a:p>
            <a:pPr marL="0" marR="0" lvl="0" indent="0" algn="l" rtl="0">
              <a:spcBef>
                <a:spcPts val="0"/>
              </a:spcBef>
              <a:spcAft>
                <a:spcPts val="0"/>
              </a:spcAft>
              <a:buNone/>
            </a:pPr>
            <a:endParaRPr lang="en-NZ"/>
          </a:p>
        </p:txBody>
      </p:sp>
      <p:sp>
        <p:nvSpPr>
          <p:cNvPr id="4" name="Slide Number Placeholder 3"/>
          <p:cNvSpPr>
            <a:spLocks noGrp="1"/>
          </p:cNvSpPr>
          <p:nvPr>
            <p:ph type="sldNum" sz="quarter" idx="5"/>
          </p:nvPr>
        </p:nvSpPr>
        <p:spPr/>
        <p:txBody>
          <a:bodyPr/>
          <a:lstStyle/>
          <a:p>
            <a:fld id="{A514EF88-E836-44B1-9C0B-F43CD65EDBC6}" type="slidenum">
              <a:rPr lang="en-NZ" smtClean="0"/>
              <a:t>14</a:t>
            </a:fld>
            <a:endParaRPr lang="en-NZ"/>
          </a:p>
        </p:txBody>
      </p:sp>
    </p:spTree>
    <p:extLst>
      <p:ext uri="{BB962C8B-B14F-4D97-AF65-F5344CB8AC3E}">
        <p14:creationId xmlns:p14="http://schemas.microsoft.com/office/powerpoint/2010/main" val="379027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Role of our senses and that there is a lot of info available at our senses that does not require a lot of complex thinking or instruction in the head. He moved things away from an indirect approach and a constructivist approach </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That relationship between you and the environment and that interaction </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Came from training pilots and as you move through the environment you have this information available to you – his notion that as we move through the environment, this motion influences our movements. </a:t>
            </a:r>
            <a:endParaRPr lang="en-NZ"/>
          </a:p>
          <a:p>
            <a:endParaRPr lang="en-US"/>
          </a:p>
        </p:txBody>
      </p:sp>
      <p:sp>
        <p:nvSpPr>
          <p:cNvPr id="4" name="Slide Number Placeholder 3"/>
          <p:cNvSpPr>
            <a:spLocks noGrp="1"/>
          </p:cNvSpPr>
          <p:nvPr>
            <p:ph type="sldNum" sz="quarter" idx="5"/>
          </p:nvPr>
        </p:nvSpPr>
        <p:spPr/>
        <p:txBody>
          <a:bodyPr/>
          <a:lstStyle/>
          <a:p>
            <a:fld id="{A514EF88-E836-44B1-9C0B-F43CD65EDBC6}" type="slidenum">
              <a:rPr lang="en-NZ" smtClean="0"/>
              <a:t>3</a:t>
            </a:fld>
            <a:endParaRPr lang="en-NZ"/>
          </a:p>
        </p:txBody>
      </p:sp>
    </p:spTree>
    <p:extLst>
      <p:ext uri="{BB962C8B-B14F-4D97-AF65-F5344CB8AC3E}">
        <p14:creationId xmlns:p14="http://schemas.microsoft.com/office/powerpoint/2010/main" val="253650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Circular relationship/</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Objects / human beings.  Movement is an important part of this.  If we did not move, we could not be.  </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Like dancers - coupled  </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Action shapes Perception </a:t>
            </a:r>
            <a:endParaRPr lang="en-NZ"/>
          </a:p>
          <a:p>
            <a:endParaRPr lang="en-US"/>
          </a:p>
        </p:txBody>
      </p:sp>
      <p:sp>
        <p:nvSpPr>
          <p:cNvPr id="4" name="Slide Number Placeholder 3"/>
          <p:cNvSpPr>
            <a:spLocks noGrp="1"/>
          </p:cNvSpPr>
          <p:nvPr>
            <p:ph type="sldNum" sz="quarter" idx="5"/>
          </p:nvPr>
        </p:nvSpPr>
        <p:spPr/>
        <p:txBody>
          <a:bodyPr/>
          <a:lstStyle/>
          <a:p>
            <a:fld id="{A514EF88-E836-44B1-9C0B-F43CD65EDBC6}" type="slidenum">
              <a:rPr lang="en-NZ" smtClean="0"/>
              <a:t>5</a:t>
            </a:fld>
            <a:endParaRPr lang="en-NZ"/>
          </a:p>
        </p:txBody>
      </p:sp>
    </p:spTree>
    <p:extLst>
      <p:ext uri="{BB962C8B-B14F-4D97-AF65-F5344CB8AC3E}">
        <p14:creationId xmlns:p14="http://schemas.microsoft.com/office/powerpoint/2010/main" val="59887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u="none" strike="noStrike" cap="none">
                <a:solidFill>
                  <a:schemeClr val="dk1"/>
                </a:solidFill>
                <a:latin typeface="+mn-lt"/>
                <a:ea typeface="Calibri"/>
                <a:cs typeface="Calibri"/>
                <a:sym typeface="Calibri"/>
              </a:rPr>
              <a:t>Information processing model.  E.g. braking on a car.  Slow motion to react?  No.  Automatic.  We generally do all that without interpretation</a:t>
            </a:r>
          </a:p>
        </p:txBody>
      </p:sp>
      <p:sp>
        <p:nvSpPr>
          <p:cNvPr id="4" name="Slide Number Placeholder 3"/>
          <p:cNvSpPr>
            <a:spLocks noGrp="1"/>
          </p:cNvSpPr>
          <p:nvPr>
            <p:ph type="sldNum" sz="quarter" idx="5"/>
          </p:nvPr>
        </p:nvSpPr>
        <p:spPr/>
        <p:txBody>
          <a:bodyPr/>
          <a:lstStyle/>
          <a:p>
            <a:fld id="{A514EF88-E836-44B1-9C0B-F43CD65EDBC6}" type="slidenum">
              <a:rPr lang="en-NZ" smtClean="0"/>
              <a:t>6</a:t>
            </a:fld>
            <a:endParaRPr lang="en-NZ"/>
          </a:p>
        </p:txBody>
      </p:sp>
    </p:spTree>
    <p:extLst>
      <p:ext uri="{BB962C8B-B14F-4D97-AF65-F5344CB8AC3E}">
        <p14:creationId xmlns:p14="http://schemas.microsoft.com/office/powerpoint/2010/main" val="35201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Stair walking </a:t>
            </a:r>
            <a:r>
              <a:rPr lang="en-NZ" sz="1200" b="0" i="0" u="none" strike="noStrike" cap="none">
                <a:solidFill>
                  <a:srgbClr val="FF0000"/>
                </a:solidFill>
                <a:latin typeface="+mn-lt"/>
                <a:ea typeface="Calibri"/>
                <a:cs typeface="Calibri"/>
                <a:sym typeface="Calibri"/>
              </a:rPr>
              <a:t>(VIDEO) </a:t>
            </a:r>
            <a:r>
              <a:rPr lang="en-NZ" sz="1200" b="0" i="0" u="none" strike="noStrike" cap="none">
                <a:solidFill>
                  <a:schemeClr val="dk1"/>
                </a:solidFill>
                <a:latin typeface="+mn-lt"/>
                <a:ea typeface="Calibri"/>
                <a:cs typeface="Calibri"/>
                <a:sym typeface="Calibri"/>
              </a:rPr>
              <a:t>.  Half class walk out and watch.  Repeat. What did you notice?  Regular distance.  Top of step and where you put your toes to get over the step.  What tells you that it needs to be that high?  </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Floor to top of stair.  The gap describes the angle and that controls the hip. We trip most on the bottom and top step because you run out of things to see.(you can’t see the gap)</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Boundaries.  Door frame.  We walk through the centre. What did you notice?  Walked through the middle of the doorway.  Who stopped and thought about that?  How did you know – did you measure it?  No – perceive through the boundaries either side.</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Locomotor stuff is given for free.  Perception and action</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Lift the chair.  Automatically push your centre of gravity back.  Sways back.  Change in velocity and shirt in centre of gravity enables you to make a postural correction.  But we do this without thinking.</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A514EF88-E836-44B1-9C0B-F43CD65EDBC6}" type="slidenum">
              <a:rPr lang="en-NZ" smtClean="0"/>
              <a:t>7</a:t>
            </a:fld>
            <a:endParaRPr lang="en-NZ"/>
          </a:p>
        </p:txBody>
      </p:sp>
    </p:spTree>
    <p:extLst>
      <p:ext uri="{BB962C8B-B14F-4D97-AF65-F5344CB8AC3E}">
        <p14:creationId xmlns:p14="http://schemas.microsoft.com/office/powerpoint/2010/main" val="267886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We often make mistakes when we “over think” things.  E.g. telling small children to look at a step.  They then wave their foot around.</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Execution of the skill – environment oriented.  E.g. learning to drive a car. Manual.  Learner drivers look at stick to change gear and then with other hand </a:t>
            </a:r>
            <a:r>
              <a:rPr lang="en-NZ" sz="1200" b="0" i="0" u="none" strike="noStrike" cap="none" err="1">
                <a:solidFill>
                  <a:schemeClr val="dk1"/>
                </a:solidFill>
                <a:latin typeface="+mn-lt"/>
                <a:ea typeface="Calibri"/>
                <a:cs typeface="Calibri"/>
                <a:sym typeface="Calibri"/>
              </a:rPr>
              <a:t>vear</a:t>
            </a:r>
            <a:r>
              <a:rPr lang="en-NZ" sz="1200" b="0" i="0" u="none" strike="noStrike" cap="none">
                <a:solidFill>
                  <a:schemeClr val="dk1"/>
                </a:solidFill>
                <a:latin typeface="+mn-lt"/>
                <a:ea typeface="Calibri"/>
                <a:cs typeface="Calibri"/>
                <a:sym typeface="Calibri"/>
              </a:rPr>
              <a:t> to side of the road.</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sng" strike="noStrike" cap="none">
                <a:solidFill>
                  <a:schemeClr val="dk1"/>
                </a:solidFill>
                <a:latin typeface="+mn-lt"/>
                <a:ea typeface="Calibri"/>
                <a:cs typeface="Calibri"/>
                <a:sym typeface="Calibri"/>
              </a:rPr>
              <a:t>Learning and being </a:t>
            </a:r>
            <a:r>
              <a:rPr lang="en-NZ" sz="1200" b="0" i="0" u="sng" strike="noStrike" cap="none" err="1">
                <a:solidFill>
                  <a:schemeClr val="dk1"/>
                </a:solidFill>
                <a:latin typeface="+mn-lt"/>
                <a:ea typeface="Calibri"/>
                <a:cs typeface="Calibri"/>
                <a:sym typeface="Calibri"/>
              </a:rPr>
              <a:t>skillful</a:t>
            </a:r>
            <a:r>
              <a:rPr lang="en-NZ" sz="1200" b="0" i="0" u="sng" strike="noStrike" cap="none">
                <a:solidFill>
                  <a:schemeClr val="dk1"/>
                </a:solidFill>
                <a:latin typeface="+mn-lt"/>
                <a:ea typeface="Calibri"/>
                <a:cs typeface="Calibri"/>
                <a:sym typeface="Calibri"/>
              </a:rPr>
              <a:t> is a process of learning and linking perceptual properties to movement</a:t>
            </a:r>
            <a:endParaRPr lang="en-NZ"/>
          </a:p>
          <a:p>
            <a:pPr marL="0" marR="0" lvl="0" indent="0" algn="l" rtl="0">
              <a:spcBef>
                <a:spcPts val="0"/>
              </a:spcBef>
              <a:spcAft>
                <a:spcPts val="0"/>
              </a:spcAft>
              <a:buNone/>
            </a:pPr>
            <a:endParaRPr lang="en-NZ" sz="1200" b="0" i="0" u="sng"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Purpose of the skill – motor skill learning – mechanical and rote learning.  But how much thinking do we do?</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Tuning in to the environment = being aware, perception, interpretation</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Place yourself on court will be, not where it is (give yourself more time)</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Boxing – how do boxers know when to go? – when one moves the shoulder or backwards… MA had slow reaction times, but good at turning in the opponents body movements. (early info)</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Tennis – early info in the serve.</a:t>
            </a:r>
            <a:endParaRPr lang="en-NZ"/>
          </a:p>
        </p:txBody>
      </p:sp>
      <p:sp>
        <p:nvSpPr>
          <p:cNvPr id="4" name="Slide Number Placeholder 3"/>
          <p:cNvSpPr>
            <a:spLocks noGrp="1"/>
          </p:cNvSpPr>
          <p:nvPr>
            <p:ph type="sldNum" sz="quarter" idx="5"/>
          </p:nvPr>
        </p:nvSpPr>
        <p:spPr/>
        <p:txBody>
          <a:bodyPr/>
          <a:lstStyle/>
          <a:p>
            <a:fld id="{A514EF88-E836-44B1-9C0B-F43CD65EDBC6}" type="slidenum">
              <a:rPr lang="en-NZ" smtClean="0"/>
              <a:t>8</a:t>
            </a:fld>
            <a:endParaRPr lang="en-NZ"/>
          </a:p>
        </p:txBody>
      </p:sp>
    </p:spTree>
    <p:extLst>
      <p:ext uri="{BB962C8B-B14F-4D97-AF65-F5344CB8AC3E}">
        <p14:creationId xmlns:p14="http://schemas.microsoft.com/office/powerpoint/2010/main" val="197577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Perception action reciprocity.  As you move the world changes, as the world changes, you move more.</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e.g. </a:t>
            </a:r>
            <a:r>
              <a:rPr lang="en-NZ" sz="1200" b="0" i="0" u="none" strike="noStrike" cap="none" err="1">
                <a:solidFill>
                  <a:schemeClr val="dk1"/>
                </a:solidFill>
                <a:latin typeface="+mn-lt"/>
                <a:ea typeface="Calibri"/>
                <a:cs typeface="Calibri"/>
                <a:sym typeface="Calibri"/>
              </a:rPr>
              <a:t>bball</a:t>
            </a:r>
            <a:r>
              <a:rPr lang="en-NZ" sz="1200" b="0" i="0" u="none" strike="noStrike" cap="none">
                <a:solidFill>
                  <a:schemeClr val="dk1"/>
                </a:solidFill>
                <a:latin typeface="+mn-lt"/>
                <a:ea typeface="Calibri"/>
                <a:cs typeface="Calibri"/>
                <a:sym typeface="Calibri"/>
              </a:rPr>
              <a:t> player pumps ball on dribble, props forward and back and waits for defence to be on their heels before they drive forward, thus beating the player.</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It is the changes in the action or the ball that gives you the information.  This = direct perception</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Basic degrees of freedom problem.  How do they work together to solve a movement problem.  They are told by the environment.  E.g. steps.  Angle of step controls your hip.</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Hand ball shaped.  Fingers with lots of joints and moving parts (21 in hand) so how do we shape it in order to catch a ball?  Shape it in the form of what you are going to catch.  E.g. round</a:t>
            </a:r>
            <a:endParaRPr lang="en-NZ"/>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A514EF88-E836-44B1-9C0B-F43CD65EDBC6}" type="slidenum">
              <a:rPr lang="en-NZ" smtClean="0"/>
              <a:t>9</a:t>
            </a:fld>
            <a:endParaRPr lang="en-NZ"/>
          </a:p>
        </p:txBody>
      </p:sp>
    </p:spTree>
    <p:extLst>
      <p:ext uri="{BB962C8B-B14F-4D97-AF65-F5344CB8AC3E}">
        <p14:creationId xmlns:p14="http://schemas.microsoft.com/office/powerpoint/2010/main" val="334216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As we move, the environment reveals more tools.  As we move we see better.  E.g. Receiver of a serve in a tennis match may move themselves from side to side.</a:t>
            </a: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Being </a:t>
            </a:r>
            <a:r>
              <a:rPr lang="en-NZ" sz="1200" b="0" i="0" u="none" strike="noStrike" cap="none" err="1">
                <a:solidFill>
                  <a:schemeClr val="dk1"/>
                </a:solidFill>
                <a:latin typeface="+mn-lt"/>
                <a:ea typeface="Calibri"/>
                <a:cs typeface="Calibri"/>
                <a:sym typeface="Calibri"/>
              </a:rPr>
              <a:t>skillful</a:t>
            </a:r>
            <a:r>
              <a:rPr lang="en-NZ" sz="1200" b="0" i="0" u="none" strike="noStrike" cap="none">
                <a:solidFill>
                  <a:schemeClr val="dk1"/>
                </a:solidFill>
                <a:latin typeface="+mn-lt"/>
                <a:ea typeface="Calibri"/>
                <a:cs typeface="Calibri"/>
                <a:sym typeface="Calibri"/>
              </a:rPr>
              <a:t>.  E.g. a chip in rugby.  Chipper watches the distance between the players.  Also looks at the angle of the ball cos that determines how fast they have to run.</a:t>
            </a: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(rugby)</a:t>
            </a: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Crazy soccer dribble </a:t>
            </a:r>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https://</a:t>
            </a:r>
            <a:r>
              <a:rPr lang="en-NZ" sz="1200" b="0" i="0" u="none" strike="noStrike" cap="none" err="1">
                <a:solidFill>
                  <a:schemeClr val="dk1"/>
                </a:solidFill>
                <a:latin typeface="+mn-lt"/>
                <a:ea typeface="Calibri"/>
                <a:cs typeface="Calibri"/>
                <a:sym typeface="Calibri"/>
              </a:rPr>
              <a:t>www.youtube.com</a:t>
            </a:r>
            <a:r>
              <a:rPr lang="en-NZ" sz="1200" b="0" i="0" u="none" strike="noStrike" cap="none">
                <a:solidFill>
                  <a:schemeClr val="dk1"/>
                </a:solidFill>
                <a:latin typeface="+mn-lt"/>
                <a:ea typeface="Calibri"/>
                <a:cs typeface="Calibri"/>
                <a:sym typeface="Calibri"/>
              </a:rPr>
              <a:t>/</a:t>
            </a:r>
            <a:r>
              <a:rPr lang="en-NZ" sz="1200" b="0" i="0" u="none" strike="noStrike" cap="none" err="1">
                <a:solidFill>
                  <a:schemeClr val="dk1"/>
                </a:solidFill>
                <a:latin typeface="+mn-lt"/>
                <a:ea typeface="Calibri"/>
                <a:cs typeface="Calibri"/>
                <a:sym typeface="Calibri"/>
              </a:rPr>
              <a:t>watch?v</a:t>
            </a:r>
            <a:r>
              <a:rPr lang="en-NZ" sz="1200" b="0" i="0" u="none" strike="noStrike" cap="none">
                <a:solidFill>
                  <a:schemeClr val="dk1"/>
                </a:solidFill>
                <a:latin typeface="+mn-lt"/>
                <a:ea typeface="Calibri"/>
                <a:cs typeface="Calibri"/>
                <a:sym typeface="Calibri"/>
              </a:rPr>
              <a:t>=NLK-</a:t>
            </a:r>
            <a:r>
              <a:rPr lang="en-NZ" sz="1200" b="0" i="0" u="none" strike="noStrike" cap="none" err="1">
                <a:solidFill>
                  <a:schemeClr val="dk1"/>
                </a:solidFill>
                <a:latin typeface="+mn-lt"/>
                <a:ea typeface="Calibri"/>
                <a:cs typeface="Calibri"/>
                <a:sym typeface="Calibri"/>
              </a:rPr>
              <a:t>hJKfhxs</a:t>
            </a:r>
            <a:endParaRPr lang="en-NZ" sz="1200" b="0" i="0" u="none" strike="noStrike" cap="none">
              <a:solidFill>
                <a:schemeClr val="dk1"/>
              </a:solidFill>
              <a:latin typeface="+mn-lt"/>
              <a:ea typeface="Calibri"/>
              <a:cs typeface="Calibri"/>
              <a:sym typeface="Calibri"/>
            </a:endParaRPr>
          </a:p>
          <a:p>
            <a:pPr marL="0" marR="0" lvl="0" indent="0" algn="l" rtl="0">
              <a:spcBef>
                <a:spcPts val="0"/>
              </a:spcBef>
              <a:spcAft>
                <a:spcPts val="0"/>
              </a:spcAft>
              <a:buNone/>
            </a:pPr>
            <a:endParaRPr lang="en-NZ" sz="12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A514EF88-E836-44B1-9C0B-F43CD65EDBC6}" type="slidenum">
              <a:rPr lang="en-NZ" smtClean="0"/>
              <a:t>10</a:t>
            </a:fld>
            <a:endParaRPr lang="en-NZ"/>
          </a:p>
        </p:txBody>
      </p:sp>
    </p:spTree>
    <p:extLst>
      <p:ext uri="{BB962C8B-B14F-4D97-AF65-F5344CB8AC3E}">
        <p14:creationId xmlns:p14="http://schemas.microsoft.com/office/powerpoint/2010/main" val="210221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More likely to do it again if it has a positive outcome.  Less likely to do it if it is negative.</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Last response determines whether you will do it again.  Thing that you did last means likely to do it again</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Law of exercise – repetition means more likely that you will repeat it</a:t>
            </a:r>
            <a:endParaRPr lang="en-NZ"/>
          </a:p>
          <a:p>
            <a:pPr marL="0" marR="0" lvl="0" indent="0" algn="l" rtl="0">
              <a:spcBef>
                <a:spcPts val="0"/>
              </a:spcBef>
              <a:spcAft>
                <a:spcPts val="0"/>
              </a:spcAft>
              <a:buNone/>
            </a:pPr>
            <a:r>
              <a:rPr lang="en-NZ" sz="1200" b="0" i="0" u="none" strike="noStrike" cap="none">
                <a:solidFill>
                  <a:schemeClr val="dk1"/>
                </a:solidFill>
                <a:latin typeface="+mn-lt"/>
                <a:ea typeface="Calibri"/>
                <a:cs typeface="Calibri"/>
                <a:sym typeface="Calibri"/>
              </a:rPr>
              <a:t>https://</a:t>
            </a:r>
            <a:r>
              <a:rPr lang="en-NZ" sz="1200" b="0" i="0" u="none" strike="noStrike" cap="none" err="1">
                <a:solidFill>
                  <a:schemeClr val="dk1"/>
                </a:solidFill>
                <a:latin typeface="+mn-lt"/>
                <a:ea typeface="Calibri"/>
                <a:cs typeface="Calibri"/>
                <a:sym typeface="Calibri"/>
              </a:rPr>
              <a:t>www.youtube.com</a:t>
            </a:r>
            <a:r>
              <a:rPr lang="en-NZ" sz="1200" b="0" i="0" u="none" strike="noStrike" cap="none">
                <a:solidFill>
                  <a:schemeClr val="dk1"/>
                </a:solidFill>
                <a:latin typeface="+mn-lt"/>
                <a:ea typeface="Calibri"/>
                <a:cs typeface="Calibri"/>
                <a:sym typeface="Calibri"/>
              </a:rPr>
              <a:t>/</a:t>
            </a:r>
            <a:r>
              <a:rPr lang="en-NZ" sz="1200" b="0" i="0" u="none" strike="noStrike" cap="none" err="1">
                <a:solidFill>
                  <a:schemeClr val="dk1"/>
                </a:solidFill>
                <a:latin typeface="+mn-lt"/>
                <a:ea typeface="Calibri"/>
                <a:cs typeface="Calibri"/>
                <a:sym typeface="Calibri"/>
              </a:rPr>
              <a:t>watch?v</a:t>
            </a:r>
            <a:r>
              <a:rPr lang="en-NZ" sz="1200" b="0" i="0" u="none" strike="noStrike" cap="none">
                <a:solidFill>
                  <a:schemeClr val="dk1"/>
                </a:solidFill>
                <a:latin typeface="+mn-lt"/>
                <a:ea typeface="Calibri"/>
                <a:cs typeface="Calibri"/>
                <a:sym typeface="Calibri"/>
              </a:rPr>
              <a:t>=Bhy-T55gpTQ</a:t>
            </a:r>
            <a:endParaRPr lang="en-NZ"/>
          </a:p>
        </p:txBody>
      </p:sp>
      <p:sp>
        <p:nvSpPr>
          <p:cNvPr id="4" name="Slide Number Placeholder 3"/>
          <p:cNvSpPr>
            <a:spLocks noGrp="1"/>
          </p:cNvSpPr>
          <p:nvPr>
            <p:ph type="sldNum" sz="quarter" idx="5"/>
          </p:nvPr>
        </p:nvSpPr>
        <p:spPr/>
        <p:txBody>
          <a:bodyPr/>
          <a:lstStyle/>
          <a:p>
            <a:fld id="{A514EF88-E836-44B1-9C0B-F43CD65EDBC6}" type="slidenum">
              <a:rPr lang="en-NZ" smtClean="0"/>
              <a:t>11</a:t>
            </a:fld>
            <a:endParaRPr lang="en-NZ"/>
          </a:p>
        </p:txBody>
      </p:sp>
    </p:spTree>
    <p:extLst>
      <p:ext uri="{BB962C8B-B14F-4D97-AF65-F5344CB8AC3E}">
        <p14:creationId xmlns:p14="http://schemas.microsoft.com/office/powerpoint/2010/main" val="23110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58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age - 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C0387-2BC7-7142-8A71-121250A3A1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Placeholder 1"/>
          <p:cNvSpPr>
            <a:spLocks noGrp="1"/>
          </p:cNvSpPr>
          <p:nvPr>
            <p:ph type="title"/>
          </p:nvPr>
        </p:nvSpPr>
        <p:spPr>
          <a:xfrm>
            <a:off x="814324" y="438277"/>
            <a:ext cx="9049004" cy="1325563"/>
          </a:xfrm>
          <a:prstGeom prst="rect">
            <a:avLst/>
          </a:prstGeom>
        </p:spPr>
        <p:txBody>
          <a:bodyPr vert="horz" lIns="91440" tIns="45720" rIns="91440" bIns="45720" rtlCol="0" anchor="ctr">
            <a:normAutofit/>
          </a:bodyPr>
          <a:lstStyle>
            <a:lvl1pPr>
              <a:defRPr>
                <a:solidFill>
                  <a:srgbClr val="519032"/>
                </a:solidFill>
              </a:defRPr>
            </a:lvl1pPr>
          </a:lstStyle>
          <a:p>
            <a:r>
              <a:rPr lang="en-US"/>
              <a:t>Click to edit Master title style</a:t>
            </a:r>
            <a:endParaRPr lang="en-NZ"/>
          </a:p>
        </p:txBody>
      </p:sp>
      <p:sp>
        <p:nvSpPr>
          <p:cNvPr id="5" name="Text Placeholder 11"/>
          <p:cNvSpPr>
            <a:spLocks noGrp="1"/>
          </p:cNvSpPr>
          <p:nvPr>
            <p:ph type="body" sz="quarter" idx="13"/>
          </p:nvPr>
        </p:nvSpPr>
        <p:spPr>
          <a:xfrm>
            <a:off x="814324" y="1917682"/>
            <a:ext cx="9999980" cy="4351338"/>
          </a:xfrm>
        </p:spPr>
        <p:txBody>
          <a:bodyPr numCol="1" spcCol="0"/>
          <a:lstStyle>
            <a:lvl1pPr>
              <a:buClr>
                <a:srgbClr val="72BF44"/>
              </a:buClr>
              <a:defRPr>
                <a:solidFill>
                  <a:srgbClr val="536972"/>
                </a:solidFill>
              </a:defRPr>
            </a:lvl1pPr>
            <a:lvl2pPr>
              <a:buClr>
                <a:srgbClr val="72BF44"/>
              </a:buClr>
              <a:defRPr>
                <a:solidFill>
                  <a:srgbClr val="536972"/>
                </a:solidFill>
              </a:defRPr>
            </a:lvl2pPr>
            <a:lvl3pPr>
              <a:buClr>
                <a:srgbClr val="72BF44"/>
              </a:buClr>
              <a:defRPr>
                <a:solidFill>
                  <a:srgbClr val="536972"/>
                </a:solidFill>
              </a:defRPr>
            </a:lvl3pPr>
            <a:lvl4pPr>
              <a:buClr>
                <a:srgbClr val="72BF44"/>
              </a:buClr>
              <a:defRPr>
                <a:solidFill>
                  <a:srgbClr val="536972"/>
                </a:solidFill>
              </a:defRPr>
            </a:lvl4pPr>
            <a:lvl5pPr>
              <a:buClr>
                <a:srgbClr val="72BF44"/>
              </a:buClr>
              <a:defRPr>
                <a:solidFill>
                  <a:srgbClr val="5369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19833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age - Green">
    <p:bg>
      <p:bgPr>
        <a:solidFill>
          <a:srgbClr val="0089C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E9553-2E43-7F49-84AB-E8959FF84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0B065B3-18AF-7645-8660-2E7E5B2CE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814324" y="438277"/>
            <a:ext cx="9036812" cy="132556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NZ"/>
          </a:p>
        </p:txBody>
      </p:sp>
      <p:sp>
        <p:nvSpPr>
          <p:cNvPr id="5" name="Text Placeholder 11"/>
          <p:cNvSpPr>
            <a:spLocks noGrp="1"/>
          </p:cNvSpPr>
          <p:nvPr>
            <p:ph type="body" sz="quarter" idx="13"/>
          </p:nvPr>
        </p:nvSpPr>
        <p:spPr>
          <a:xfrm>
            <a:off x="814324" y="1917682"/>
            <a:ext cx="10515600" cy="4351338"/>
          </a:xfrm>
        </p:spPr>
        <p:txBody>
          <a:bodyPr/>
          <a:lstStyle>
            <a:lvl1pPr>
              <a:buClr>
                <a:srgbClr val="B9D989"/>
              </a:buClr>
              <a:defRPr>
                <a:solidFill>
                  <a:schemeClr val="bg1"/>
                </a:solidFill>
              </a:defRPr>
            </a:lvl1pPr>
            <a:lvl2pPr>
              <a:buClr>
                <a:srgbClr val="B9D989"/>
              </a:buClr>
              <a:defRPr>
                <a:solidFill>
                  <a:schemeClr val="bg1"/>
                </a:solidFill>
              </a:defRPr>
            </a:lvl2pPr>
            <a:lvl3pPr>
              <a:buClr>
                <a:srgbClr val="B9D989"/>
              </a:buClr>
              <a:defRPr>
                <a:solidFill>
                  <a:schemeClr val="bg1"/>
                </a:solidFill>
              </a:defRPr>
            </a:lvl3pPr>
            <a:lvl4pPr>
              <a:buClr>
                <a:srgbClr val="B9D989"/>
              </a:buClr>
              <a:defRPr>
                <a:solidFill>
                  <a:schemeClr val="bg1"/>
                </a:solidFill>
              </a:defRPr>
            </a:lvl4pPr>
            <a:lvl5pPr>
              <a:buClr>
                <a:srgbClr val="B9D989"/>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999989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093605729"/>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Lst>
  <p:txStyles>
    <p:titleStyle>
      <a:lvl1pPr algn="l" defTabSz="914400" rtl="0" eaLnBrk="1" latinLnBrk="0" hangingPunct="1">
        <a:lnSpc>
          <a:spcPct val="90000"/>
        </a:lnSpc>
        <a:spcBef>
          <a:spcPct val="0"/>
        </a:spcBef>
        <a:buNone/>
        <a:defRPr sz="4400" b="1" kern="1200">
          <a:solidFill>
            <a:srgbClr val="50923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54C225"/>
        </a:buClr>
        <a:buFont typeface="Arial" panose="020B0604020202020204" pitchFamily="34" charset="0"/>
        <a:buChar char="•"/>
        <a:defRPr sz="2800" kern="1200">
          <a:solidFill>
            <a:srgbClr val="4D6A73"/>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54C225"/>
        </a:buClr>
        <a:buFont typeface="Arial" panose="020B0604020202020204" pitchFamily="34" charset="0"/>
        <a:buChar char="•"/>
        <a:defRPr sz="2400" kern="1200">
          <a:solidFill>
            <a:srgbClr val="4D6A73"/>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54C225"/>
        </a:buClr>
        <a:buFont typeface="Arial" panose="020B0604020202020204" pitchFamily="34" charset="0"/>
        <a:buChar char="•"/>
        <a:defRPr sz="2000" kern="1200">
          <a:solidFill>
            <a:srgbClr val="4D6A73"/>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54C225"/>
        </a:buClr>
        <a:buFont typeface="Arial" panose="020B0604020202020204" pitchFamily="34" charset="0"/>
        <a:buChar char="•"/>
        <a:defRPr sz="1800" kern="1200">
          <a:solidFill>
            <a:srgbClr val="4D6A73"/>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54C225"/>
        </a:buClr>
        <a:buFont typeface="Arial" panose="020B0604020202020204" pitchFamily="34" charset="0"/>
        <a:buChar char="•"/>
        <a:defRPr sz="1800" kern="1200">
          <a:solidFill>
            <a:srgbClr val="4D6A73"/>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ideo" Target="https://www.youtube.com/embed/F4xenIulg_8?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een">
            <a:extLst>
              <a:ext uri="{FF2B5EF4-FFF2-40B4-BE49-F238E27FC236}">
                <a16:creationId xmlns:a16="http://schemas.microsoft.com/office/drawing/2014/main" id="{0478992A-C365-F641-AE2E-2D15C34123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Colour">
            <a:extLst>
              <a:ext uri="{FF2B5EF4-FFF2-40B4-BE49-F238E27FC236}">
                <a16:creationId xmlns:a16="http://schemas.microsoft.com/office/drawing/2014/main" id="{93F734FD-1511-7647-A4B7-3F2042B212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attern">
            <a:extLst>
              <a:ext uri="{FF2B5EF4-FFF2-40B4-BE49-F238E27FC236}">
                <a16:creationId xmlns:a16="http://schemas.microsoft.com/office/drawing/2014/main" id="{6F68967F-417A-174F-AE0B-E3A91475E0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4600" y="0"/>
            <a:ext cx="5867400" cy="6858000"/>
          </a:xfrm>
          <a:prstGeom prst="rect">
            <a:avLst/>
          </a:prstGeom>
        </p:spPr>
      </p:pic>
      <p:pic>
        <p:nvPicPr>
          <p:cNvPr id="7" name="Logo">
            <a:extLst>
              <a:ext uri="{FF2B5EF4-FFF2-40B4-BE49-F238E27FC236}">
                <a16:creationId xmlns:a16="http://schemas.microsoft.com/office/drawing/2014/main" id="{401E7A48-2AE3-3E4D-8A27-B85862B77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900" y="0"/>
            <a:ext cx="2451100" cy="2425700"/>
          </a:xfrm>
          <a:prstGeom prst="rect">
            <a:avLst/>
          </a:prstGeom>
        </p:spPr>
      </p:pic>
      <p:sp>
        <p:nvSpPr>
          <p:cNvPr id="2" name="Parallelogram 1">
            <a:extLst>
              <a:ext uri="{FF2B5EF4-FFF2-40B4-BE49-F238E27FC236}">
                <a16:creationId xmlns:a16="http://schemas.microsoft.com/office/drawing/2014/main" id="{4FE5F2D6-F3CB-4241-96A2-4FE6F02E7D98}"/>
              </a:ext>
            </a:extLst>
          </p:cNvPr>
          <p:cNvSpPr/>
          <p:nvPr/>
        </p:nvSpPr>
        <p:spPr>
          <a:xfrm>
            <a:off x="-942109" y="0"/>
            <a:ext cx="4668982" cy="660523"/>
          </a:xfrm>
          <a:prstGeom prst="parallelogram">
            <a:avLst>
              <a:gd name="adj" fmla="val 1068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4A3F70-8DCA-3D45-BB71-C15B9C5C50B0}"/>
              </a:ext>
            </a:extLst>
          </p:cNvPr>
          <p:cNvSpPr txBox="1"/>
          <p:nvPr/>
        </p:nvSpPr>
        <p:spPr>
          <a:xfrm>
            <a:off x="96982" y="110834"/>
            <a:ext cx="2964873" cy="430887"/>
          </a:xfrm>
          <a:prstGeom prst="rect">
            <a:avLst/>
          </a:prstGeom>
          <a:noFill/>
        </p:spPr>
        <p:txBody>
          <a:bodyPr wrap="square" rtlCol="0">
            <a:spAutoFit/>
          </a:bodyPr>
          <a:lstStyle/>
          <a:p>
            <a:r>
              <a:rPr lang="en-US" sz="2100" b="1">
                <a:solidFill>
                  <a:srgbClr val="519032"/>
                </a:solidFill>
                <a:latin typeface="Calibri" panose="020F0502020204030204" pitchFamily="34" charset="0"/>
                <a:cs typeface="Calibri" panose="020F0502020204030204" pitchFamily="34" charset="0"/>
              </a:rPr>
              <a:t>SPORT AND RECREATION</a:t>
            </a:r>
          </a:p>
        </p:txBody>
      </p:sp>
      <p:grpSp>
        <p:nvGrpSpPr>
          <p:cNvPr id="15" name="Title">
            <a:extLst>
              <a:ext uri="{FF2B5EF4-FFF2-40B4-BE49-F238E27FC236}">
                <a16:creationId xmlns:a16="http://schemas.microsoft.com/office/drawing/2014/main" id="{0B6988D0-6BFD-7042-B768-9E361B593188}"/>
              </a:ext>
            </a:extLst>
          </p:cNvPr>
          <p:cNvGrpSpPr/>
          <p:nvPr/>
        </p:nvGrpSpPr>
        <p:grpSpPr>
          <a:xfrm>
            <a:off x="0" y="4226315"/>
            <a:ext cx="7661562" cy="1906856"/>
            <a:chOff x="0" y="4226315"/>
            <a:chExt cx="7661562" cy="1906856"/>
          </a:xfrm>
        </p:grpSpPr>
        <p:sp>
          <p:nvSpPr>
            <p:cNvPr id="11" name="Rectangle 10">
              <a:extLst>
                <a:ext uri="{FF2B5EF4-FFF2-40B4-BE49-F238E27FC236}">
                  <a16:creationId xmlns:a16="http://schemas.microsoft.com/office/drawing/2014/main" id="{FEFE632B-9515-0D41-97F0-62B6BC2255F7}"/>
                </a:ext>
              </a:extLst>
            </p:cNvPr>
            <p:cNvSpPr/>
            <p:nvPr/>
          </p:nvSpPr>
          <p:spPr>
            <a:xfrm>
              <a:off x="0" y="4226315"/>
              <a:ext cx="6991816" cy="1906856"/>
            </a:xfrm>
            <a:prstGeom prst="rect">
              <a:avLst/>
            </a:prstGeom>
            <a:gradFill flip="none" rotWithShape="1">
              <a:gsLst>
                <a:gs pos="0">
                  <a:srgbClr val="205307"/>
                </a:gs>
                <a:gs pos="100000">
                  <a:srgbClr val="51903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1F700E-D04D-E048-8430-981156128D76}"/>
                </a:ext>
              </a:extLst>
            </p:cNvPr>
            <p:cNvSpPr txBox="1"/>
            <p:nvPr/>
          </p:nvSpPr>
          <p:spPr>
            <a:xfrm>
              <a:off x="319805" y="4346594"/>
              <a:ext cx="7341757" cy="603499"/>
            </a:xfrm>
            <a:prstGeom prst="rect">
              <a:avLst/>
            </a:prstGeom>
            <a:noFill/>
          </p:spPr>
          <p:txBody>
            <a:bodyPr wrap="square" rtlCol="0">
              <a:spAutoFit/>
            </a:bodyPr>
            <a:lstStyle/>
            <a:p>
              <a:pPr>
                <a:lnSpc>
                  <a:spcPts val="4400"/>
                </a:lnSpc>
              </a:pPr>
              <a:r>
                <a:rPr lang="en-US" sz="2600">
                  <a:solidFill>
                    <a:srgbClr val="B1DB7F"/>
                  </a:solidFill>
                  <a:latin typeface="Calibri" panose="020F0502020204030204" pitchFamily="34" charset="0"/>
                  <a:cs typeface="Calibri" panose="020F0502020204030204" pitchFamily="34" charset="0"/>
                </a:rPr>
                <a:t>CONTEMPORARY SKILL ACQUISITION WEEK 2</a:t>
              </a:r>
            </a:p>
          </p:txBody>
        </p:sp>
        <p:sp>
          <p:nvSpPr>
            <p:cNvPr id="8" name="Rectangle 7">
              <a:extLst>
                <a:ext uri="{FF2B5EF4-FFF2-40B4-BE49-F238E27FC236}">
                  <a16:creationId xmlns:a16="http://schemas.microsoft.com/office/drawing/2014/main" id="{B592A063-44A8-7940-94F2-D9268B0F10C9}"/>
                </a:ext>
              </a:extLst>
            </p:cNvPr>
            <p:cNvSpPr/>
            <p:nvPr/>
          </p:nvSpPr>
          <p:spPr>
            <a:xfrm>
              <a:off x="332700" y="5488655"/>
              <a:ext cx="2767424" cy="461665"/>
            </a:xfrm>
            <a:prstGeom prst="rect">
              <a:avLst/>
            </a:prstGeom>
          </p:spPr>
          <p:txBody>
            <a:bodyPr wrap="none">
              <a:spAutoFit/>
            </a:bodyPr>
            <a:lstStyle/>
            <a:p>
              <a:r>
                <a:rPr lang="en-US" sz="2400" b="1">
                  <a:solidFill>
                    <a:srgbClr val="B1DB7F"/>
                  </a:solidFill>
                  <a:latin typeface="Calibri" panose="020F0502020204030204" pitchFamily="34" charset="0"/>
                  <a:cs typeface="Calibri" panose="020F0502020204030204" pitchFamily="34" charset="0"/>
                </a:rPr>
                <a:t>Dr Sarah-Kate Millar</a:t>
              </a:r>
              <a:endParaRPr lang="en-US" sz="2400"/>
            </a:p>
          </p:txBody>
        </p:sp>
        <p:sp>
          <p:nvSpPr>
            <p:cNvPr id="14" name="Rectangle 13">
              <a:extLst>
                <a:ext uri="{FF2B5EF4-FFF2-40B4-BE49-F238E27FC236}">
                  <a16:creationId xmlns:a16="http://schemas.microsoft.com/office/drawing/2014/main" id="{CB7670D8-3368-6F4D-AB6D-B339B3A4BC52}"/>
                </a:ext>
              </a:extLst>
            </p:cNvPr>
            <p:cNvSpPr/>
            <p:nvPr/>
          </p:nvSpPr>
          <p:spPr>
            <a:xfrm>
              <a:off x="332700" y="5005489"/>
              <a:ext cx="5948552" cy="568297"/>
            </a:xfrm>
            <a:prstGeom prst="rect">
              <a:avLst/>
            </a:prstGeom>
          </p:spPr>
          <p:txBody>
            <a:bodyPr wrap="none">
              <a:spAutoFit/>
            </a:bodyPr>
            <a:lstStyle/>
            <a:p>
              <a:pPr>
                <a:lnSpc>
                  <a:spcPts val="3400"/>
                </a:lnSpc>
              </a:pPr>
              <a:r>
                <a:rPr lang="en-US" sz="4400" b="1">
                  <a:solidFill>
                    <a:schemeClr val="bg1"/>
                  </a:solidFill>
                  <a:latin typeface="Calibri" panose="020F0502020204030204" pitchFamily="34" charset="0"/>
                  <a:cs typeface="Calibri" panose="020F0502020204030204" pitchFamily="34" charset="0"/>
                </a:rPr>
                <a:t>Perception Drives Action</a:t>
              </a:r>
              <a:endParaRPr lang="en-US" sz="4400" b="1">
                <a:solidFill>
                  <a:srgbClr val="B1DB7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900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xit" presetSubtype="0" fill="hold" nodeType="after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F23E5A-6C8E-9342-88D8-6B2B194A3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793673" cy="3447856"/>
          </a:xfrm>
          <a:prstGeom prst="rect">
            <a:avLst/>
          </a:prstGeom>
        </p:spPr>
      </p:pic>
      <p:pic>
        <p:nvPicPr>
          <p:cNvPr id="9" name="Picture 8">
            <a:extLst>
              <a:ext uri="{FF2B5EF4-FFF2-40B4-BE49-F238E27FC236}">
                <a16:creationId xmlns:a16="http://schemas.microsoft.com/office/drawing/2014/main" id="{76FC432F-5E4D-0844-A013-6797DCEF9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28999"/>
            <a:ext cx="4793673" cy="3460673"/>
          </a:xfrm>
          <a:prstGeom prst="rect">
            <a:avLst/>
          </a:prstGeom>
        </p:spPr>
      </p:pic>
      <p:pic>
        <p:nvPicPr>
          <p:cNvPr id="4" name="Arrows">
            <a:extLst>
              <a:ext uri="{FF2B5EF4-FFF2-40B4-BE49-F238E27FC236}">
                <a16:creationId xmlns:a16="http://schemas.microsoft.com/office/drawing/2014/main" id="{8A7EFC55-F3C6-074D-958A-63CAE04EB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099357" y="1061147"/>
            <a:ext cx="6733310" cy="1325563"/>
          </a:xfrm>
        </p:spPr>
        <p:txBody>
          <a:bodyPr>
            <a:noAutofit/>
          </a:bodyPr>
          <a:lstStyle/>
          <a:p>
            <a:r>
              <a:rPr lang="en-US"/>
              <a:t>Direct Perception is...</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5099357" y="2233148"/>
            <a:ext cx="5596388" cy="2731960"/>
          </a:xfrm>
        </p:spPr>
        <p:txBody>
          <a:bodyPr vert="horz" lIns="91440" tIns="45720" rIns="91440" bIns="45720" numCol="1" spcCol="0" rtlCol="0" anchor="t">
            <a:noAutofit/>
          </a:bodyPr>
          <a:lstStyle/>
          <a:p>
            <a:r>
              <a:rPr lang="en-US" b="1">
                <a:latin typeface="Calibri"/>
                <a:cs typeface="Calibri"/>
              </a:rPr>
              <a:t>The activity of getting information from the ambient array of light.</a:t>
            </a:r>
          </a:p>
          <a:p>
            <a:r>
              <a:rPr lang="en-US" b="1">
                <a:latin typeface="Calibri"/>
                <a:cs typeface="Calibri"/>
              </a:rPr>
              <a:t>The emphasis on the nature of the information sources used to support action.</a:t>
            </a:r>
          </a:p>
          <a:p>
            <a:r>
              <a:rPr lang="en-US" b="1">
                <a:latin typeface="Calibri"/>
                <a:cs typeface="Calibri"/>
              </a:rPr>
              <a:t>That is: </a:t>
            </a:r>
            <a:r>
              <a:rPr lang="en-US" b="1">
                <a:solidFill>
                  <a:srgbClr val="72BF44"/>
                </a:solidFill>
                <a:latin typeface="Calibri"/>
                <a:cs typeface="Calibri"/>
              </a:rPr>
              <a:t>Environmental information is coupled to movement</a:t>
            </a:r>
            <a:r>
              <a:rPr lang="en-US" b="1">
                <a:latin typeface="Calibri"/>
                <a:cs typeface="Calibri"/>
              </a:rPr>
              <a:t> </a:t>
            </a:r>
            <a:endParaRPr lang="en-US" b="1">
              <a:cs typeface="Calibri"/>
            </a:endParaRPr>
          </a:p>
        </p:txBody>
      </p:sp>
      <p:pic>
        <p:nvPicPr>
          <p:cNvPr id="7" name="AUT">
            <a:extLst>
              <a:ext uri="{FF2B5EF4-FFF2-40B4-BE49-F238E27FC236}">
                <a16:creationId xmlns:a16="http://schemas.microsoft.com/office/drawing/2014/main" id="{CC68022A-ABEB-E94E-BDEE-AE12E80E93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968519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7E6E33-DFF9-B24E-993D-E54A6F67E911}"/>
              </a:ext>
            </a:extLst>
          </p:cNvPr>
          <p:cNvSpPr/>
          <p:nvPr/>
        </p:nvSpPr>
        <p:spPr>
          <a:xfrm>
            <a:off x="0" y="4087091"/>
            <a:ext cx="3020291" cy="277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s">
            <a:extLst>
              <a:ext uri="{FF2B5EF4-FFF2-40B4-BE49-F238E27FC236}">
                <a16:creationId xmlns:a16="http://schemas.microsoft.com/office/drawing/2014/main" id="{F3ED1A08-7FAF-574E-8982-F672873DE8C5}"/>
              </a:ext>
            </a:extLst>
          </p:cNvPr>
          <p:cNvPicPr>
            <a:picLocks noChangeAspect="1"/>
          </p:cNvPicPr>
          <p:nvPr/>
        </p:nvPicPr>
        <p:blipFill rotWithShape="1">
          <a:blip r:embed="rId3">
            <a:extLst>
              <a:ext uri="{28A0092B-C50C-407E-A947-70E740481C1C}">
                <a14:useLocalDpi xmlns:a14="http://schemas.microsoft.com/office/drawing/2010/main" val="0"/>
              </a:ext>
            </a:extLst>
          </a:blip>
          <a:srcRect t="62020" r="61818"/>
          <a:stretch/>
        </p:blipFill>
        <p:spPr>
          <a:xfrm>
            <a:off x="0" y="4641272"/>
            <a:ext cx="4655127" cy="2604651"/>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p:txBody>
          <a:bodyPr>
            <a:noAutofit/>
          </a:bodyPr>
          <a:lstStyle/>
          <a:p>
            <a:r>
              <a:rPr lang="en-US"/>
              <a:t>Affordances</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14324" y="1763840"/>
            <a:ext cx="9826000" cy="3176479"/>
          </a:xfrm>
        </p:spPr>
        <p:txBody>
          <a:bodyPr vert="horz" lIns="91440" tIns="45720" rIns="91440" bIns="45720" numCol="2" spcCol="0" rtlCol="0" anchor="t">
            <a:noAutofit/>
          </a:bodyPr>
          <a:lstStyle/>
          <a:p>
            <a:r>
              <a:rPr lang="en-US" sz="2400" b="1" dirty="0">
                <a:latin typeface="Calibri"/>
                <a:cs typeface="Calibri"/>
              </a:rPr>
              <a:t>"Information for" related in terms of what the information offers the perceiver.</a:t>
            </a:r>
          </a:p>
          <a:p>
            <a:r>
              <a:rPr lang="en-US" sz="2400" b="1" dirty="0">
                <a:latin typeface="Calibri"/>
                <a:cs typeface="Calibri"/>
              </a:rPr>
              <a:t>Gibson (1986)… the acts or </a:t>
            </a:r>
            <a:r>
              <a:rPr lang="en-US" sz="2400" b="1" dirty="0" err="1">
                <a:latin typeface="Calibri"/>
                <a:cs typeface="Calibri"/>
              </a:rPr>
              <a:t>behaviours</a:t>
            </a:r>
            <a:r>
              <a:rPr lang="en-US" sz="2400" b="1" dirty="0">
                <a:latin typeface="Calibri"/>
                <a:cs typeface="Calibri"/>
              </a:rPr>
              <a:t> permitted by objects, places and events. The affordances of the environment, are what it offers the animal, what it perceives or furnishes, either for good or ill.</a:t>
            </a:r>
          </a:p>
          <a:p>
            <a:r>
              <a:rPr lang="en-US" sz="2400" b="1" dirty="0">
                <a:latin typeface="Calibri"/>
                <a:cs typeface="Calibri"/>
              </a:rPr>
              <a:t>An affordance is unique to that animal/person/performer.</a:t>
            </a:r>
          </a:p>
          <a:p>
            <a:r>
              <a:rPr lang="en-US" sz="2400" b="1" dirty="0">
                <a:latin typeface="Calibri"/>
                <a:cs typeface="Calibri"/>
              </a:rPr>
              <a:t>An attractor state is a preferred pattern to solve a movement problem, </a:t>
            </a:r>
            <a:r>
              <a:rPr lang="en-US" sz="2400" b="1" dirty="0" err="1">
                <a:latin typeface="Calibri"/>
                <a:cs typeface="Calibri"/>
              </a:rPr>
              <a:t>eg</a:t>
            </a:r>
            <a:r>
              <a:rPr lang="en-US" sz="2400" b="1" dirty="0">
                <a:latin typeface="Calibri"/>
                <a:cs typeface="Calibri"/>
              </a:rPr>
              <a:t> how we pick up something or stand up from the floor. </a:t>
            </a:r>
            <a:endParaRPr lang="en-US" sz="2400" b="1" dirty="0">
              <a:cs typeface="Calibri"/>
            </a:endParaRPr>
          </a:p>
          <a:p>
            <a:endParaRPr lang="en-US" sz="2400" b="1" dirty="0"/>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8" name="Picture 7">
            <a:extLst>
              <a:ext uri="{FF2B5EF4-FFF2-40B4-BE49-F238E27FC236}">
                <a16:creationId xmlns:a16="http://schemas.microsoft.com/office/drawing/2014/main" id="{8060D24E-07A1-DB47-8861-1E0F43D17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02" y="4782036"/>
            <a:ext cx="1726587" cy="1726587"/>
          </a:xfrm>
          <a:prstGeom prst="rect">
            <a:avLst/>
          </a:prstGeom>
        </p:spPr>
      </p:pic>
    </p:spTree>
    <p:extLst>
      <p:ext uri="{BB962C8B-B14F-4D97-AF65-F5344CB8AC3E}">
        <p14:creationId xmlns:p14="http://schemas.microsoft.com/office/powerpoint/2010/main" val="1897353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55B50E-3E1C-9240-B77D-22E73F906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Arrows">
            <a:extLst>
              <a:ext uri="{FF2B5EF4-FFF2-40B4-BE49-F238E27FC236}">
                <a16:creationId xmlns:a16="http://schemas.microsoft.com/office/drawing/2014/main" id="{8A7EFC55-F3C6-074D-958A-63CAE04EB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41212" y="548528"/>
            <a:ext cx="6219806" cy="1779035"/>
          </a:xfrm>
        </p:spPr>
        <p:txBody>
          <a:bodyPr>
            <a:noAutofit/>
          </a:bodyPr>
          <a:lstStyle/>
          <a:p>
            <a:r>
              <a:rPr lang="en-US">
                <a:solidFill>
                  <a:schemeClr val="bg1"/>
                </a:solidFill>
              </a:rPr>
              <a:t>Affordance – what does the situation allow for this performer?</a:t>
            </a:r>
          </a:p>
        </p:txBody>
      </p:sp>
      <p:pic>
        <p:nvPicPr>
          <p:cNvPr id="7" name="AUT">
            <a:extLst>
              <a:ext uri="{FF2B5EF4-FFF2-40B4-BE49-F238E27FC236}">
                <a16:creationId xmlns:a16="http://schemas.microsoft.com/office/drawing/2014/main" id="{CC68022A-ABEB-E94E-BDEE-AE12E80E9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371967578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p:txBody>
          <a:bodyPr>
            <a:noAutofit/>
          </a:bodyPr>
          <a:lstStyle/>
          <a:p>
            <a:r>
              <a:rPr lang="en-US"/>
              <a:t>Specifying Information</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1860823"/>
            <a:ext cx="9401140" cy="2641906"/>
          </a:xfrm>
        </p:spPr>
        <p:txBody>
          <a:bodyPr vert="horz" lIns="91440" tIns="45720" rIns="91440" bIns="45720" numCol="2" spcCol="0" rtlCol="0" anchor="t">
            <a:noAutofit/>
          </a:bodyPr>
          <a:lstStyle/>
          <a:p>
            <a:r>
              <a:rPr lang="en-US" sz="2400" b="1">
                <a:latin typeface="Calibri"/>
                <a:cs typeface="Calibri"/>
              </a:rPr>
              <a:t>Functional perception – action couplings, </a:t>
            </a:r>
            <a:r>
              <a:rPr lang="en-US" sz="2400" b="1" err="1">
                <a:latin typeface="Calibri"/>
                <a:cs typeface="Calibri"/>
              </a:rPr>
              <a:t>ie</a:t>
            </a:r>
            <a:r>
              <a:rPr lang="en-US" sz="2400" b="1">
                <a:latin typeface="Calibri"/>
                <a:cs typeface="Calibri"/>
              </a:rPr>
              <a:t> defenders.</a:t>
            </a:r>
          </a:p>
          <a:p>
            <a:r>
              <a:rPr lang="en-US" sz="2400" b="1">
                <a:latin typeface="Calibri"/>
                <a:cs typeface="Calibri"/>
              </a:rPr>
              <a:t>Need to keep key/specifying information in the performers practice environment, </a:t>
            </a:r>
            <a:r>
              <a:rPr lang="en-US" sz="2400" b="1" err="1">
                <a:latin typeface="Calibri"/>
                <a:cs typeface="Calibri"/>
              </a:rPr>
              <a:t>eg</a:t>
            </a:r>
            <a:r>
              <a:rPr lang="en-US" sz="2400" b="1">
                <a:latin typeface="Calibri"/>
                <a:cs typeface="Calibri"/>
              </a:rPr>
              <a:t> speed/direction of players/equipment.</a:t>
            </a:r>
          </a:p>
          <a:p>
            <a:r>
              <a:rPr lang="en-US" sz="2400" b="1">
                <a:latin typeface="Calibri"/>
                <a:cs typeface="Calibri"/>
              </a:rPr>
              <a:t>Functional affordances – opportunities for action, </a:t>
            </a:r>
            <a:r>
              <a:rPr lang="en-US" sz="2400" b="1" err="1">
                <a:latin typeface="Calibri"/>
                <a:cs typeface="Calibri"/>
              </a:rPr>
              <a:t>eg</a:t>
            </a:r>
            <a:r>
              <a:rPr lang="en-US" sz="2400" b="1">
                <a:latin typeface="Calibri"/>
                <a:cs typeface="Calibri"/>
              </a:rPr>
              <a:t> piggy in the middle vs passing a ball between two OR a rowing machine and on-water rowing. </a:t>
            </a:r>
            <a:endParaRPr lang="en-US" sz="2400" b="1">
              <a:cs typeface="Calibri"/>
            </a:endParaRPr>
          </a:p>
          <a:p>
            <a:endParaRPr lang="en-US" sz="2400" b="1"/>
          </a:p>
          <a:p>
            <a:endParaRPr lang="en-US" sz="2400" b="1"/>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2667729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p:txBody>
          <a:bodyPr>
            <a:noAutofit/>
          </a:bodyPr>
          <a:lstStyle/>
          <a:p>
            <a:r>
              <a:rPr lang="en-US"/>
              <a:t>Research Evidence</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1860823"/>
            <a:ext cx="9401140" cy="1568177"/>
          </a:xfrm>
        </p:spPr>
        <p:txBody>
          <a:bodyPr numCol="2">
            <a:noAutofit/>
          </a:bodyPr>
          <a:lstStyle/>
          <a:p>
            <a:pPr marL="0" indent="0">
              <a:buNone/>
            </a:pPr>
            <a:r>
              <a:rPr lang="en-US" sz="2400" b="1"/>
              <a:t>Lee &amp; Lishman’s (1978) </a:t>
            </a:r>
          </a:p>
          <a:p>
            <a:pPr marL="0" indent="0">
              <a:buNone/>
            </a:pPr>
            <a:r>
              <a:rPr lang="en-US" sz="2400" b="1">
                <a:solidFill>
                  <a:srgbClr val="72BF44"/>
                </a:solidFill>
              </a:rPr>
              <a:t>Swinging Room Experiment</a:t>
            </a:r>
            <a:br>
              <a:rPr lang="en-US" sz="2400" b="1"/>
            </a:br>
            <a:br>
              <a:rPr lang="en-US" sz="2400" b="1"/>
            </a:br>
            <a:endParaRPr lang="en-US" sz="2400" b="1"/>
          </a:p>
          <a:p>
            <a:pPr marL="0" indent="0">
              <a:buNone/>
            </a:pPr>
            <a:endParaRPr lang="en-US" sz="2400" b="1"/>
          </a:p>
          <a:p>
            <a:pPr marL="0" indent="0">
              <a:buNone/>
            </a:pPr>
            <a:r>
              <a:rPr lang="en-US" sz="2400" b="1" err="1"/>
              <a:t>Savelsbergh</a:t>
            </a:r>
            <a:r>
              <a:rPr lang="en-US" sz="2400" b="1"/>
              <a:t> (1995)</a:t>
            </a:r>
          </a:p>
          <a:p>
            <a:pPr marL="0" indent="0">
              <a:buNone/>
            </a:pPr>
            <a:r>
              <a:rPr lang="en-US" sz="2400" b="1">
                <a:solidFill>
                  <a:srgbClr val="72BF44"/>
                </a:solidFill>
              </a:rPr>
              <a:t>Inflating Balls Experiment</a:t>
            </a:r>
          </a:p>
          <a:p>
            <a:pPr marL="0" indent="0">
              <a:buNone/>
            </a:pPr>
            <a:endParaRPr lang="en-US" sz="2400" b="1"/>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2862133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rows" hidden="1">
            <a:extLst>
              <a:ext uri="{FF2B5EF4-FFF2-40B4-BE49-F238E27FC236}">
                <a16:creationId xmlns:a16="http://schemas.microsoft.com/office/drawing/2014/main" id="{73A1FD92-8F18-984B-A4EC-569D950CC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54453" y="478746"/>
            <a:ext cx="9049004" cy="1325563"/>
          </a:xfrm>
        </p:spPr>
        <p:txBody>
          <a:bodyPr>
            <a:normAutofit/>
          </a:bodyPr>
          <a:lstStyle/>
          <a:p>
            <a:r>
              <a:rPr lang="en-US"/>
              <a:t>Environment Shapes Action </a:t>
            </a:r>
          </a:p>
        </p:txBody>
      </p:sp>
      <p:pic>
        <p:nvPicPr>
          <p:cNvPr id="13" name="AUT">
            <a:extLst>
              <a:ext uri="{FF2B5EF4-FFF2-40B4-BE49-F238E27FC236}">
                <a16:creationId xmlns:a16="http://schemas.microsoft.com/office/drawing/2014/main" id="{9A5D5640-8B42-EC41-BF69-8FECC5A0C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9" name="Picture 8">
            <a:extLst>
              <a:ext uri="{FF2B5EF4-FFF2-40B4-BE49-F238E27FC236}">
                <a16:creationId xmlns:a16="http://schemas.microsoft.com/office/drawing/2014/main" id="{E392CD3A-744C-4C43-A5C6-86A924DB6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0955" y="312157"/>
            <a:ext cx="1374959" cy="1374959"/>
          </a:xfrm>
          <a:prstGeom prst="rect">
            <a:avLst/>
          </a:prstGeom>
        </p:spPr>
      </p:pic>
      <p:pic>
        <p:nvPicPr>
          <p:cNvPr id="16" name="Circle 01">
            <a:extLst>
              <a:ext uri="{FF2B5EF4-FFF2-40B4-BE49-F238E27FC236}">
                <a16:creationId xmlns:a16="http://schemas.microsoft.com/office/drawing/2014/main" id="{8E517D95-5F5E-F747-A44F-47F8A42934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2585" y="2071052"/>
            <a:ext cx="3060700" cy="3060700"/>
          </a:xfrm>
          <a:prstGeom prst="rect">
            <a:avLst/>
          </a:prstGeom>
        </p:spPr>
      </p:pic>
      <p:pic>
        <p:nvPicPr>
          <p:cNvPr id="18" name="Circle 02">
            <a:extLst>
              <a:ext uri="{FF2B5EF4-FFF2-40B4-BE49-F238E27FC236}">
                <a16:creationId xmlns:a16="http://schemas.microsoft.com/office/drawing/2014/main" id="{94AF11F0-8D26-B94D-9097-717FE797E6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0241" y="2071052"/>
            <a:ext cx="3060700" cy="3060700"/>
          </a:xfrm>
          <a:prstGeom prst="rect">
            <a:avLst/>
          </a:prstGeom>
        </p:spPr>
      </p:pic>
      <p:pic>
        <p:nvPicPr>
          <p:cNvPr id="20" name="Circle 03">
            <a:extLst>
              <a:ext uri="{FF2B5EF4-FFF2-40B4-BE49-F238E27FC236}">
                <a16:creationId xmlns:a16="http://schemas.microsoft.com/office/drawing/2014/main" id="{FB550FF9-B9CD-0245-9DF1-8C7F38A047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7897" y="2071052"/>
            <a:ext cx="3060700" cy="3060700"/>
          </a:xfrm>
          <a:prstGeom prst="rect">
            <a:avLst/>
          </a:prstGeom>
        </p:spPr>
      </p:pic>
    </p:spTree>
    <p:extLst>
      <p:ext uri="{BB962C8B-B14F-4D97-AF65-F5344CB8AC3E}">
        <p14:creationId xmlns:p14="http://schemas.microsoft.com/office/powerpoint/2010/main" val="89503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70D260-0FAE-F543-8C99-8673BB3D5B52}"/>
              </a:ext>
            </a:extLst>
          </p:cNvPr>
          <p:cNvSpPr/>
          <p:nvPr/>
        </p:nvSpPr>
        <p:spPr>
          <a:xfrm>
            <a:off x="0" y="0"/>
            <a:ext cx="6467708" cy="6858000"/>
          </a:xfrm>
          <a:prstGeom prst="rect">
            <a:avLst/>
          </a:prstGeom>
          <a:gradFill flip="none" rotWithShape="1">
            <a:gsLst>
              <a:gs pos="0">
                <a:srgbClr val="205307"/>
              </a:gs>
              <a:gs pos="100000">
                <a:srgbClr val="51903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s">
            <a:extLst>
              <a:ext uri="{FF2B5EF4-FFF2-40B4-BE49-F238E27FC236}">
                <a16:creationId xmlns:a16="http://schemas.microsoft.com/office/drawing/2014/main" id="{164A87DD-3F6B-0D41-985F-156137C00E06}"/>
              </a:ext>
            </a:extLst>
          </p:cNvPr>
          <p:cNvPicPr>
            <a:picLocks noChangeAspect="1"/>
          </p:cNvPicPr>
          <p:nvPr/>
        </p:nvPicPr>
        <p:blipFill rotWithShape="1">
          <a:blip r:embed="rId3">
            <a:extLst>
              <a:ext uri="{28A0092B-C50C-407E-A947-70E740481C1C}">
                <a14:useLocalDpi xmlns:a14="http://schemas.microsoft.com/office/drawing/2010/main" val="0"/>
              </a:ext>
            </a:extLst>
          </a:blip>
          <a:srcRect l="66128" b="52032"/>
          <a:stretch/>
        </p:blipFill>
        <p:spPr>
          <a:xfrm>
            <a:off x="8062332" y="0"/>
            <a:ext cx="4129668" cy="328961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649224" y="179580"/>
            <a:ext cx="5624576" cy="1582313"/>
          </a:xfrm>
        </p:spPr>
        <p:txBody>
          <a:bodyPr>
            <a:noAutofit/>
          </a:bodyPr>
          <a:lstStyle/>
          <a:p>
            <a:r>
              <a:rPr lang="en-US">
                <a:solidFill>
                  <a:schemeClr val="bg1"/>
                </a:solidFill>
              </a:rPr>
              <a:t>Direct Perception</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3291882" y="1827968"/>
            <a:ext cx="3175825" cy="2295587"/>
          </a:xfrm>
        </p:spPr>
        <p:txBody>
          <a:bodyPr numCol="1">
            <a:noAutofit/>
          </a:bodyPr>
          <a:lstStyle/>
          <a:p>
            <a:pPr marL="0" indent="0">
              <a:buNone/>
            </a:pPr>
            <a:r>
              <a:rPr lang="en-US" b="1">
                <a:solidFill>
                  <a:schemeClr val="bg1"/>
                </a:solidFill>
              </a:rPr>
              <a:t>“Ask not what’s inside your head but what your head’s inside of!”</a:t>
            </a:r>
          </a:p>
          <a:p>
            <a:pPr marL="0" indent="0">
              <a:buNone/>
            </a:pPr>
            <a:r>
              <a:rPr lang="en-US" sz="2400" b="1">
                <a:solidFill>
                  <a:srgbClr val="B1DB7F"/>
                </a:solidFill>
              </a:rPr>
              <a:t>JJ Gibson 1969</a:t>
            </a:r>
          </a:p>
        </p:txBody>
      </p:sp>
      <p:pic>
        <p:nvPicPr>
          <p:cNvPr id="11" name="AUT">
            <a:extLst>
              <a:ext uri="{FF2B5EF4-FFF2-40B4-BE49-F238E27FC236}">
                <a16:creationId xmlns:a16="http://schemas.microsoft.com/office/drawing/2014/main" id="{4AB95960-BD72-2442-9B1E-A1921688F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5" name="Picture 4">
            <a:extLst>
              <a:ext uri="{FF2B5EF4-FFF2-40B4-BE49-F238E27FC236}">
                <a16:creationId xmlns:a16="http://schemas.microsoft.com/office/drawing/2014/main" id="{E3197076-5573-4A44-99EF-AB41B911C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20" y="1670287"/>
            <a:ext cx="2464419" cy="2464419"/>
          </a:xfrm>
          <a:prstGeom prst="rect">
            <a:avLst/>
          </a:prstGeom>
        </p:spPr>
      </p:pic>
      <p:pic>
        <p:nvPicPr>
          <p:cNvPr id="10" name="Picture 9">
            <a:extLst>
              <a:ext uri="{FF2B5EF4-FFF2-40B4-BE49-F238E27FC236}">
                <a16:creationId xmlns:a16="http://schemas.microsoft.com/office/drawing/2014/main" id="{640061D9-B467-274F-BD10-ACFC11A7893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999591" y="1801827"/>
            <a:ext cx="4129668" cy="3122128"/>
          </a:xfrm>
          <a:prstGeom prst="rect">
            <a:avLst/>
          </a:prstGeom>
          <a:ln w="38100">
            <a:solidFill>
              <a:srgbClr val="4D6A73"/>
            </a:solidFill>
          </a:ln>
        </p:spPr>
      </p:pic>
      <p:sp>
        <p:nvSpPr>
          <p:cNvPr id="12" name="Text Placeholder 2">
            <a:extLst>
              <a:ext uri="{FF2B5EF4-FFF2-40B4-BE49-F238E27FC236}">
                <a16:creationId xmlns:a16="http://schemas.microsoft.com/office/drawing/2014/main" id="{50F1EBB6-24BB-854F-A228-2C468C22217E}"/>
              </a:ext>
            </a:extLst>
          </p:cNvPr>
          <p:cNvSpPr txBox="1">
            <a:spLocks/>
          </p:cNvSpPr>
          <p:nvPr/>
        </p:nvSpPr>
        <p:spPr>
          <a:xfrm>
            <a:off x="6999591" y="5091437"/>
            <a:ext cx="3021925" cy="1178607"/>
          </a:xfrm>
          <a:prstGeom prst="rect">
            <a:avLst/>
          </a:prstGeom>
        </p:spPr>
        <p:txBody>
          <a:bodyPr vert="horz" lIns="91440" tIns="45720" rIns="91440" bIns="45720" numCol="1" spcCol="0" rtlCol="0">
            <a:noAutofit/>
          </a:bodyPr>
          <a:lstStyle>
            <a:lvl1pPr marL="228600" indent="-228600" algn="l" defTabSz="914400" rtl="0" eaLnBrk="1" latinLnBrk="0" hangingPunct="1">
              <a:lnSpc>
                <a:spcPct val="90000"/>
              </a:lnSpc>
              <a:spcBef>
                <a:spcPts val="1000"/>
              </a:spcBef>
              <a:buClr>
                <a:srgbClr val="72BF44"/>
              </a:buClr>
              <a:buFont typeface="Arial" panose="020B0604020202020204" pitchFamily="34" charset="0"/>
              <a:buChar char="•"/>
              <a:defRPr sz="2800" kern="1200">
                <a:solidFill>
                  <a:srgbClr val="536972"/>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72BF44"/>
              </a:buClr>
              <a:buFont typeface="Arial" panose="020B0604020202020204" pitchFamily="34" charset="0"/>
              <a:buChar char="•"/>
              <a:defRPr sz="2400" kern="1200">
                <a:solidFill>
                  <a:srgbClr val="536972"/>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72BF44"/>
              </a:buClr>
              <a:buFont typeface="Arial" panose="020B0604020202020204" pitchFamily="34" charset="0"/>
              <a:buChar char="•"/>
              <a:defRPr sz="2000" kern="1200">
                <a:solidFill>
                  <a:srgbClr val="536972"/>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72BF44"/>
              </a:buClr>
              <a:buFont typeface="Arial" panose="020B0604020202020204" pitchFamily="34" charset="0"/>
              <a:buChar char="•"/>
              <a:defRPr sz="1800" kern="1200">
                <a:solidFill>
                  <a:srgbClr val="536972"/>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72BF44"/>
              </a:buClr>
              <a:buFont typeface="Arial" panose="020B0604020202020204" pitchFamily="34" charset="0"/>
              <a:buChar char="•"/>
              <a:defRPr sz="1800" kern="1200">
                <a:solidFill>
                  <a:srgbClr val="536972"/>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000" b="1">
                <a:solidFill>
                  <a:srgbClr val="4D6A73"/>
                </a:solidFill>
              </a:rPr>
              <a:t>Optic Flow - pilot approaching a runway</a:t>
            </a:r>
          </a:p>
        </p:txBody>
      </p:sp>
      <p:sp>
        <p:nvSpPr>
          <p:cNvPr id="13" name="Text Placeholder 2">
            <a:extLst>
              <a:ext uri="{FF2B5EF4-FFF2-40B4-BE49-F238E27FC236}">
                <a16:creationId xmlns:a16="http://schemas.microsoft.com/office/drawing/2014/main" id="{0940D1C6-E2ED-D642-BBEF-D639846D1B64}"/>
              </a:ext>
            </a:extLst>
          </p:cNvPr>
          <p:cNvSpPr txBox="1">
            <a:spLocks/>
          </p:cNvSpPr>
          <p:nvPr/>
        </p:nvSpPr>
        <p:spPr>
          <a:xfrm>
            <a:off x="620120" y="4935114"/>
            <a:ext cx="5200817" cy="1380598"/>
          </a:xfrm>
          <a:prstGeom prst="rect">
            <a:avLst/>
          </a:prstGeom>
        </p:spPr>
        <p:txBody>
          <a:bodyPr vert="horz" lIns="91440" tIns="45720" rIns="91440" bIns="45720" numCol="1" spcCol="0" rtlCol="0">
            <a:noAutofit/>
          </a:bodyPr>
          <a:lstStyle>
            <a:lvl1pPr marL="228600" indent="-228600" algn="l" defTabSz="914400" rtl="0" eaLnBrk="1" latinLnBrk="0" hangingPunct="1">
              <a:lnSpc>
                <a:spcPct val="90000"/>
              </a:lnSpc>
              <a:spcBef>
                <a:spcPts val="1000"/>
              </a:spcBef>
              <a:buClr>
                <a:srgbClr val="72BF44"/>
              </a:buClr>
              <a:buFont typeface="Arial" panose="020B0604020202020204" pitchFamily="34" charset="0"/>
              <a:buChar char="•"/>
              <a:defRPr sz="2800" kern="1200">
                <a:solidFill>
                  <a:srgbClr val="536972"/>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72BF44"/>
              </a:buClr>
              <a:buFont typeface="Arial" panose="020B0604020202020204" pitchFamily="34" charset="0"/>
              <a:buChar char="•"/>
              <a:defRPr sz="2400" kern="1200">
                <a:solidFill>
                  <a:srgbClr val="536972"/>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72BF44"/>
              </a:buClr>
              <a:buFont typeface="Arial" panose="020B0604020202020204" pitchFamily="34" charset="0"/>
              <a:buChar char="•"/>
              <a:defRPr sz="2000" kern="1200">
                <a:solidFill>
                  <a:srgbClr val="536972"/>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72BF44"/>
              </a:buClr>
              <a:buFont typeface="Arial" panose="020B0604020202020204" pitchFamily="34" charset="0"/>
              <a:buChar char="•"/>
              <a:defRPr sz="1800" kern="1200">
                <a:solidFill>
                  <a:srgbClr val="536972"/>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72BF44"/>
              </a:buClr>
              <a:buFont typeface="Arial" panose="020B0604020202020204" pitchFamily="34" charset="0"/>
              <a:buChar char="•"/>
              <a:defRPr sz="1800" kern="1200">
                <a:solidFill>
                  <a:srgbClr val="536972"/>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B1DB7F"/>
                </a:solidFill>
              </a:rPr>
              <a:t>Information is the </a:t>
            </a:r>
            <a:r>
              <a:rPr lang="en-US" sz="3200" b="1">
                <a:solidFill>
                  <a:schemeClr val="bg1"/>
                </a:solidFill>
              </a:rPr>
              <a:t>interaction</a:t>
            </a:r>
            <a:r>
              <a:rPr lang="en-US" sz="3200" b="1">
                <a:solidFill>
                  <a:srgbClr val="B1DB7F"/>
                </a:solidFill>
              </a:rPr>
              <a:t> with the environment</a:t>
            </a:r>
            <a:endParaRPr lang="en-US" b="1">
              <a:solidFill>
                <a:srgbClr val="B1DB7F"/>
              </a:solidFill>
            </a:endParaRPr>
          </a:p>
        </p:txBody>
      </p:sp>
    </p:spTree>
    <p:extLst>
      <p:ext uri="{BB962C8B-B14F-4D97-AF65-F5344CB8AC3E}">
        <p14:creationId xmlns:p14="http://schemas.microsoft.com/office/powerpoint/2010/main" val="41951325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David Lee - Optic flow and moving room - 1974">
            <a:hlinkClick r:id="" action="ppaction://media"/>
            <a:extLst>
              <a:ext uri="{FF2B5EF4-FFF2-40B4-BE49-F238E27FC236}">
                <a16:creationId xmlns:a16="http://schemas.microsoft.com/office/drawing/2014/main" id="{803B0AC5-7136-B84C-B082-0777A15A9DB3}"/>
              </a:ext>
            </a:extLst>
          </p:cNvPr>
          <p:cNvPicPr>
            <a:picLocks noRot="1" noChangeAspect="1"/>
          </p:cNvPicPr>
          <p:nvPr>
            <a:videoFile r:link="rId1"/>
          </p:nvPr>
        </p:nvPicPr>
        <p:blipFill>
          <a:blip r:embed="rId3"/>
          <a:stretch>
            <a:fillRect/>
          </a:stretch>
        </p:blipFill>
        <p:spPr>
          <a:xfrm>
            <a:off x="3181350" y="1244600"/>
            <a:ext cx="5829300" cy="4368800"/>
          </a:xfrm>
          <a:prstGeom prst="rect">
            <a:avLst/>
          </a:prstGeom>
        </p:spPr>
      </p:pic>
    </p:spTree>
    <p:extLst>
      <p:ext uri="{BB962C8B-B14F-4D97-AF65-F5344CB8AC3E}">
        <p14:creationId xmlns:p14="http://schemas.microsoft.com/office/powerpoint/2010/main" val="105503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rows" hidden="1">
            <a:extLst>
              <a:ext uri="{FF2B5EF4-FFF2-40B4-BE49-F238E27FC236}">
                <a16:creationId xmlns:a16="http://schemas.microsoft.com/office/drawing/2014/main" id="{73A1FD92-8F18-984B-A4EC-569D950CC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3273187" y="4602737"/>
            <a:ext cx="5645625" cy="1085440"/>
          </a:xfrm>
        </p:spPr>
        <p:txBody>
          <a:bodyPr>
            <a:normAutofit/>
          </a:bodyPr>
          <a:lstStyle/>
          <a:p>
            <a:pPr algn="ctr"/>
            <a:r>
              <a:rPr lang="en-US" sz="2800">
                <a:solidFill>
                  <a:srgbClr val="4D6A73"/>
                </a:solidFill>
              </a:rPr>
              <a:t>Perception and Action are Coupled</a:t>
            </a:r>
          </a:p>
        </p:txBody>
      </p:sp>
      <p:pic>
        <p:nvPicPr>
          <p:cNvPr id="13" name="AUT">
            <a:extLst>
              <a:ext uri="{FF2B5EF4-FFF2-40B4-BE49-F238E27FC236}">
                <a16:creationId xmlns:a16="http://schemas.microsoft.com/office/drawing/2014/main" id="{9A5D5640-8B42-EC41-BF69-8FECC5A0C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grpSp>
        <p:nvGrpSpPr>
          <p:cNvPr id="26" name="Group 25">
            <a:extLst>
              <a:ext uri="{FF2B5EF4-FFF2-40B4-BE49-F238E27FC236}">
                <a16:creationId xmlns:a16="http://schemas.microsoft.com/office/drawing/2014/main" id="{08C35918-ECED-0A41-AAE9-7494C52276FC}"/>
              </a:ext>
            </a:extLst>
          </p:cNvPr>
          <p:cNvGrpSpPr/>
          <p:nvPr/>
        </p:nvGrpSpPr>
        <p:grpSpPr>
          <a:xfrm>
            <a:off x="2481353" y="1402865"/>
            <a:ext cx="7014097" cy="3093265"/>
            <a:chOff x="2481353" y="1402865"/>
            <a:chExt cx="7014097" cy="3093265"/>
          </a:xfrm>
        </p:grpSpPr>
        <p:sp>
          <p:nvSpPr>
            <p:cNvPr id="10" name="Title 1">
              <a:extLst>
                <a:ext uri="{FF2B5EF4-FFF2-40B4-BE49-F238E27FC236}">
                  <a16:creationId xmlns:a16="http://schemas.microsoft.com/office/drawing/2014/main" id="{E5567B00-F9BB-5F44-9A60-861F6B970767}"/>
                </a:ext>
              </a:extLst>
            </p:cNvPr>
            <p:cNvSpPr txBox="1">
              <a:spLocks/>
            </p:cNvSpPr>
            <p:nvPr/>
          </p:nvSpPr>
          <p:spPr>
            <a:xfrm>
              <a:off x="2496027" y="1402865"/>
              <a:ext cx="6939217" cy="1629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19032"/>
                  </a:solidFill>
                  <a:latin typeface="Calibri" panose="020F0502020204030204" pitchFamily="34" charset="0"/>
                  <a:ea typeface="+mj-ea"/>
                  <a:cs typeface="+mj-cs"/>
                </a:defRPr>
              </a:lvl1pPr>
            </a:lstStyle>
            <a:p>
              <a:pPr algn="ctr"/>
              <a:r>
                <a:rPr lang="en-US" sz="8000">
                  <a:solidFill>
                    <a:srgbClr val="509232"/>
                  </a:solidFill>
                </a:rPr>
                <a:t>PERCEPTION</a:t>
              </a:r>
            </a:p>
          </p:txBody>
        </p:sp>
        <p:sp>
          <p:nvSpPr>
            <p:cNvPr id="11" name="Title 1">
              <a:extLst>
                <a:ext uri="{FF2B5EF4-FFF2-40B4-BE49-F238E27FC236}">
                  <a16:creationId xmlns:a16="http://schemas.microsoft.com/office/drawing/2014/main" id="{7CE6110B-1C5A-6344-9295-FC177ACCFC8A}"/>
                </a:ext>
              </a:extLst>
            </p:cNvPr>
            <p:cNvSpPr txBox="1">
              <a:spLocks/>
            </p:cNvSpPr>
            <p:nvPr/>
          </p:nvSpPr>
          <p:spPr>
            <a:xfrm>
              <a:off x="2496027" y="2866838"/>
              <a:ext cx="6939217" cy="162929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519032"/>
                  </a:solidFill>
                  <a:latin typeface="Calibri" panose="020F0502020204030204" pitchFamily="34" charset="0"/>
                  <a:ea typeface="+mj-ea"/>
                  <a:cs typeface="+mj-cs"/>
                </a:defRPr>
              </a:lvl1pPr>
            </a:lstStyle>
            <a:p>
              <a:pPr algn="ctr"/>
              <a:r>
                <a:rPr lang="en-US" sz="14400">
                  <a:solidFill>
                    <a:srgbClr val="72BF44"/>
                  </a:solidFill>
                </a:rPr>
                <a:t>ACTION</a:t>
              </a:r>
            </a:p>
          </p:txBody>
        </p:sp>
        <p:pic>
          <p:nvPicPr>
            <p:cNvPr id="23" name="Picture 22">
              <a:extLst>
                <a:ext uri="{FF2B5EF4-FFF2-40B4-BE49-F238E27FC236}">
                  <a16:creationId xmlns:a16="http://schemas.microsoft.com/office/drawing/2014/main" id="{69F18DA2-AA2B-E942-8215-C46A03851C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71492">
              <a:off x="2481353" y="2418341"/>
              <a:ext cx="881361" cy="1268625"/>
            </a:xfrm>
            <a:prstGeom prst="rect">
              <a:avLst/>
            </a:prstGeom>
          </p:spPr>
        </p:pic>
        <p:pic>
          <p:nvPicPr>
            <p:cNvPr id="25" name="Picture 24">
              <a:extLst>
                <a:ext uri="{FF2B5EF4-FFF2-40B4-BE49-F238E27FC236}">
                  <a16:creationId xmlns:a16="http://schemas.microsoft.com/office/drawing/2014/main" id="{639BF441-BB06-4D4F-8A6A-2DEAE27C13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53831">
              <a:off x="8615079" y="2242030"/>
              <a:ext cx="880371" cy="1267200"/>
            </a:xfrm>
            <a:prstGeom prst="rect">
              <a:avLst/>
            </a:prstGeom>
          </p:spPr>
        </p:pic>
      </p:grpSp>
    </p:spTree>
    <p:extLst>
      <p:ext uri="{BB962C8B-B14F-4D97-AF65-F5344CB8AC3E}">
        <p14:creationId xmlns:p14="http://schemas.microsoft.com/office/powerpoint/2010/main" val="2544243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rows" hidden="1">
            <a:extLst>
              <a:ext uri="{FF2B5EF4-FFF2-40B4-BE49-F238E27FC236}">
                <a16:creationId xmlns:a16="http://schemas.microsoft.com/office/drawing/2014/main" id="{73A1FD92-8F18-984B-A4EC-569D950CC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54453" y="478746"/>
            <a:ext cx="9049004" cy="1325563"/>
          </a:xfrm>
        </p:spPr>
        <p:txBody>
          <a:bodyPr>
            <a:normAutofit/>
          </a:bodyPr>
          <a:lstStyle/>
          <a:p>
            <a:r>
              <a:rPr lang="en-US"/>
              <a:t>Perceptual Info</a:t>
            </a:r>
          </a:p>
        </p:txBody>
      </p:sp>
      <p:pic>
        <p:nvPicPr>
          <p:cNvPr id="13" name="AUT">
            <a:extLst>
              <a:ext uri="{FF2B5EF4-FFF2-40B4-BE49-F238E27FC236}">
                <a16:creationId xmlns:a16="http://schemas.microsoft.com/office/drawing/2014/main" id="{9A5D5640-8B42-EC41-BF69-8FECC5A0C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4" name="Diagram BG">
            <a:extLst>
              <a:ext uri="{FF2B5EF4-FFF2-40B4-BE49-F238E27FC236}">
                <a16:creationId xmlns:a16="http://schemas.microsoft.com/office/drawing/2014/main" id="{B58A5780-8C12-0A49-969A-A573FE730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861" y="2168581"/>
            <a:ext cx="8175171" cy="3875449"/>
          </a:xfrm>
          <a:prstGeom prst="rect">
            <a:avLst/>
          </a:prstGeom>
        </p:spPr>
      </p:pic>
      <p:pic>
        <p:nvPicPr>
          <p:cNvPr id="10" name="Big Arrow">
            <a:extLst>
              <a:ext uri="{FF2B5EF4-FFF2-40B4-BE49-F238E27FC236}">
                <a16:creationId xmlns:a16="http://schemas.microsoft.com/office/drawing/2014/main" id="{A00657FF-6F60-C64F-BAEA-412A4CEA9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5021" y="1804309"/>
            <a:ext cx="4829907" cy="3504191"/>
          </a:xfrm>
          <a:prstGeom prst="rect">
            <a:avLst/>
          </a:prstGeom>
        </p:spPr>
      </p:pic>
      <p:pic>
        <p:nvPicPr>
          <p:cNvPr id="7" name="X">
            <a:extLst>
              <a:ext uri="{FF2B5EF4-FFF2-40B4-BE49-F238E27FC236}">
                <a16:creationId xmlns:a16="http://schemas.microsoft.com/office/drawing/2014/main" id="{57FB15EE-C437-7142-8DDE-2AEC177785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8288" y="3497341"/>
            <a:ext cx="1641687" cy="1641687"/>
          </a:xfrm>
          <a:prstGeom prst="rect">
            <a:avLst/>
          </a:prstGeom>
        </p:spPr>
      </p:pic>
    </p:spTree>
    <p:extLst>
      <p:ext uri="{BB962C8B-B14F-4D97-AF65-F5344CB8AC3E}">
        <p14:creationId xmlns:p14="http://schemas.microsoft.com/office/powerpoint/2010/main" val="2459832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tairs">
            <a:extLst>
              <a:ext uri="{FF2B5EF4-FFF2-40B4-BE49-F238E27FC236}">
                <a16:creationId xmlns:a16="http://schemas.microsoft.com/office/drawing/2014/main" id="{03C8C9F7-E445-064D-9040-53F227279F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100" y="0"/>
            <a:ext cx="4775200" cy="6858000"/>
          </a:xfrm>
          <a:prstGeom prst="rect">
            <a:avLst/>
          </a:prstGeom>
        </p:spPr>
      </p:pic>
      <p:pic>
        <p:nvPicPr>
          <p:cNvPr id="4" name="Arrows">
            <a:extLst>
              <a:ext uri="{FF2B5EF4-FFF2-40B4-BE49-F238E27FC236}">
                <a16:creationId xmlns:a16="http://schemas.microsoft.com/office/drawing/2014/main" id="{8A7EFC55-F3C6-074D-958A-63CAE04EB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661924" y="503092"/>
            <a:ext cx="6570149" cy="1325563"/>
          </a:xfrm>
        </p:spPr>
        <p:txBody>
          <a:bodyPr>
            <a:noAutofit/>
          </a:bodyPr>
          <a:lstStyle/>
          <a:p>
            <a:r>
              <a:rPr lang="en-US"/>
              <a:t>How much do we need </a:t>
            </a:r>
            <a:br>
              <a:rPr lang="en-US"/>
            </a:br>
            <a:r>
              <a:rPr lang="en-US"/>
              <a:t>to think about?</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712724" y="1966038"/>
            <a:ext cx="6353094" cy="2731960"/>
          </a:xfrm>
        </p:spPr>
        <p:txBody>
          <a:bodyPr vert="horz" lIns="91440" tIns="45720" rIns="91440" bIns="45720" numCol="1" spcCol="0" rtlCol="0" anchor="t">
            <a:noAutofit/>
          </a:bodyPr>
          <a:lstStyle/>
          <a:p>
            <a:r>
              <a:rPr lang="en-US" b="1">
                <a:latin typeface="Calibri"/>
                <a:cs typeface="Calibri"/>
              </a:rPr>
              <a:t>Perception – it’s a doing thing!</a:t>
            </a:r>
          </a:p>
          <a:p>
            <a:r>
              <a:rPr lang="en-US" b="1">
                <a:latin typeface="Calibri"/>
                <a:cs typeface="Calibri"/>
              </a:rPr>
              <a:t>When we move, do we always consciously plan and adjust?</a:t>
            </a:r>
          </a:p>
          <a:p>
            <a:r>
              <a:rPr lang="en-US" b="1">
                <a:latin typeface="Calibri"/>
                <a:cs typeface="Calibri"/>
              </a:rPr>
              <a:t>The environment shapes action</a:t>
            </a:r>
          </a:p>
          <a:p>
            <a:r>
              <a:rPr lang="en-US" b="1">
                <a:latin typeface="Calibri"/>
                <a:cs typeface="Calibri"/>
              </a:rPr>
              <a:t>How much interpretation is necessary?</a:t>
            </a:r>
          </a:p>
          <a:p>
            <a:endParaRPr lang="en-US" b="1"/>
          </a:p>
        </p:txBody>
      </p:sp>
      <p:pic>
        <p:nvPicPr>
          <p:cNvPr id="7" name="AUT">
            <a:extLst>
              <a:ext uri="{FF2B5EF4-FFF2-40B4-BE49-F238E27FC236}">
                <a16:creationId xmlns:a16="http://schemas.microsoft.com/office/drawing/2014/main" id="{CC68022A-ABEB-E94E-BDEE-AE12E80E9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10" name="Picture 9">
            <a:extLst>
              <a:ext uri="{FF2B5EF4-FFF2-40B4-BE49-F238E27FC236}">
                <a16:creationId xmlns:a16="http://schemas.microsoft.com/office/drawing/2014/main" id="{DB9DA5DE-CC49-584D-A399-C85DDF0B9D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870" y="4835381"/>
            <a:ext cx="1374959" cy="1374959"/>
          </a:xfrm>
          <a:prstGeom prst="rect">
            <a:avLst/>
          </a:prstGeom>
        </p:spPr>
      </p:pic>
    </p:spTree>
    <p:extLst>
      <p:ext uri="{BB962C8B-B14F-4D97-AF65-F5344CB8AC3E}">
        <p14:creationId xmlns:p14="http://schemas.microsoft.com/office/powerpoint/2010/main" val="2902212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accel="50000" decel="5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679F16-F9F3-1D41-8BDA-F8E0E3CEBD60}"/>
              </a:ext>
            </a:extLst>
          </p:cNvPr>
          <p:cNvSpPr/>
          <p:nvPr/>
        </p:nvSpPr>
        <p:spPr>
          <a:xfrm>
            <a:off x="0" y="4087091"/>
            <a:ext cx="3020291" cy="277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aveman">
            <a:extLst>
              <a:ext uri="{FF2B5EF4-FFF2-40B4-BE49-F238E27FC236}">
                <a16:creationId xmlns:a16="http://schemas.microsoft.com/office/drawing/2014/main" id="{CE2AEBB6-5CE0-4941-A2B8-2B66F406D9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5460" y="-22251"/>
            <a:ext cx="4863522" cy="2322106"/>
          </a:xfrm>
          <a:prstGeom prst="rect">
            <a:avLst/>
          </a:prstGeom>
        </p:spPr>
      </p:pic>
      <p:pic>
        <p:nvPicPr>
          <p:cNvPr id="10" name="Knight">
            <a:extLst>
              <a:ext uri="{FF2B5EF4-FFF2-40B4-BE49-F238E27FC236}">
                <a16:creationId xmlns:a16="http://schemas.microsoft.com/office/drawing/2014/main" id="{5D58684F-DF0D-D94B-AD75-C34C96CC02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25460" y="2263749"/>
            <a:ext cx="4863522" cy="2322106"/>
          </a:xfrm>
          <a:prstGeom prst="rect">
            <a:avLst/>
          </a:prstGeom>
        </p:spPr>
      </p:pic>
      <p:pic>
        <p:nvPicPr>
          <p:cNvPr id="12" name="Press">
            <a:extLst>
              <a:ext uri="{FF2B5EF4-FFF2-40B4-BE49-F238E27FC236}">
                <a16:creationId xmlns:a16="http://schemas.microsoft.com/office/drawing/2014/main" id="{41B0DCA8-1F87-BF4C-A9C2-4CFCF00186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60" y="4548795"/>
            <a:ext cx="4836502" cy="2309205"/>
          </a:xfrm>
          <a:prstGeom prst="rect">
            <a:avLst/>
          </a:prstGeom>
        </p:spPr>
      </p:pic>
      <p:pic>
        <p:nvPicPr>
          <p:cNvPr id="6" name="Arrows">
            <a:extLst>
              <a:ext uri="{FF2B5EF4-FFF2-40B4-BE49-F238E27FC236}">
                <a16:creationId xmlns:a16="http://schemas.microsoft.com/office/drawing/2014/main" id="{73A1FD92-8F18-984B-A4EC-569D950CC64C}"/>
              </a:ext>
            </a:extLst>
          </p:cNvPr>
          <p:cNvPicPr>
            <a:picLocks noChangeAspect="1"/>
          </p:cNvPicPr>
          <p:nvPr/>
        </p:nvPicPr>
        <p:blipFill rotWithShape="1">
          <a:blip r:embed="rId6">
            <a:extLst>
              <a:ext uri="{28A0092B-C50C-407E-A947-70E740481C1C}">
                <a14:useLocalDpi xmlns:a14="http://schemas.microsoft.com/office/drawing/2010/main" val="0"/>
              </a:ext>
            </a:extLst>
          </a:blip>
          <a:srcRect l="71023"/>
          <a:stretch/>
        </p:blipFill>
        <p:spPr>
          <a:xfrm>
            <a:off x="8659090" y="0"/>
            <a:ext cx="3532909"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54453" y="281205"/>
            <a:ext cx="9049004" cy="1325563"/>
          </a:xfrm>
        </p:spPr>
        <p:txBody>
          <a:bodyPr>
            <a:normAutofit/>
          </a:bodyPr>
          <a:lstStyle/>
          <a:p>
            <a:r>
              <a:rPr lang="en-US"/>
              <a:t>Thinking...</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554453" y="1592947"/>
            <a:ext cx="6248129" cy="4351338"/>
          </a:xfrm>
        </p:spPr>
        <p:txBody>
          <a:bodyPr vert="horz" lIns="91440" tIns="45720" rIns="91440" bIns="45720" numCol="1" spcCol="0" rtlCol="0" anchor="t">
            <a:noAutofit/>
          </a:bodyPr>
          <a:lstStyle/>
          <a:p>
            <a:r>
              <a:rPr lang="en-US" b="1"/>
              <a:t>We do think, but we don’t have to think about movement all the time</a:t>
            </a:r>
          </a:p>
          <a:p>
            <a:r>
              <a:rPr lang="en-US" b="1">
                <a:latin typeface="Calibri"/>
                <a:cs typeface="Calibri"/>
              </a:rPr>
              <a:t>The best or most skilled performers only “think it” when they have to</a:t>
            </a:r>
            <a:endParaRPr lang="en-US" b="1">
              <a:cs typeface="Calibri"/>
            </a:endParaRPr>
          </a:p>
          <a:p>
            <a:r>
              <a:rPr lang="en-US" b="1"/>
              <a:t>The goal of being skillful is to think less about the easy stuff and only when necessary</a:t>
            </a:r>
          </a:p>
          <a:p>
            <a:r>
              <a:rPr lang="en-US" b="1"/>
              <a:t>“Tuning in” to the environment</a:t>
            </a:r>
          </a:p>
          <a:p>
            <a:endParaRPr lang="en-US" b="1"/>
          </a:p>
        </p:txBody>
      </p:sp>
      <p:pic>
        <p:nvPicPr>
          <p:cNvPr id="13" name="AUT">
            <a:extLst>
              <a:ext uri="{FF2B5EF4-FFF2-40B4-BE49-F238E27FC236}">
                <a16:creationId xmlns:a16="http://schemas.microsoft.com/office/drawing/2014/main" id="{9A5D5640-8B42-EC41-BF69-8FECC5A0CB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3601673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accel="50000" decel="5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1+#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ppt_x"/>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am">
            <a:extLst>
              <a:ext uri="{FF2B5EF4-FFF2-40B4-BE49-F238E27FC236}">
                <a16:creationId xmlns:a16="http://schemas.microsoft.com/office/drawing/2014/main" id="{2D9D1A37-431C-6248-8D31-6E9F7C1611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749800" cy="6858000"/>
          </a:xfrm>
          <a:prstGeom prst="rect">
            <a:avLst/>
          </a:prstGeom>
        </p:spPr>
      </p:pic>
      <p:pic>
        <p:nvPicPr>
          <p:cNvPr id="4" name="Arrows">
            <a:extLst>
              <a:ext uri="{FF2B5EF4-FFF2-40B4-BE49-F238E27FC236}">
                <a16:creationId xmlns:a16="http://schemas.microsoft.com/office/drawing/2014/main" id="{8A7EFC55-F3C6-074D-958A-63CAE04EB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043937" y="503092"/>
            <a:ext cx="6733310" cy="1325563"/>
          </a:xfrm>
        </p:spPr>
        <p:txBody>
          <a:bodyPr>
            <a:noAutofit/>
          </a:bodyPr>
          <a:lstStyle/>
          <a:p>
            <a:r>
              <a:rPr lang="en-US"/>
              <a:t>Theory of direct </a:t>
            </a:r>
            <a:br>
              <a:rPr lang="en-US"/>
            </a:br>
            <a:r>
              <a:rPr lang="en-US"/>
              <a:t>perception</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5043936" y="1966038"/>
            <a:ext cx="6107379" cy="2731960"/>
          </a:xfrm>
        </p:spPr>
        <p:txBody>
          <a:bodyPr vert="horz" lIns="91440" tIns="45720" rIns="91440" bIns="45720" numCol="1" spcCol="0" rtlCol="0" anchor="t">
            <a:noAutofit/>
          </a:bodyPr>
          <a:lstStyle/>
          <a:p>
            <a:r>
              <a:rPr lang="en-US" b="1">
                <a:latin typeface="Calibri"/>
                <a:cs typeface="Calibri"/>
              </a:rPr>
              <a:t>Gibson (1950, 1966, 1979) we </a:t>
            </a:r>
            <a:br>
              <a:rPr lang="en-US" b="1"/>
            </a:br>
            <a:r>
              <a:rPr lang="en-US" b="1">
                <a:latin typeface="Calibri"/>
                <a:cs typeface="Calibri"/>
              </a:rPr>
              <a:t>don’t have to think (interpret) in </a:t>
            </a:r>
            <a:br>
              <a:rPr lang="en-US" b="1"/>
            </a:br>
            <a:r>
              <a:rPr lang="en-US" b="1">
                <a:latin typeface="Calibri"/>
                <a:cs typeface="Calibri"/>
              </a:rPr>
              <a:t>order to move effectively</a:t>
            </a:r>
          </a:p>
          <a:p>
            <a:r>
              <a:rPr lang="en-US" b="1"/>
              <a:t>Degrees of freedom problem</a:t>
            </a:r>
          </a:p>
          <a:p>
            <a:r>
              <a:rPr lang="en-US" b="1">
                <a:latin typeface="Calibri"/>
                <a:cs typeface="Calibri"/>
              </a:rPr>
              <a:t>Relationship of the environment </a:t>
            </a:r>
            <a:br>
              <a:rPr lang="en-US" b="1"/>
            </a:br>
            <a:r>
              <a:rPr lang="en-US" b="1">
                <a:latin typeface="Calibri"/>
                <a:cs typeface="Calibri"/>
              </a:rPr>
              <a:t>and how it actually shapes movement</a:t>
            </a:r>
          </a:p>
          <a:p>
            <a:r>
              <a:rPr lang="en-US" b="1"/>
              <a:t>The basic degrees of freedom (lots of moving parts), how do they work together to solve a movement problem? </a:t>
            </a:r>
          </a:p>
          <a:p>
            <a:endParaRPr lang="en-US" b="1"/>
          </a:p>
        </p:txBody>
      </p:sp>
      <p:pic>
        <p:nvPicPr>
          <p:cNvPr id="7" name="AUT">
            <a:extLst>
              <a:ext uri="{FF2B5EF4-FFF2-40B4-BE49-F238E27FC236}">
                <a16:creationId xmlns:a16="http://schemas.microsoft.com/office/drawing/2014/main" id="{CC68022A-ABEB-E94E-BDEE-AE12E80E9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10" name="Picture 9">
            <a:extLst>
              <a:ext uri="{FF2B5EF4-FFF2-40B4-BE49-F238E27FC236}">
                <a16:creationId xmlns:a16="http://schemas.microsoft.com/office/drawing/2014/main" id="{697D5468-3540-0143-AEE2-2F24ED613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9740" y="2644538"/>
            <a:ext cx="1374959" cy="1374959"/>
          </a:xfrm>
          <a:prstGeom prst="rect">
            <a:avLst/>
          </a:prstGeom>
        </p:spPr>
      </p:pic>
    </p:spTree>
    <p:extLst>
      <p:ext uri="{BB962C8B-B14F-4D97-AF65-F5344CB8AC3E}">
        <p14:creationId xmlns:p14="http://schemas.microsoft.com/office/powerpoint/2010/main" val="4285232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accel="50000" decel="5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Helia Core Medium"/>
        <a:ea typeface=""/>
        <a:cs typeface=""/>
      </a:majorFont>
      <a:minorFont>
        <a:latin typeface="Helia Core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19FEC195CA0C449B35F7DD07800C5C" ma:contentTypeVersion="12" ma:contentTypeDescription="Create a new document." ma:contentTypeScope="" ma:versionID="e994cd79d8ee2994865465f59a27425d">
  <xsd:schema xmlns:xsd="http://www.w3.org/2001/XMLSchema" xmlns:xs="http://www.w3.org/2001/XMLSchema" xmlns:p="http://schemas.microsoft.com/office/2006/metadata/properties" xmlns:ns2="ddd648cf-ed80-40bb-b84a-3129b042ae54" xmlns:ns3="7fd0e219-23b1-462b-aa0a-64a265ac969f" targetNamespace="http://schemas.microsoft.com/office/2006/metadata/properties" ma:root="true" ma:fieldsID="b1cb7a3335e79888fbdb1bd000ee294c" ns2:_="" ns3:_="">
    <xsd:import namespace="ddd648cf-ed80-40bb-b84a-3129b042ae54"/>
    <xsd:import namespace="7fd0e219-23b1-462b-aa0a-64a265ac96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648cf-ed80-40bb-b84a-3129b042a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0e219-23b1-462b-aa0a-64a265ac96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30186E-7EFD-4F98-8C56-54515A30BBF5}">
  <ds:schemaRefs>
    <ds:schemaRef ds:uri="http://schemas.microsoft.com/sharepoint/v3/contenttype/forms"/>
  </ds:schemaRefs>
</ds:datastoreItem>
</file>

<file path=customXml/itemProps2.xml><?xml version="1.0" encoding="utf-8"?>
<ds:datastoreItem xmlns:ds="http://schemas.openxmlformats.org/officeDocument/2006/customXml" ds:itemID="{9F81A857-3F8B-41CB-BAFF-61B0FBB50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648cf-ed80-40bb-b84a-3129b042ae54"/>
    <ds:schemaRef ds:uri="7fd0e219-23b1-462b-aa0a-64a265ac9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38595-6B8D-4DEC-A6D1-CD1E6EE0F3F9}">
  <ds:schemaRef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7fd0e219-23b1-462b-aa0a-64a265ac969f"/>
    <ds:schemaRef ds:uri="http://schemas.microsoft.com/office/2006/metadata/properties"/>
    <ds:schemaRef ds:uri="http://schemas.microsoft.com/office/infopath/2007/PartnerControls"/>
    <ds:schemaRef ds:uri="ddd648cf-ed80-40bb-b84a-3129b042ae5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1485</Words>
  <Application>Microsoft Macintosh PowerPoint</Application>
  <PresentationFormat>Widescreen</PresentationFormat>
  <Paragraphs>127</Paragraphs>
  <Slides>14</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Helia Core Book</vt:lpstr>
      <vt:lpstr>Office Theme</vt:lpstr>
      <vt:lpstr>PowerPoint Presentation</vt:lpstr>
      <vt:lpstr>Environment Shapes Action </vt:lpstr>
      <vt:lpstr>Direct Perception</vt:lpstr>
      <vt:lpstr>PowerPoint Presentation</vt:lpstr>
      <vt:lpstr>Perception and Action are Coupled</vt:lpstr>
      <vt:lpstr>Perceptual Info</vt:lpstr>
      <vt:lpstr>How much do we need  to think about?</vt:lpstr>
      <vt:lpstr>Thinking...</vt:lpstr>
      <vt:lpstr>Theory of direct  perception</vt:lpstr>
      <vt:lpstr>Direct Perception is...</vt:lpstr>
      <vt:lpstr>Affordances</vt:lpstr>
      <vt:lpstr>Affordance – what does the situation allow for this performer?</vt:lpstr>
      <vt:lpstr>Specifying Information</vt:lpstr>
      <vt:lpstr>Research Evidence</vt:lpstr>
    </vt:vector>
  </TitlesOfParts>
  <Company>AUT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Remko de Jong</dc:creator>
  <cp:lastModifiedBy>Mike Peetz</cp:lastModifiedBy>
  <cp:revision>7</cp:revision>
  <dcterms:created xsi:type="dcterms:W3CDTF">2015-01-26T22:08:43Z</dcterms:created>
  <dcterms:modified xsi:type="dcterms:W3CDTF">2020-06-21T23:29:48Z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0x010100D519FEC195CA0C449B35F7DD07800C5C</vt:lpwstr>
  </property>
</Properties>
</file>