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27" r:id="rId5"/>
    <p:sldId id="542" r:id="rId6"/>
    <p:sldId id="557" r:id="rId7"/>
    <p:sldId id="558" r:id="rId8"/>
    <p:sldId id="541" r:id="rId9"/>
    <p:sldId id="559" r:id="rId10"/>
    <p:sldId id="519" r:id="rId11"/>
    <p:sldId id="560" r:id="rId12"/>
    <p:sldId id="561" r:id="rId13"/>
    <p:sldId id="562" r:id="rId14"/>
    <p:sldId id="563" r:id="rId15"/>
    <p:sldId id="550" r:id="rId16"/>
    <p:sldId id="564" r:id="rId17"/>
    <p:sldId id="565" r:id="rId18"/>
    <p:sldId id="544" r:id="rId19"/>
    <p:sldId id="566" r:id="rId20"/>
    <p:sldId id="567" r:id="rId21"/>
    <p:sldId id="568" r:id="rId22"/>
    <p:sldId id="569" r:id="rId23"/>
    <p:sldId id="570" r:id="rId24"/>
    <p:sldId id="571" r:id="rId25"/>
    <p:sldId id="572" r:id="rId26"/>
    <p:sldId id="573" r:id="rId27"/>
    <p:sldId id="574" r:id="rId28"/>
    <p:sldId id="575" r:id="rId29"/>
    <p:sldId id="5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helle Shepherd" initials="MS" lastIdx="4" clrIdx="6">
    <p:extLst>
      <p:ext uri="{19B8F6BF-5375-455C-9EA6-DF929625EA0E}">
        <p15:presenceInfo xmlns:p15="http://schemas.microsoft.com/office/powerpoint/2012/main" userId="S::em161988@aut.ac.nz::536a3596-39e5-40c2-b145-2a140f281602" providerId="AD"/>
      </p:ext>
    </p:extLst>
  </p:cmAuthor>
  <p:cmAuthor id="1" name="Darshana Patel" initials="DP" lastIdx="24" clrIdx="0"/>
  <p:cmAuthor id="8" name="Sarah Kate Millar" initials="SM" lastIdx="4" clrIdx="7">
    <p:extLst>
      <p:ext uri="{19B8F6BF-5375-455C-9EA6-DF929625EA0E}">
        <p15:presenceInfo xmlns:p15="http://schemas.microsoft.com/office/powerpoint/2012/main" userId="S::skmillar@aut.ac.nz::722358c6-d1ef-4cfc-a96a-e2b487ffc42b" providerId="AD"/>
      </p:ext>
    </p:extLst>
  </p:cmAuthor>
  <p:cmAuthor id="2" name="Tash Lewis" initials="TL" lastIdx="2" clrIdx="1"/>
  <p:cmAuthor id="3" name="Yuval Eyal" initials="YE" lastIdx="15" clrIdx="2"/>
  <p:cmAuthor id="4" name="Jeffrey Shepherd" initials="JS" lastIdx="1" clrIdx="3"/>
  <p:cmAuthor id="5" name="Claudia Mischke" initials="CM" lastIdx="5" clrIdx="4">
    <p:extLst>
      <p:ext uri="{19B8F6BF-5375-455C-9EA6-DF929625EA0E}">
        <p15:presenceInfo xmlns:p15="http://schemas.microsoft.com/office/powerpoint/2012/main" userId="S::cmischke@aut.ac.nz::56992f94-4c34-472a-bcdb-65065ab6b2c4" providerId="AD"/>
      </p:ext>
    </p:extLst>
  </p:cmAuthor>
  <p:cmAuthor id="6" name="Gemma Gordon" initials="GG" lastIdx="1" clrIdx="5">
    <p:extLst>
      <p:ext uri="{19B8F6BF-5375-455C-9EA6-DF929625EA0E}">
        <p15:presenceInfo xmlns:p15="http://schemas.microsoft.com/office/powerpoint/2012/main" userId="S::em160271@aut.ac.nz::ea88a638-976e-44d2-bc5c-8ede03b3df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F44"/>
    <a:srgbClr val="B1DB7F"/>
    <a:srgbClr val="519032"/>
    <a:srgbClr val="4D6A73"/>
    <a:srgbClr val="509232"/>
    <a:srgbClr val="205307"/>
    <a:srgbClr val="54C225"/>
    <a:srgbClr val="9DDCF9"/>
    <a:srgbClr val="0089CF"/>
    <a:srgbClr val="F2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11"/>
    <p:restoredTop sz="73673"/>
  </p:normalViewPr>
  <p:slideViewPr>
    <p:cSldViewPr snapToGrid="0">
      <p:cViewPr varScale="1">
        <p:scale>
          <a:sx n="88" d="100"/>
          <a:sy n="88" d="100"/>
        </p:scale>
        <p:origin x="190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Kate Millar" userId="S::skmillar@aut.ac.nz::722358c6-d1ef-4cfc-a96a-e2b487ffc42b" providerId="AD" clId="Web-{0201881E-F9E1-98D2-1C92-6BA83CF8ADB3}"/>
    <pc:docChg chg="modSld">
      <pc:chgData name="Sarah Kate Millar" userId="S::skmillar@aut.ac.nz::722358c6-d1ef-4cfc-a96a-e2b487ffc42b" providerId="AD" clId="Web-{0201881E-F9E1-98D2-1C92-6BA83CF8ADB3}" dt="2020-06-19T01:31:04.308" v="12"/>
      <pc:docMkLst>
        <pc:docMk/>
      </pc:docMkLst>
      <pc:sldChg chg="addCm">
        <pc:chgData name="Sarah Kate Millar" userId="S::skmillar@aut.ac.nz::722358c6-d1ef-4cfc-a96a-e2b487ffc42b" providerId="AD" clId="Web-{0201881E-F9E1-98D2-1C92-6BA83CF8ADB3}" dt="2020-06-19T01:25:22.383" v="0"/>
        <pc:sldMkLst>
          <pc:docMk/>
          <pc:sldMk cId="768358058" sldId="558"/>
        </pc:sldMkLst>
      </pc:sldChg>
      <pc:sldChg chg="addCm">
        <pc:chgData name="Sarah Kate Millar" userId="S::skmillar@aut.ac.nz::722358c6-d1ef-4cfc-a96a-e2b487ffc42b" providerId="AD" clId="Web-{0201881E-F9E1-98D2-1C92-6BA83CF8ADB3}" dt="2020-06-19T01:25:39.024" v="1"/>
        <pc:sldMkLst>
          <pc:docMk/>
          <pc:sldMk cId="1740844592" sldId="559"/>
        </pc:sldMkLst>
      </pc:sldChg>
      <pc:sldChg chg="addCm">
        <pc:chgData name="Sarah Kate Millar" userId="S::skmillar@aut.ac.nz::722358c6-d1ef-4cfc-a96a-e2b487ffc42b" providerId="AD" clId="Web-{0201881E-F9E1-98D2-1C92-6BA83CF8ADB3}" dt="2020-06-19T01:26:32.431" v="2"/>
        <pc:sldMkLst>
          <pc:docMk/>
          <pc:sldMk cId="1370840948" sldId="562"/>
        </pc:sldMkLst>
      </pc:sldChg>
      <pc:sldChg chg="modSp addCm">
        <pc:chgData name="Sarah Kate Millar" userId="S::skmillar@aut.ac.nz::722358c6-d1ef-4cfc-a96a-e2b487ffc42b" providerId="AD" clId="Web-{0201881E-F9E1-98D2-1C92-6BA83CF8ADB3}" dt="2020-06-19T01:31:04.308" v="12"/>
        <pc:sldMkLst>
          <pc:docMk/>
          <pc:sldMk cId="3754592210" sldId="576"/>
        </pc:sldMkLst>
        <pc:spChg chg="mod">
          <ac:chgData name="Sarah Kate Millar" userId="S::skmillar@aut.ac.nz::722358c6-d1ef-4cfc-a96a-e2b487ffc42b" providerId="AD" clId="Web-{0201881E-F9E1-98D2-1C92-6BA83CF8ADB3}" dt="2020-06-19T01:30:54.792" v="11" actId="20577"/>
          <ac:spMkLst>
            <pc:docMk/>
            <pc:sldMk cId="3754592210" sldId="576"/>
            <ac:spMk id="3" creationId="{46BA7ABC-63BA-A14A-A1F4-541C07367E9E}"/>
          </ac:spMkLst>
        </pc:spChg>
      </pc:sldChg>
    </pc:docChg>
  </pc:docChgLst>
  <pc:docChgLst>
    <pc:chgData name="Mike Peetz" userId="3631a94e-f1a9-4286-b1d8-e84de9450e8e" providerId="ADAL" clId="{E23F0117-0B4C-874F-AC19-981CCAF11FCE}"/>
    <pc:docChg chg="custSel">
      <pc:chgData name="Mike Peetz" userId="3631a94e-f1a9-4286-b1d8-e84de9450e8e" providerId="ADAL" clId="{E23F0117-0B4C-874F-AC19-981CCAF11FCE}" dt="2020-06-21T23:29:02.577" v="4" actId="1592"/>
      <pc:docMkLst>
        <pc:docMk/>
      </pc:docMkLst>
      <pc:sldChg chg="delCm">
        <pc:chgData name="Mike Peetz" userId="3631a94e-f1a9-4286-b1d8-e84de9450e8e" providerId="ADAL" clId="{E23F0117-0B4C-874F-AC19-981CCAF11FCE}" dt="2020-06-21T23:28:27.216" v="1" actId="1592"/>
        <pc:sldMkLst>
          <pc:docMk/>
          <pc:sldMk cId="768358058" sldId="558"/>
        </pc:sldMkLst>
      </pc:sldChg>
      <pc:sldChg chg="delCm">
        <pc:chgData name="Mike Peetz" userId="3631a94e-f1a9-4286-b1d8-e84de9450e8e" providerId="ADAL" clId="{E23F0117-0B4C-874F-AC19-981CCAF11FCE}" dt="2020-06-21T23:28:42.174" v="2" actId="1592"/>
        <pc:sldMkLst>
          <pc:docMk/>
          <pc:sldMk cId="1740844592" sldId="559"/>
        </pc:sldMkLst>
      </pc:sldChg>
      <pc:sldChg chg="delCm">
        <pc:chgData name="Mike Peetz" userId="3631a94e-f1a9-4286-b1d8-e84de9450e8e" providerId="ADAL" clId="{E23F0117-0B4C-874F-AC19-981CCAF11FCE}" dt="2020-06-21T23:28:54.639" v="3" actId="1592"/>
        <pc:sldMkLst>
          <pc:docMk/>
          <pc:sldMk cId="1370840948" sldId="562"/>
        </pc:sldMkLst>
      </pc:sldChg>
      <pc:sldChg chg="delCm">
        <pc:chgData name="Mike Peetz" userId="3631a94e-f1a9-4286-b1d8-e84de9450e8e" providerId="ADAL" clId="{E23F0117-0B4C-874F-AC19-981CCAF11FCE}" dt="2020-06-21T23:29:02.577" v="4" actId="1592"/>
        <pc:sldMkLst>
          <pc:docMk/>
          <pc:sldMk cId="3754592210" sldId="576"/>
        </pc:sldMkLst>
      </pc:sldChg>
    </pc:docChg>
  </pc:docChgLst>
  <pc:docChgLst>
    <pc:chgData name="Michelle Shepherd" userId="S::em161988@aut.ac.nz::536a3596-39e5-40c2-b145-2a140f281602" providerId="AD" clId="Web-{9173E1E5-2BFD-B75F-F51A-8B9DAFAEB5C5}"/>
    <pc:docChg chg="modSld">
      <pc:chgData name="Michelle Shepherd" userId="S::em161988@aut.ac.nz::536a3596-39e5-40c2-b145-2a140f281602" providerId="AD" clId="Web-{9173E1E5-2BFD-B75F-F51A-8B9DAFAEB5C5}" dt="2020-06-09T03:03:45.627" v="72"/>
      <pc:docMkLst>
        <pc:docMk/>
      </pc:docMkLst>
      <pc:sldChg chg="modSp">
        <pc:chgData name="Michelle Shepherd" userId="S::em161988@aut.ac.nz::536a3596-39e5-40c2-b145-2a140f281602" providerId="AD" clId="Web-{9173E1E5-2BFD-B75F-F51A-8B9DAFAEB5C5}" dt="2020-06-09T02:56:25.865" v="11" actId="20577"/>
        <pc:sldMkLst>
          <pc:docMk/>
          <pc:sldMk cId="1831515123" sldId="541"/>
        </pc:sldMkLst>
        <pc:spChg chg="mod">
          <ac:chgData name="Michelle Shepherd" userId="S::em161988@aut.ac.nz::536a3596-39e5-40c2-b145-2a140f281602" providerId="AD" clId="Web-{9173E1E5-2BFD-B75F-F51A-8B9DAFAEB5C5}" dt="2020-06-09T02:56:25.865" v="11" actId="20577"/>
          <ac:spMkLst>
            <pc:docMk/>
            <pc:sldMk cId="1831515123" sldId="541"/>
            <ac:spMk id="2" creationId="{9AC044C4-95C0-804D-8E24-DA4573A7BD23}"/>
          </ac:spMkLst>
        </pc:spChg>
        <pc:spChg chg="mod">
          <ac:chgData name="Michelle Shepherd" userId="S::em161988@aut.ac.nz::536a3596-39e5-40c2-b145-2a140f281602" providerId="AD" clId="Web-{9173E1E5-2BFD-B75F-F51A-8B9DAFAEB5C5}" dt="2020-06-09T02:55:35.018" v="5" actId="20577"/>
          <ac:spMkLst>
            <pc:docMk/>
            <pc:sldMk cId="1831515123" sldId="541"/>
            <ac:spMk id="3" creationId="{46BA7ABC-63BA-A14A-A1F4-541C07367E9E}"/>
          </ac:spMkLst>
        </pc:spChg>
      </pc:sldChg>
      <pc:sldChg chg="modSp">
        <pc:chgData name="Michelle Shepherd" userId="S::em161988@aut.ac.nz::536a3596-39e5-40c2-b145-2a140f281602" providerId="AD" clId="Web-{9173E1E5-2BFD-B75F-F51A-8B9DAFAEB5C5}" dt="2020-06-09T02:59:56.894" v="41" actId="20577"/>
        <pc:sldMkLst>
          <pc:docMk/>
          <pc:sldMk cId="3193564095" sldId="544"/>
        </pc:sldMkLst>
        <pc:spChg chg="mod">
          <ac:chgData name="Michelle Shepherd" userId="S::em161988@aut.ac.nz::536a3596-39e5-40c2-b145-2a140f281602" providerId="AD" clId="Web-{9173E1E5-2BFD-B75F-F51A-8B9DAFAEB5C5}" dt="2020-06-09T02:59:56.894" v="41" actId="20577"/>
          <ac:spMkLst>
            <pc:docMk/>
            <pc:sldMk cId="3193564095" sldId="544"/>
            <ac:spMk id="3" creationId="{46BA7ABC-63BA-A14A-A1F4-541C07367E9E}"/>
          </ac:spMkLst>
        </pc:spChg>
      </pc:sldChg>
      <pc:sldChg chg="modSp">
        <pc:chgData name="Michelle Shepherd" userId="S::em161988@aut.ac.nz::536a3596-39e5-40c2-b145-2a140f281602" providerId="AD" clId="Web-{9173E1E5-2BFD-B75F-F51A-8B9DAFAEB5C5}" dt="2020-06-09T02:58:33.732" v="26" actId="20577"/>
        <pc:sldMkLst>
          <pc:docMk/>
          <pc:sldMk cId="3199801804" sldId="550"/>
        </pc:sldMkLst>
        <pc:spChg chg="mod">
          <ac:chgData name="Michelle Shepherd" userId="S::em161988@aut.ac.nz::536a3596-39e5-40c2-b145-2a140f281602" providerId="AD" clId="Web-{9173E1E5-2BFD-B75F-F51A-8B9DAFAEB5C5}" dt="2020-06-09T02:58:33.732" v="26" actId="20577"/>
          <ac:spMkLst>
            <pc:docMk/>
            <pc:sldMk cId="3199801804" sldId="550"/>
            <ac:spMk id="10" creationId="{CF00340C-2031-314B-B8EA-E1D73CA5F958}"/>
          </ac:spMkLst>
        </pc:spChg>
      </pc:sldChg>
      <pc:sldChg chg="modSp">
        <pc:chgData name="Michelle Shepherd" userId="S::em161988@aut.ac.nz::536a3596-39e5-40c2-b145-2a140f281602" providerId="AD" clId="Web-{9173E1E5-2BFD-B75F-F51A-8B9DAFAEB5C5}" dt="2020-06-09T02:55:09.001" v="1" actId="20577"/>
        <pc:sldMkLst>
          <pc:docMk/>
          <pc:sldMk cId="4057463102" sldId="557"/>
        </pc:sldMkLst>
        <pc:spChg chg="mod">
          <ac:chgData name="Michelle Shepherd" userId="S::em161988@aut.ac.nz::536a3596-39e5-40c2-b145-2a140f281602" providerId="AD" clId="Web-{9173E1E5-2BFD-B75F-F51A-8B9DAFAEB5C5}" dt="2020-06-09T02:55:09.001" v="1" actId="20577"/>
          <ac:spMkLst>
            <pc:docMk/>
            <pc:sldMk cId="4057463102" sldId="557"/>
            <ac:spMk id="2" creationId="{9AC044C4-95C0-804D-8E24-DA4573A7BD23}"/>
          </ac:spMkLst>
        </pc:spChg>
      </pc:sldChg>
      <pc:sldChg chg="modSp addCm">
        <pc:chgData name="Michelle Shepherd" userId="S::em161988@aut.ac.nz::536a3596-39e5-40c2-b145-2a140f281602" providerId="AD" clId="Web-{9173E1E5-2BFD-B75F-F51A-8B9DAFAEB5C5}" dt="2020-06-09T02:56:17.693" v="8" actId="20577"/>
        <pc:sldMkLst>
          <pc:docMk/>
          <pc:sldMk cId="768358058" sldId="558"/>
        </pc:sldMkLst>
        <pc:spChg chg="mod">
          <ac:chgData name="Michelle Shepherd" userId="S::em161988@aut.ac.nz::536a3596-39e5-40c2-b145-2a140f281602" providerId="AD" clId="Web-{9173E1E5-2BFD-B75F-F51A-8B9DAFAEB5C5}" dt="2020-06-09T02:55:25.064" v="3" actId="20577"/>
          <ac:spMkLst>
            <pc:docMk/>
            <pc:sldMk cId="768358058" sldId="558"/>
            <ac:spMk id="12" creationId="{E665AF13-1047-904B-AB1E-A43C25F6405C}"/>
          </ac:spMkLst>
        </pc:spChg>
        <pc:spChg chg="mod">
          <ac:chgData name="Michelle Shepherd" userId="S::em161988@aut.ac.nz::536a3596-39e5-40c2-b145-2a140f281602" providerId="AD" clId="Web-{9173E1E5-2BFD-B75F-F51A-8B9DAFAEB5C5}" dt="2020-06-09T02:56:17.693" v="8" actId="20577"/>
          <ac:spMkLst>
            <pc:docMk/>
            <pc:sldMk cId="768358058" sldId="558"/>
            <ac:spMk id="13" creationId="{F2A8A705-E9B5-6445-BBBD-8C3C436D0CE8}"/>
          </ac:spMkLst>
        </pc:spChg>
      </pc:sldChg>
      <pc:sldChg chg="modSp addCm">
        <pc:chgData name="Michelle Shepherd" userId="S::em161988@aut.ac.nz::536a3596-39e5-40c2-b145-2a140f281602" providerId="AD" clId="Web-{9173E1E5-2BFD-B75F-F51A-8B9DAFAEB5C5}" dt="2020-06-09T02:57:09.008" v="15" actId="20577"/>
        <pc:sldMkLst>
          <pc:docMk/>
          <pc:sldMk cId="1740844592" sldId="559"/>
        </pc:sldMkLst>
        <pc:spChg chg="mod">
          <ac:chgData name="Michelle Shepherd" userId="S::em161988@aut.ac.nz::536a3596-39e5-40c2-b145-2a140f281602" providerId="AD" clId="Web-{9173E1E5-2BFD-B75F-F51A-8B9DAFAEB5C5}" dt="2020-06-09T02:57:09.008" v="15" actId="20577"/>
          <ac:spMkLst>
            <pc:docMk/>
            <pc:sldMk cId="1740844592" sldId="559"/>
            <ac:spMk id="3" creationId="{46BA7ABC-63BA-A14A-A1F4-541C07367E9E}"/>
          </ac:spMkLst>
        </pc:spChg>
      </pc:sldChg>
      <pc:sldChg chg="modSp">
        <pc:chgData name="Michelle Shepherd" userId="S::em161988@aut.ac.nz::536a3596-39e5-40c2-b145-2a140f281602" providerId="AD" clId="Web-{9173E1E5-2BFD-B75F-F51A-8B9DAFAEB5C5}" dt="2020-06-09T02:58:10.715" v="25" actId="20577"/>
        <pc:sldMkLst>
          <pc:docMk/>
          <pc:sldMk cId="3296034866" sldId="561"/>
        </pc:sldMkLst>
        <pc:spChg chg="mod">
          <ac:chgData name="Michelle Shepherd" userId="S::em161988@aut.ac.nz::536a3596-39e5-40c2-b145-2a140f281602" providerId="AD" clId="Web-{9173E1E5-2BFD-B75F-F51A-8B9DAFAEB5C5}" dt="2020-06-09T02:58:10.715" v="25" actId="20577"/>
          <ac:spMkLst>
            <pc:docMk/>
            <pc:sldMk cId="3296034866" sldId="561"/>
            <ac:spMk id="3" creationId="{46BA7ABC-63BA-A14A-A1F4-541C07367E9E}"/>
          </ac:spMkLst>
        </pc:spChg>
      </pc:sldChg>
      <pc:sldChg chg="addCm">
        <pc:chgData name="Michelle Shepherd" userId="S::em161988@aut.ac.nz::536a3596-39e5-40c2-b145-2a140f281602" providerId="AD" clId="Web-{9173E1E5-2BFD-B75F-F51A-8B9DAFAEB5C5}" dt="2020-06-09T02:58:02.965" v="22"/>
        <pc:sldMkLst>
          <pc:docMk/>
          <pc:sldMk cId="1370840948" sldId="562"/>
        </pc:sldMkLst>
      </pc:sldChg>
      <pc:sldChg chg="modSp">
        <pc:chgData name="Michelle Shepherd" userId="S::em161988@aut.ac.nz::536a3596-39e5-40c2-b145-2a140f281602" providerId="AD" clId="Web-{9173E1E5-2BFD-B75F-F51A-8B9DAFAEB5C5}" dt="2020-06-09T03:01:05.148" v="49" actId="20577"/>
        <pc:sldMkLst>
          <pc:docMk/>
          <pc:sldMk cId="1524571384" sldId="568"/>
        </pc:sldMkLst>
        <pc:spChg chg="mod">
          <ac:chgData name="Michelle Shepherd" userId="S::em161988@aut.ac.nz::536a3596-39e5-40c2-b145-2a140f281602" providerId="AD" clId="Web-{9173E1E5-2BFD-B75F-F51A-8B9DAFAEB5C5}" dt="2020-06-09T03:01:05.148" v="49" actId="20577"/>
          <ac:spMkLst>
            <pc:docMk/>
            <pc:sldMk cId="1524571384" sldId="568"/>
            <ac:spMk id="3" creationId="{46BA7ABC-63BA-A14A-A1F4-541C07367E9E}"/>
          </ac:spMkLst>
        </pc:spChg>
      </pc:sldChg>
      <pc:sldChg chg="modSp">
        <pc:chgData name="Michelle Shepherd" userId="S::em161988@aut.ac.nz::536a3596-39e5-40c2-b145-2a140f281602" providerId="AD" clId="Web-{9173E1E5-2BFD-B75F-F51A-8B9DAFAEB5C5}" dt="2020-06-09T03:02:12.309" v="62" actId="20577"/>
        <pc:sldMkLst>
          <pc:docMk/>
          <pc:sldMk cId="2050475792" sldId="571"/>
        </pc:sldMkLst>
        <pc:spChg chg="mod">
          <ac:chgData name="Michelle Shepherd" userId="S::em161988@aut.ac.nz::536a3596-39e5-40c2-b145-2a140f281602" providerId="AD" clId="Web-{9173E1E5-2BFD-B75F-F51A-8B9DAFAEB5C5}" dt="2020-06-09T03:02:12.309" v="62" actId="20577"/>
          <ac:spMkLst>
            <pc:docMk/>
            <pc:sldMk cId="2050475792" sldId="571"/>
            <ac:spMk id="3" creationId="{46BA7ABC-63BA-A14A-A1F4-541C07367E9E}"/>
          </ac:spMkLst>
        </pc:spChg>
      </pc:sldChg>
      <pc:sldChg chg="modSp">
        <pc:chgData name="Michelle Shepherd" userId="S::em161988@aut.ac.nz::536a3596-39e5-40c2-b145-2a140f281602" providerId="AD" clId="Web-{9173E1E5-2BFD-B75F-F51A-8B9DAFAEB5C5}" dt="2020-06-09T03:02:39.623" v="71" actId="20577"/>
        <pc:sldMkLst>
          <pc:docMk/>
          <pc:sldMk cId="4090812227" sldId="572"/>
        </pc:sldMkLst>
        <pc:spChg chg="mod">
          <ac:chgData name="Michelle Shepherd" userId="S::em161988@aut.ac.nz::536a3596-39e5-40c2-b145-2a140f281602" providerId="AD" clId="Web-{9173E1E5-2BFD-B75F-F51A-8B9DAFAEB5C5}" dt="2020-06-09T03:02:34.779" v="66" actId="20577"/>
          <ac:spMkLst>
            <pc:docMk/>
            <pc:sldMk cId="4090812227" sldId="572"/>
            <ac:spMk id="2" creationId="{9AC044C4-95C0-804D-8E24-DA4573A7BD23}"/>
          </ac:spMkLst>
        </pc:spChg>
        <pc:spChg chg="mod">
          <ac:chgData name="Michelle Shepherd" userId="S::em161988@aut.ac.nz::536a3596-39e5-40c2-b145-2a140f281602" providerId="AD" clId="Web-{9173E1E5-2BFD-B75F-F51A-8B9DAFAEB5C5}" dt="2020-06-09T03:02:39.623" v="71" actId="20577"/>
          <ac:spMkLst>
            <pc:docMk/>
            <pc:sldMk cId="4090812227" sldId="572"/>
            <ac:spMk id="3" creationId="{46BA7ABC-63BA-A14A-A1F4-541C07367E9E}"/>
          </ac:spMkLst>
        </pc:spChg>
      </pc:sldChg>
      <pc:sldChg chg="addCm">
        <pc:chgData name="Michelle Shepherd" userId="S::em161988@aut.ac.nz::536a3596-39e5-40c2-b145-2a140f281602" providerId="AD" clId="Web-{9173E1E5-2BFD-B75F-F51A-8B9DAFAEB5C5}" dt="2020-06-09T03:03:45.627" v="72"/>
        <pc:sldMkLst>
          <pc:docMk/>
          <pc:sldMk cId="3754592210" sldId="5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B8C58-07EF-404D-B457-37886CF22D71}" type="datetimeFigureOut">
              <a:rPr lang="en-NZ" smtClean="0"/>
              <a:t>22/06/20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4EF88-E836-44B1-9C0B-F43CD65EDBC6}" type="slidenum">
              <a:rPr lang="en-NZ" smtClean="0"/>
              <a:t>‹#›</a:t>
            </a:fld>
            <a:endParaRPr lang="en-NZ"/>
          </a:p>
        </p:txBody>
      </p:sp>
    </p:spTree>
    <p:extLst>
      <p:ext uri="{BB962C8B-B14F-4D97-AF65-F5344CB8AC3E}">
        <p14:creationId xmlns:p14="http://schemas.microsoft.com/office/powerpoint/2010/main" val="189425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dirty="0"/>
          </a:p>
        </p:txBody>
      </p:sp>
      <p:sp>
        <p:nvSpPr>
          <p:cNvPr id="4" name="Slide Number Placeholder 3"/>
          <p:cNvSpPr>
            <a:spLocks noGrp="1"/>
          </p:cNvSpPr>
          <p:nvPr>
            <p:ph type="sldNum" sz="quarter" idx="5"/>
          </p:nvPr>
        </p:nvSpPr>
        <p:spPr/>
        <p:txBody>
          <a:bodyPr/>
          <a:lstStyle/>
          <a:p>
            <a:fld id="{A514EF88-E836-44B1-9C0B-F43CD65EDBC6}" type="slidenum">
              <a:rPr lang="en-NZ" smtClean="0"/>
              <a:t>2</a:t>
            </a:fld>
            <a:endParaRPr lang="en-NZ"/>
          </a:p>
        </p:txBody>
      </p:sp>
    </p:spTree>
    <p:extLst>
      <p:ext uri="{BB962C8B-B14F-4D97-AF65-F5344CB8AC3E}">
        <p14:creationId xmlns:p14="http://schemas.microsoft.com/office/powerpoint/2010/main" val="909721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11</a:t>
            </a:fld>
            <a:endParaRPr lang="en-NZ"/>
          </a:p>
        </p:txBody>
      </p:sp>
    </p:spTree>
    <p:extLst>
      <p:ext uri="{BB962C8B-B14F-4D97-AF65-F5344CB8AC3E}">
        <p14:creationId xmlns:p14="http://schemas.microsoft.com/office/powerpoint/2010/main" val="409935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12</a:t>
            </a:fld>
            <a:endParaRPr lang="en-NZ"/>
          </a:p>
        </p:txBody>
      </p:sp>
    </p:spTree>
    <p:extLst>
      <p:ext uri="{BB962C8B-B14F-4D97-AF65-F5344CB8AC3E}">
        <p14:creationId xmlns:p14="http://schemas.microsoft.com/office/powerpoint/2010/main" val="261475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14EF88-E836-44B1-9C0B-F43CD65EDBC6}" type="slidenum">
              <a:rPr lang="en-NZ" smtClean="0"/>
              <a:t>13</a:t>
            </a:fld>
            <a:endParaRPr lang="en-NZ"/>
          </a:p>
        </p:txBody>
      </p:sp>
    </p:spTree>
    <p:extLst>
      <p:ext uri="{BB962C8B-B14F-4D97-AF65-F5344CB8AC3E}">
        <p14:creationId xmlns:p14="http://schemas.microsoft.com/office/powerpoint/2010/main" val="4209872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14</a:t>
            </a:fld>
            <a:endParaRPr lang="en-NZ"/>
          </a:p>
        </p:txBody>
      </p:sp>
    </p:spTree>
    <p:extLst>
      <p:ext uri="{BB962C8B-B14F-4D97-AF65-F5344CB8AC3E}">
        <p14:creationId xmlns:p14="http://schemas.microsoft.com/office/powerpoint/2010/main" val="3324273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NZ" sz="1200" b="0" i="0" u="none" strike="noStrike" cap="none" dirty="0">
                <a:solidFill>
                  <a:schemeClr val="dk1"/>
                </a:solidFill>
                <a:latin typeface="+mn-lt"/>
                <a:ea typeface="Calibri"/>
                <a:cs typeface="Calibri"/>
                <a:sym typeface="Calibri"/>
              </a:rPr>
              <a:t>When manipulating the constraints it is important to ensure that are all considered as they interact with each other</a:t>
            </a:r>
            <a:endParaRPr lang="en-NZ" dirty="0"/>
          </a:p>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NZ" sz="1200" b="0" i="0" u="none" strike="noStrike" cap="none" dirty="0">
                <a:solidFill>
                  <a:schemeClr val="dk1"/>
                </a:solidFill>
                <a:latin typeface="+mn-lt"/>
                <a:ea typeface="Calibri"/>
                <a:cs typeface="Calibri"/>
                <a:sym typeface="Calibri"/>
              </a:rPr>
              <a:t>An experienced teacher/instructor would consider the outcome or movement goal and know which constraints to manipulate and in what way</a:t>
            </a:r>
          </a:p>
          <a:p>
            <a:pPr marL="0" marR="0" lvl="0" indent="0" algn="l" rtl="0">
              <a:spcBef>
                <a:spcPts val="0"/>
              </a:spcBef>
              <a:spcAft>
                <a:spcPts val="0"/>
              </a:spcAft>
              <a:buNone/>
            </a:pPr>
            <a:endParaRPr lang="en-NZ" dirty="0"/>
          </a:p>
        </p:txBody>
      </p:sp>
      <p:sp>
        <p:nvSpPr>
          <p:cNvPr id="4" name="Slide Number Placeholder 3"/>
          <p:cNvSpPr>
            <a:spLocks noGrp="1"/>
          </p:cNvSpPr>
          <p:nvPr>
            <p:ph type="sldNum" sz="quarter" idx="5"/>
          </p:nvPr>
        </p:nvSpPr>
        <p:spPr/>
        <p:txBody>
          <a:bodyPr/>
          <a:lstStyle/>
          <a:p>
            <a:fld id="{A514EF88-E836-44B1-9C0B-F43CD65EDBC6}" type="slidenum">
              <a:rPr lang="en-NZ" smtClean="0"/>
              <a:t>15</a:t>
            </a:fld>
            <a:endParaRPr lang="en-NZ"/>
          </a:p>
        </p:txBody>
      </p:sp>
    </p:spTree>
    <p:extLst>
      <p:ext uri="{BB962C8B-B14F-4D97-AF65-F5344CB8AC3E}">
        <p14:creationId xmlns:p14="http://schemas.microsoft.com/office/powerpoint/2010/main" val="16908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17</a:t>
            </a:fld>
            <a:endParaRPr lang="en-NZ"/>
          </a:p>
        </p:txBody>
      </p:sp>
    </p:spTree>
    <p:extLst>
      <p:ext uri="{BB962C8B-B14F-4D97-AF65-F5344CB8AC3E}">
        <p14:creationId xmlns:p14="http://schemas.microsoft.com/office/powerpoint/2010/main" val="279984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18</a:t>
            </a:fld>
            <a:endParaRPr lang="en-NZ"/>
          </a:p>
        </p:txBody>
      </p:sp>
    </p:spTree>
    <p:extLst>
      <p:ext uri="{BB962C8B-B14F-4D97-AF65-F5344CB8AC3E}">
        <p14:creationId xmlns:p14="http://schemas.microsoft.com/office/powerpoint/2010/main" val="238000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19</a:t>
            </a:fld>
            <a:endParaRPr lang="en-NZ"/>
          </a:p>
        </p:txBody>
      </p:sp>
    </p:spTree>
    <p:extLst>
      <p:ext uri="{BB962C8B-B14F-4D97-AF65-F5344CB8AC3E}">
        <p14:creationId xmlns:p14="http://schemas.microsoft.com/office/powerpoint/2010/main" val="1387707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dirty="0"/>
          </a:p>
        </p:txBody>
      </p:sp>
      <p:sp>
        <p:nvSpPr>
          <p:cNvPr id="4" name="Slide Number Placeholder 3"/>
          <p:cNvSpPr>
            <a:spLocks noGrp="1"/>
          </p:cNvSpPr>
          <p:nvPr>
            <p:ph type="sldNum" sz="quarter" idx="5"/>
          </p:nvPr>
        </p:nvSpPr>
        <p:spPr/>
        <p:txBody>
          <a:bodyPr/>
          <a:lstStyle/>
          <a:p>
            <a:fld id="{A514EF88-E836-44B1-9C0B-F43CD65EDBC6}" type="slidenum">
              <a:rPr lang="en-NZ" smtClean="0"/>
              <a:t>20</a:t>
            </a:fld>
            <a:endParaRPr lang="en-NZ"/>
          </a:p>
        </p:txBody>
      </p:sp>
    </p:spTree>
    <p:extLst>
      <p:ext uri="{BB962C8B-B14F-4D97-AF65-F5344CB8AC3E}">
        <p14:creationId xmlns:p14="http://schemas.microsoft.com/office/powerpoint/2010/main" val="2643134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21</a:t>
            </a:fld>
            <a:endParaRPr lang="en-NZ"/>
          </a:p>
        </p:txBody>
      </p:sp>
    </p:spTree>
    <p:extLst>
      <p:ext uri="{BB962C8B-B14F-4D97-AF65-F5344CB8AC3E}">
        <p14:creationId xmlns:p14="http://schemas.microsoft.com/office/powerpoint/2010/main" val="75638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ea typeface="ＭＳ Ｐゴシック" charset="-128"/>
              </a:rPr>
              <a:t>Move from : learners struggle to acquire a functional movement pattern; often looking to use stable movement patterns that they already have</a:t>
            </a:r>
          </a:p>
          <a:p>
            <a:r>
              <a:rPr lang="en-US" altLang="ja-JP" dirty="0">
                <a:ea typeface="ＭＳ Ｐゴシック" charset="-128"/>
              </a:rPr>
              <a:t>To:  where learners are able to perform with consistency in changing environments (i.e. speed and force changes) </a:t>
            </a:r>
          </a:p>
          <a:p>
            <a:endParaRPr lang="en-US" altLang="ja-JP" dirty="0">
              <a:ea typeface="ＭＳ Ｐゴシック" charset="-128"/>
            </a:endParaRPr>
          </a:p>
          <a:p>
            <a:r>
              <a:rPr lang="en-US" altLang="ja-JP" dirty="0">
                <a:ea typeface="ＭＳ Ｐゴシック" charset="-128"/>
              </a:rPr>
              <a:t>Some criticism over the internal vs external findings. E.g. focusing on outcomes for results, complete novices to a novel task, as apposed to beginners with some </a:t>
            </a:r>
            <a:r>
              <a:rPr lang="en-US" altLang="ja-JP" dirty="0" err="1">
                <a:ea typeface="ＭＳ Ｐゴシック" charset="-128"/>
              </a:rPr>
              <a:t>esp</a:t>
            </a:r>
            <a:r>
              <a:rPr lang="en-US" altLang="ja-JP" dirty="0">
                <a:ea typeface="ＭＳ Ｐゴシック" charset="-128"/>
              </a:rPr>
              <a:t> movement patterns</a:t>
            </a:r>
          </a:p>
          <a:p>
            <a:endParaRPr lang="en-US" altLang="ja-JP" dirty="0">
              <a:ea typeface="ＭＳ Ｐゴシック" charset="-128"/>
            </a:endParaRPr>
          </a:p>
          <a:p>
            <a:r>
              <a:rPr lang="en-US" altLang="ja-JP" dirty="0">
                <a:ea typeface="ＭＳ Ｐゴシック" charset="-128"/>
              </a:rPr>
              <a:t>Maybe need to think about when to internal vs external focus of attention? Maybe internal focus in early learning when form is the aim e.g. dancing/diving/ice-skating/gymnastics as apposed to throwing a ball to someone.</a:t>
            </a:r>
          </a:p>
          <a:p>
            <a:endParaRPr lang="en-US" altLang="ja-JP" dirty="0">
              <a:ea typeface="ＭＳ Ｐゴシック" charset="-128"/>
            </a:endParaRPr>
          </a:p>
          <a:p>
            <a:r>
              <a:rPr lang="en-US" altLang="ja-JP" dirty="0">
                <a:ea typeface="ＭＳ Ｐゴシック" charset="-128"/>
              </a:rPr>
              <a:t>Most time is spent in the control stage of learning </a:t>
            </a:r>
          </a:p>
          <a:p>
            <a:endParaRPr lang="en-US" altLang="ja-JP" dirty="0">
              <a:ea typeface="ＭＳ Ｐゴシック" charset="-128"/>
            </a:endParaRPr>
          </a:p>
          <a:p>
            <a:r>
              <a:rPr lang="en-US" altLang="ja-JP" dirty="0">
                <a:ea typeface="ＭＳ Ｐゴシック" charset="-128"/>
              </a:rPr>
              <a:t>Movement dynamics and movement effects</a:t>
            </a:r>
          </a:p>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3</a:t>
            </a:fld>
            <a:endParaRPr lang="en-NZ"/>
          </a:p>
        </p:txBody>
      </p:sp>
    </p:spTree>
    <p:extLst>
      <p:ext uri="{BB962C8B-B14F-4D97-AF65-F5344CB8AC3E}">
        <p14:creationId xmlns:p14="http://schemas.microsoft.com/office/powerpoint/2010/main" val="1130426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dirty="0"/>
          </a:p>
        </p:txBody>
      </p:sp>
      <p:sp>
        <p:nvSpPr>
          <p:cNvPr id="4" name="Slide Number Placeholder 3"/>
          <p:cNvSpPr>
            <a:spLocks noGrp="1"/>
          </p:cNvSpPr>
          <p:nvPr>
            <p:ph type="sldNum" sz="quarter" idx="5"/>
          </p:nvPr>
        </p:nvSpPr>
        <p:spPr/>
        <p:txBody>
          <a:bodyPr/>
          <a:lstStyle/>
          <a:p>
            <a:fld id="{A514EF88-E836-44B1-9C0B-F43CD65EDBC6}" type="slidenum">
              <a:rPr lang="en-NZ" smtClean="0"/>
              <a:t>22</a:t>
            </a:fld>
            <a:endParaRPr lang="en-NZ"/>
          </a:p>
        </p:txBody>
      </p:sp>
    </p:spTree>
    <p:extLst>
      <p:ext uri="{BB962C8B-B14F-4D97-AF65-F5344CB8AC3E}">
        <p14:creationId xmlns:p14="http://schemas.microsoft.com/office/powerpoint/2010/main" val="822386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dirty="0"/>
          </a:p>
        </p:txBody>
      </p:sp>
      <p:sp>
        <p:nvSpPr>
          <p:cNvPr id="4" name="Slide Number Placeholder 3"/>
          <p:cNvSpPr>
            <a:spLocks noGrp="1"/>
          </p:cNvSpPr>
          <p:nvPr>
            <p:ph type="sldNum" sz="quarter" idx="5"/>
          </p:nvPr>
        </p:nvSpPr>
        <p:spPr/>
        <p:txBody>
          <a:bodyPr/>
          <a:lstStyle/>
          <a:p>
            <a:fld id="{A514EF88-E836-44B1-9C0B-F43CD65EDBC6}" type="slidenum">
              <a:rPr lang="en-NZ" smtClean="0"/>
              <a:t>23</a:t>
            </a:fld>
            <a:endParaRPr lang="en-NZ"/>
          </a:p>
        </p:txBody>
      </p:sp>
    </p:spTree>
    <p:extLst>
      <p:ext uri="{BB962C8B-B14F-4D97-AF65-F5344CB8AC3E}">
        <p14:creationId xmlns:p14="http://schemas.microsoft.com/office/powerpoint/2010/main" val="1788418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24</a:t>
            </a:fld>
            <a:endParaRPr lang="en-NZ"/>
          </a:p>
        </p:txBody>
      </p:sp>
    </p:spTree>
    <p:extLst>
      <p:ext uri="{BB962C8B-B14F-4D97-AF65-F5344CB8AC3E}">
        <p14:creationId xmlns:p14="http://schemas.microsoft.com/office/powerpoint/2010/main" val="41451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25</a:t>
            </a:fld>
            <a:endParaRPr lang="en-NZ"/>
          </a:p>
        </p:txBody>
      </p:sp>
    </p:spTree>
    <p:extLst>
      <p:ext uri="{BB962C8B-B14F-4D97-AF65-F5344CB8AC3E}">
        <p14:creationId xmlns:p14="http://schemas.microsoft.com/office/powerpoint/2010/main" val="1946505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dirty="0"/>
          </a:p>
        </p:txBody>
      </p:sp>
      <p:sp>
        <p:nvSpPr>
          <p:cNvPr id="4" name="Slide Number Placeholder 3"/>
          <p:cNvSpPr>
            <a:spLocks noGrp="1"/>
          </p:cNvSpPr>
          <p:nvPr>
            <p:ph type="sldNum" sz="quarter" idx="5"/>
          </p:nvPr>
        </p:nvSpPr>
        <p:spPr/>
        <p:txBody>
          <a:bodyPr/>
          <a:lstStyle/>
          <a:p>
            <a:fld id="{A514EF88-E836-44B1-9C0B-F43CD65EDBC6}" type="slidenum">
              <a:rPr lang="en-NZ" smtClean="0"/>
              <a:t>26</a:t>
            </a:fld>
            <a:endParaRPr lang="en-NZ"/>
          </a:p>
        </p:txBody>
      </p:sp>
    </p:spTree>
    <p:extLst>
      <p:ext uri="{BB962C8B-B14F-4D97-AF65-F5344CB8AC3E}">
        <p14:creationId xmlns:p14="http://schemas.microsoft.com/office/powerpoint/2010/main" val="192013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DoF</a:t>
            </a:r>
            <a:r>
              <a:rPr lang="en-GB" dirty="0"/>
              <a:t> – anything that can change or be changed (in biomechanical terms)</a:t>
            </a:r>
          </a:p>
          <a:p>
            <a:r>
              <a:rPr lang="en-GB" dirty="0"/>
              <a:t>Elbow 2 degrees of freedom – </a:t>
            </a:r>
            <a:r>
              <a:rPr lang="en-GB" dirty="0" err="1"/>
              <a:t>flexer</a:t>
            </a:r>
            <a:r>
              <a:rPr lang="en-GB" dirty="0"/>
              <a:t> and a rotator</a:t>
            </a:r>
          </a:p>
          <a:p>
            <a:r>
              <a:rPr lang="en-GB" dirty="0"/>
              <a:t>27 degrees of freedom in your hand.  Issue of control.  If 27 different ways to vary.  How do you get control?</a:t>
            </a:r>
          </a:p>
          <a:p>
            <a:endParaRPr lang="en-GB" dirty="0"/>
          </a:p>
          <a:p>
            <a:endParaRPr lang="en-GB" dirty="0"/>
          </a:p>
          <a:p>
            <a:r>
              <a:rPr lang="en-GB" dirty="0"/>
              <a:t>A Physical and environmental shortcut = making good use of gravity (it goes for free)</a:t>
            </a:r>
          </a:p>
          <a:p>
            <a:endParaRPr lang="en-GB" dirty="0"/>
          </a:p>
          <a:p>
            <a:r>
              <a:rPr lang="en-GB" dirty="0"/>
              <a:t>e.g. Reaching and grasping.  We can be very effective at picking things up. 14 points in fingers – 28 degrees of freedom (flexion and extension).  But we do not use all of these when we grasp something (just use finger and thumb)</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514EF88-E836-44B1-9C0B-F43CD65EDBC6}" type="slidenum">
              <a:rPr lang="en-NZ" smtClean="0"/>
              <a:t>4</a:t>
            </a:fld>
            <a:endParaRPr lang="en-NZ"/>
          </a:p>
        </p:txBody>
      </p:sp>
    </p:spTree>
    <p:extLst>
      <p:ext uri="{BB962C8B-B14F-4D97-AF65-F5344CB8AC3E}">
        <p14:creationId xmlns:p14="http://schemas.microsoft.com/office/powerpoint/2010/main" val="538434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Coupling.  The rod between the two wheels controls the steering of the car</a:t>
            </a:r>
          </a:p>
          <a:p>
            <a:endParaRPr lang="en-NZ" dirty="0"/>
          </a:p>
          <a:p>
            <a:r>
              <a:rPr lang="en-NZ" dirty="0"/>
              <a:t>Skateboard – 4 wheels move together.  Because they are joined together.  Different angles using one movement</a:t>
            </a:r>
          </a:p>
          <a:p>
            <a:endParaRPr lang="en-AU" dirty="0"/>
          </a:p>
          <a:p>
            <a:pPr marL="0" marR="0" lvl="0" indent="0" algn="l" rtl="0">
              <a:spcBef>
                <a:spcPts val="0"/>
              </a:spcBef>
              <a:spcAft>
                <a:spcPts val="0"/>
              </a:spcAft>
              <a:buNone/>
            </a:pPr>
            <a:endParaRPr lang="en-NZ" dirty="0"/>
          </a:p>
        </p:txBody>
      </p:sp>
      <p:sp>
        <p:nvSpPr>
          <p:cNvPr id="4" name="Slide Number Placeholder 3"/>
          <p:cNvSpPr>
            <a:spLocks noGrp="1"/>
          </p:cNvSpPr>
          <p:nvPr>
            <p:ph type="sldNum" sz="quarter" idx="5"/>
          </p:nvPr>
        </p:nvSpPr>
        <p:spPr/>
        <p:txBody>
          <a:bodyPr/>
          <a:lstStyle/>
          <a:p>
            <a:fld id="{A514EF88-E836-44B1-9C0B-F43CD65EDBC6}" type="slidenum">
              <a:rPr lang="en-NZ" smtClean="0"/>
              <a:t>5</a:t>
            </a:fld>
            <a:endParaRPr lang="en-NZ"/>
          </a:p>
        </p:txBody>
      </p:sp>
    </p:spTree>
    <p:extLst>
      <p:ext uri="{BB962C8B-B14F-4D97-AF65-F5344CB8AC3E}">
        <p14:creationId xmlns:p14="http://schemas.microsoft.com/office/powerpoint/2010/main" val="281824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Try and get your fingers to move independently</a:t>
            </a:r>
          </a:p>
          <a:p>
            <a:endParaRPr lang="en-GB" dirty="0"/>
          </a:p>
          <a:p>
            <a:r>
              <a:rPr lang="en-GB" dirty="0"/>
              <a:t>games – circle with hand draw square with foot</a:t>
            </a:r>
          </a:p>
          <a:p>
            <a:endParaRPr lang="en-GB" dirty="0"/>
          </a:p>
          <a:p>
            <a:r>
              <a:rPr lang="en-GB" dirty="0" err="1"/>
              <a:t>DoF</a:t>
            </a:r>
            <a:r>
              <a:rPr lang="en-GB" dirty="0"/>
              <a:t> – smallest number of logical couplings</a:t>
            </a:r>
            <a:r>
              <a:rPr lang="en-GB" baseline="0" dirty="0"/>
              <a:t> </a:t>
            </a:r>
            <a:endParaRPr lang="en-GB" dirty="0"/>
          </a:p>
        </p:txBody>
      </p:sp>
      <p:sp>
        <p:nvSpPr>
          <p:cNvPr id="4" name="Slide Number Placeholder 3"/>
          <p:cNvSpPr>
            <a:spLocks noGrp="1"/>
          </p:cNvSpPr>
          <p:nvPr>
            <p:ph type="sldNum" sz="quarter" idx="5"/>
          </p:nvPr>
        </p:nvSpPr>
        <p:spPr/>
        <p:txBody>
          <a:bodyPr/>
          <a:lstStyle/>
          <a:p>
            <a:fld id="{A514EF88-E836-44B1-9C0B-F43CD65EDBC6}" type="slidenum">
              <a:rPr lang="en-NZ" smtClean="0"/>
              <a:t>6</a:t>
            </a:fld>
            <a:endParaRPr lang="en-NZ"/>
          </a:p>
        </p:txBody>
      </p:sp>
    </p:spTree>
    <p:extLst>
      <p:ext uri="{BB962C8B-B14F-4D97-AF65-F5344CB8AC3E}">
        <p14:creationId xmlns:p14="http://schemas.microsoft.com/office/powerpoint/2010/main" val="396445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7</a:t>
            </a:fld>
            <a:endParaRPr lang="en-NZ"/>
          </a:p>
        </p:txBody>
      </p:sp>
    </p:spTree>
    <p:extLst>
      <p:ext uri="{BB962C8B-B14F-4D97-AF65-F5344CB8AC3E}">
        <p14:creationId xmlns:p14="http://schemas.microsoft.com/office/powerpoint/2010/main" val="267886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8</a:t>
            </a:fld>
            <a:endParaRPr lang="en-NZ"/>
          </a:p>
        </p:txBody>
      </p:sp>
    </p:spTree>
    <p:extLst>
      <p:ext uri="{BB962C8B-B14F-4D97-AF65-F5344CB8AC3E}">
        <p14:creationId xmlns:p14="http://schemas.microsoft.com/office/powerpoint/2010/main" val="133613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9</a:t>
            </a:fld>
            <a:endParaRPr lang="en-NZ"/>
          </a:p>
        </p:txBody>
      </p:sp>
    </p:spTree>
    <p:extLst>
      <p:ext uri="{BB962C8B-B14F-4D97-AF65-F5344CB8AC3E}">
        <p14:creationId xmlns:p14="http://schemas.microsoft.com/office/powerpoint/2010/main" val="164259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Historical perspective of MSL</a:t>
            </a:r>
          </a:p>
          <a:p>
            <a:r>
              <a:rPr lang="en-GB" dirty="0"/>
              <a:t>Control consistency and execution.  Focus on outcome of task.  Reduction in variability to get the result</a:t>
            </a:r>
          </a:p>
          <a:p>
            <a:endParaRPr lang="en-GB" dirty="0"/>
          </a:p>
          <a:p>
            <a:r>
              <a:rPr lang="en-GB" dirty="0"/>
              <a:t>What we should be looking for is distinction that is useful for bodies and variability that is not useful for bodies</a:t>
            </a:r>
          </a:p>
          <a:p>
            <a:endParaRPr lang="en-GB" dirty="0"/>
          </a:p>
          <a:p>
            <a:r>
              <a:rPr lang="en-GB" dirty="0"/>
              <a:t>Big difference is that we are focusing on bodies and not outcomes</a:t>
            </a:r>
          </a:p>
          <a:p>
            <a:endParaRPr lang="en-GB" dirty="0"/>
          </a:p>
          <a:p>
            <a:r>
              <a:rPr lang="en-GB" dirty="0"/>
              <a:t>Variability – mistakes are evident and they are necessary.</a:t>
            </a:r>
          </a:p>
          <a:p>
            <a:r>
              <a:rPr lang="en-GB" dirty="0"/>
              <a:t>When a coach says we learn from our mistakes – they are just focusing on the outcome – not the understanding of dynamical systems theory (movement, environment, how we learn) </a:t>
            </a:r>
          </a:p>
          <a:p>
            <a:endParaRPr lang="en-GB" dirty="0"/>
          </a:p>
          <a:p>
            <a:endParaRPr lang="en-GB" dirty="0"/>
          </a:p>
          <a:p>
            <a:pPr marL="0" marR="0" lvl="0" indent="0" algn="l" rtl="0">
              <a:spcBef>
                <a:spcPts val="0"/>
              </a:spcBef>
              <a:spcAft>
                <a:spcPts val="0"/>
              </a:spcAft>
              <a:buNone/>
            </a:pPr>
            <a:endParaRPr lang="en-NZ"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A514EF88-E836-44B1-9C0B-F43CD65EDBC6}" type="slidenum">
              <a:rPr lang="en-NZ" smtClean="0"/>
              <a:t>10</a:t>
            </a:fld>
            <a:endParaRPr lang="en-NZ"/>
          </a:p>
        </p:txBody>
      </p:sp>
    </p:spTree>
    <p:extLst>
      <p:ext uri="{BB962C8B-B14F-4D97-AF65-F5344CB8AC3E}">
        <p14:creationId xmlns:p14="http://schemas.microsoft.com/office/powerpoint/2010/main" val="259247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8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page - 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C0387-2BC7-7142-8A71-121250A3A1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Placeholder 1"/>
          <p:cNvSpPr>
            <a:spLocks noGrp="1"/>
          </p:cNvSpPr>
          <p:nvPr>
            <p:ph type="title"/>
          </p:nvPr>
        </p:nvSpPr>
        <p:spPr>
          <a:xfrm>
            <a:off x="814324" y="438277"/>
            <a:ext cx="9049004" cy="1325563"/>
          </a:xfrm>
          <a:prstGeom prst="rect">
            <a:avLst/>
          </a:prstGeom>
        </p:spPr>
        <p:txBody>
          <a:bodyPr vert="horz" lIns="91440" tIns="45720" rIns="91440" bIns="45720" rtlCol="0" anchor="ctr">
            <a:normAutofit/>
          </a:bodyPr>
          <a:lstStyle>
            <a:lvl1pPr>
              <a:defRPr>
                <a:solidFill>
                  <a:srgbClr val="519032"/>
                </a:solidFill>
              </a:defRPr>
            </a:lvl1pPr>
          </a:lstStyle>
          <a:p>
            <a:r>
              <a:rPr lang="en-US" dirty="0"/>
              <a:t>Click to edit Master title style</a:t>
            </a:r>
            <a:endParaRPr lang="en-NZ" dirty="0"/>
          </a:p>
        </p:txBody>
      </p:sp>
      <p:sp>
        <p:nvSpPr>
          <p:cNvPr id="5" name="Text Placeholder 11"/>
          <p:cNvSpPr>
            <a:spLocks noGrp="1"/>
          </p:cNvSpPr>
          <p:nvPr>
            <p:ph type="body" sz="quarter" idx="13"/>
          </p:nvPr>
        </p:nvSpPr>
        <p:spPr>
          <a:xfrm>
            <a:off x="814324" y="1917682"/>
            <a:ext cx="9999980" cy="4351338"/>
          </a:xfrm>
        </p:spPr>
        <p:txBody>
          <a:bodyPr numCol="1" spcCol="0"/>
          <a:lstStyle>
            <a:lvl1pPr>
              <a:buClr>
                <a:srgbClr val="72BF44"/>
              </a:buClr>
              <a:defRPr>
                <a:solidFill>
                  <a:srgbClr val="536972"/>
                </a:solidFill>
              </a:defRPr>
            </a:lvl1pPr>
            <a:lvl2pPr>
              <a:buClr>
                <a:srgbClr val="72BF44"/>
              </a:buClr>
              <a:defRPr>
                <a:solidFill>
                  <a:srgbClr val="536972"/>
                </a:solidFill>
              </a:defRPr>
            </a:lvl2pPr>
            <a:lvl3pPr>
              <a:buClr>
                <a:srgbClr val="72BF44"/>
              </a:buClr>
              <a:defRPr>
                <a:solidFill>
                  <a:srgbClr val="536972"/>
                </a:solidFill>
              </a:defRPr>
            </a:lvl3pPr>
            <a:lvl4pPr>
              <a:buClr>
                <a:srgbClr val="72BF44"/>
              </a:buClr>
              <a:defRPr>
                <a:solidFill>
                  <a:srgbClr val="536972"/>
                </a:solidFill>
              </a:defRPr>
            </a:lvl4pPr>
            <a:lvl5pPr>
              <a:buClr>
                <a:srgbClr val="72BF44"/>
              </a:buClr>
              <a:defRPr>
                <a:solidFill>
                  <a:srgbClr val="53697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4198335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093605729"/>
      </p:ext>
    </p:extLst>
  </p:cSld>
  <p:clrMap bg1="lt1" tx1="dk1" bg2="lt2" tx2="dk2" accent1="accent1" accent2="accent2" accent3="accent3" accent4="accent4" accent5="accent5" accent6="accent6" hlink="hlink" folHlink="folHlink"/>
  <p:sldLayoutIdLst>
    <p:sldLayoutId id="2147483671" r:id="rId1"/>
    <p:sldLayoutId id="2147483674" r:id="rId2"/>
  </p:sldLayoutIdLst>
  <p:txStyles>
    <p:titleStyle>
      <a:lvl1pPr algn="l" defTabSz="914400" rtl="0" eaLnBrk="1" latinLnBrk="0" hangingPunct="1">
        <a:lnSpc>
          <a:spcPct val="90000"/>
        </a:lnSpc>
        <a:spcBef>
          <a:spcPct val="0"/>
        </a:spcBef>
        <a:buNone/>
        <a:defRPr sz="4400" b="1" kern="1200">
          <a:solidFill>
            <a:srgbClr val="50923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54C225"/>
        </a:buClr>
        <a:buFont typeface="Arial" panose="020B0604020202020204" pitchFamily="34" charset="0"/>
        <a:buChar char="•"/>
        <a:defRPr sz="2800" kern="1200">
          <a:solidFill>
            <a:srgbClr val="4D6A73"/>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54C225"/>
        </a:buClr>
        <a:buFont typeface="Arial" panose="020B0604020202020204" pitchFamily="34" charset="0"/>
        <a:buChar char="•"/>
        <a:defRPr sz="2400" kern="1200">
          <a:solidFill>
            <a:srgbClr val="4D6A73"/>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54C225"/>
        </a:buClr>
        <a:buFont typeface="Arial" panose="020B0604020202020204" pitchFamily="34" charset="0"/>
        <a:buChar char="•"/>
        <a:defRPr sz="2000" kern="1200">
          <a:solidFill>
            <a:srgbClr val="4D6A73"/>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54C225"/>
        </a:buClr>
        <a:buFont typeface="Arial" panose="020B0604020202020204" pitchFamily="34" charset="0"/>
        <a:buChar char="•"/>
        <a:defRPr sz="1800" kern="1200">
          <a:solidFill>
            <a:srgbClr val="4D6A73"/>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54C225"/>
        </a:buClr>
        <a:buFont typeface="Arial" panose="020B0604020202020204" pitchFamily="34" charset="0"/>
        <a:buChar char="•"/>
        <a:defRPr sz="1800" kern="1200">
          <a:solidFill>
            <a:srgbClr val="4D6A73"/>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jp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jp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een">
            <a:extLst>
              <a:ext uri="{FF2B5EF4-FFF2-40B4-BE49-F238E27FC236}">
                <a16:creationId xmlns:a16="http://schemas.microsoft.com/office/drawing/2014/main" id="{0478992A-C365-F641-AE2E-2D15C34123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Colour">
            <a:extLst>
              <a:ext uri="{FF2B5EF4-FFF2-40B4-BE49-F238E27FC236}">
                <a16:creationId xmlns:a16="http://schemas.microsoft.com/office/drawing/2014/main" id="{93F734FD-1511-7647-A4B7-3F2042B212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attern">
            <a:extLst>
              <a:ext uri="{FF2B5EF4-FFF2-40B4-BE49-F238E27FC236}">
                <a16:creationId xmlns:a16="http://schemas.microsoft.com/office/drawing/2014/main" id="{6F68967F-417A-174F-AE0B-E3A91475E0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4600" y="0"/>
            <a:ext cx="5867400" cy="6858000"/>
          </a:xfrm>
          <a:prstGeom prst="rect">
            <a:avLst/>
          </a:prstGeom>
        </p:spPr>
      </p:pic>
      <p:pic>
        <p:nvPicPr>
          <p:cNvPr id="7" name="Logo">
            <a:extLst>
              <a:ext uri="{FF2B5EF4-FFF2-40B4-BE49-F238E27FC236}">
                <a16:creationId xmlns:a16="http://schemas.microsoft.com/office/drawing/2014/main" id="{401E7A48-2AE3-3E4D-8A27-B85862B77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2900" y="0"/>
            <a:ext cx="2451100" cy="2425700"/>
          </a:xfrm>
          <a:prstGeom prst="rect">
            <a:avLst/>
          </a:prstGeom>
        </p:spPr>
      </p:pic>
      <p:sp>
        <p:nvSpPr>
          <p:cNvPr id="2" name="Parallelogram 1">
            <a:extLst>
              <a:ext uri="{FF2B5EF4-FFF2-40B4-BE49-F238E27FC236}">
                <a16:creationId xmlns:a16="http://schemas.microsoft.com/office/drawing/2014/main" id="{4FE5F2D6-F3CB-4241-96A2-4FE6F02E7D98}"/>
              </a:ext>
            </a:extLst>
          </p:cNvPr>
          <p:cNvSpPr/>
          <p:nvPr/>
        </p:nvSpPr>
        <p:spPr>
          <a:xfrm>
            <a:off x="-942109" y="0"/>
            <a:ext cx="4668982" cy="660523"/>
          </a:xfrm>
          <a:prstGeom prst="parallelogram">
            <a:avLst>
              <a:gd name="adj" fmla="val 1068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4A3F70-8DCA-3D45-BB71-C15B9C5C50B0}"/>
              </a:ext>
            </a:extLst>
          </p:cNvPr>
          <p:cNvSpPr txBox="1"/>
          <p:nvPr/>
        </p:nvSpPr>
        <p:spPr>
          <a:xfrm>
            <a:off x="96982" y="110834"/>
            <a:ext cx="2964873" cy="430887"/>
          </a:xfrm>
          <a:prstGeom prst="rect">
            <a:avLst/>
          </a:prstGeom>
          <a:noFill/>
        </p:spPr>
        <p:txBody>
          <a:bodyPr wrap="square" rtlCol="0">
            <a:spAutoFit/>
          </a:bodyPr>
          <a:lstStyle/>
          <a:p>
            <a:r>
              <a:rPr lang="en-US" sz="2100" b="1" dirty="0">
                <a:solidFill>
                  <a:srgbClr val="519032"/>
                </a:solidFill>
                <a:latin typeface="Calibri" panose="020F0502020204030204" pitchFamily="34" charset="0"/>
                <a:cs typeface="Calibri" panose="020F0502020204030204" pitchFamily="34" charset="0"/>
              </a:rPr>
              <a:t>SPORT AND RECREATION</a:t>
            </a:r>
          </a:p>
        </p:txBody>
      </p:sp>
      <p:grpSp>
        <p:nvGrpSpPr>
          <p:cNvPr id="15" name="Title">
            <a:extLst>
              <a:ext uri="{FF2B5EF4-FFF2-40B4-BE49-F238E27FC236}">
                <a16:creationId xmlns:a16="http://schemas.microsoft.com/office/drawing/2014/main" id="{0B6988D0-6BFD-7042-B768-9E361B593188}"/>
              </a:ext>
            </a:extLst>
          </p:cNvPr>
          <p:cNvGrpSpPr/>
          <p:nvPr/>
        </p:nvGrpSpPr>
        <p:grpSpPr>
          <a:xfrm>
            <a:off x="0" y="3793529"/>
            <a:ext cx="8423564" cy="2390962"/>
            <a:chOff x="0" y="4226315"/>
            <a:chExt cx="8423564" cy="2390962"/>
          </a:xfrm>
        </p:grpSpPr>
        <p:sp>
          <p:nvSpPr>
            <p:cNvPr id="11" name="Rectangle 10">
              <a:extLst>
                <a:ext uri="{FF2B5EF4-FFF2-40B4-BE49-F238E27FC236}">
                  <a16:creationId xmlns:a16="http://schemas.microsoft.com/office/drawing/2014/main" id="{FEFE632B-9515-0D41-97F0-62B6BC2255F7}"/>
                </a:ext>
              </a:extLst>
            </p:cNvPr>
            <p:cNvSpPr/>
            <p:nvPr/>
          </p:nvSpPr>
          <p:spPr>
            <a:xfrm>
              <a:off x="0" y="4226315"/>
              <a:ext cx="8423564" cy="2390962"/>
            </a:xfrm>
            <a:prstGeom prst="rect">
              <a:avLst/>
            </a:prstGeom>
            <a:gradFill flip="none" rotWithShape="1">
              <a:gsLst>
                <a:gs pos="0">
                  <a:srgbClr val="205307"/>
                </a:gs>
                <a:gs pos="100000">
                  <a:srgbClr val="51903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F1F700E-D04D-E048-8430-981156128D76}"/>
                </a:ext>
              </a:extLst>
            </p:cNvPr>
            <p:cNvSpPr txBox="1"/>
            <p:nvPr/>
          </p:nvSpPr>
          <p:spPr>
            <a:xfrm>
              <a:off x="319805" y="4346594"/>
              <a:ext cx="7341757" cy="603499"/>
            </a:xfrm>
            <a:prstGeom prst="rect">
              <a:avLst/>
            </a:prstGeom>
            <a:noFill/>
          </p:spPr>
          <p:txBody>
            <a:bodyPr wrap="square" rtlCol="0">
              <a:spAutoFit/>
            </a:bodyPr>
            <a:lstStyle/>
            <a:p>
              <a:pPr>
                <a:lnSpc>
                  <a:spcPts val="4400"/>
                </a:lnSpc>
              </a:pPr>
              <a:r>
                <a:rPr lang="en-US" sz="2600" dirty="0">
                  <a:solidFill>
                    <a:srgbClr val="B1DB7F"/>
                  </a:solidFill>
                  <a:latin typeface="Calibri" panose="020F0502020204030204" pitchFamily="34" charset="0"/>
                  <a:cs typeface="Calibri" panose="020F0502020204030204" pitchFamily="34" charset="0"/>
                </a:rPr>
                <a:t>CONTEMPORARY SKILL ACQUISITION WEEK 5</a:t>
              </a:r>
            </a:p>
          </p:txBody>
        </p:sp>
        <p:sp>
          <p:nvSpPr>
            <p:cNvPr id="8" name="Rectangle 7">
              <a:extLst>
                <a:ext uri="{FF2B5EF4-FFF2-40B4-BE49-F238E27FC236}">
                  <a16:creationId xmlns:a16="http://schemas.microsoft.com/office/drawing/2014/main" id="{B592A063-44A8-7940-94F2-D9268B0F10C9}"/>
                </a:ext>
              </a:extLst>
            </p:cNvPr>
            <p:cNvSpPr/>
            <p:nvPr/>
          </p:nvSpPr>
          <p:spPr>
            <a:xfrm>
              <a:off x="332700" y="5957549"/>
              <a:ext cx="2767424" cy="461665"/>
            </a:xfrm>
            <a:prstGeom prst="rect">
              <a:avLst/>
            </a:prstGeom>
          </p:spPr>
          <p:txBody>
            <a:bodyPr wrap="none">
              <a:spAutoFit/>
            </a:bodyPr>
            <a:lstStyle/>
            <a:p>
              <a:r>
                <a:rPr lang="en-US" sz="2400" b="1" dirty="0">
                  <a:solidFill>
                    <a:srgbClr val="B1DB7F"/>
                  </a:solidFill>
                  <a:latin typeface="Calibri" panose="020F0502020204030204" pitchFamily="34" charset="0"/>
                  <a:cs typeface="Calibri" panose="020F0502020204030204" pitchFamily="34" charset="0"/>
                </a:rPr>
                <a:t>Dr Sarah-Kate Millar</a:t>
              </a:r>
              <a:endParaRPr lang="en-US" sz="2400" dirty="0"/>
            </a:p>
          </p:txBody>
        </p:sp>
        <p:sp>
          <p:nvSpPr>
            <p:cNvPr id="14" name="Rectangle 13">
              <a:extLst>
                <a:ext uri="{FF2B5EF4-FFF2-40B4-BE49-F238E27FC236}">
                  <a16:creationId xmlns:a16="http://schemas.microsoft.com/office/drawing/2014/main" id="{CB7670D8-3368-6F4D-AB6D-B339B3A4BC52}"/>
                </a:ext>
              </a:extLst>
            </p:cNvPr>
            <p:cNvSpPr/>
            <p:nvPr/>
          </p:nvSpPr>
          <p:spPr>
            <a:xfrm>
              <a:off x="332700" y="4950093"/>
              <a:ext cx="7542001" cy="1094082"/>
            </a:xfrm>
            <a:prstGeom prst="rect">
              <a:avLst/>
            </a:prstGeom>
          </p:spPr>
          <p:txBody>
            <a:bodyPr wrap="none">
              <a:spAutoFit/>
            </a:bodyPr>
            <a:lstStyle/>
            <a:p>
              <a:pPr>
                <a:lnSpc>
                  <a:spcPts val="3800"/>
                </a:lnSpc>
              </a:pPr>
              <a:r>
                <a:rPr lang="en-US" sz="4400" b="1" dirty="0">
                  <a:solidFill>
                    <a:schemeClr val="bg1"/>
                  </a:solidFill>
                  <a:latin typeface="Calibri" panose="020F0502020204030204" pitchFamily="34" charset="0"/>
                  <a:cs typeface="Calibri" panose="020F0502020204030204" pitchFamily="34" charset="0"/>
                </a:rPr>
                <a:t>Movement Variability &amp; </a:t>
              </a:r>
              <a:br>
                <a:rPr lang="en-US" sz="4400" b="1" dirty="0">
                  <a:solidFill>
                    <a:schemeClr val="bg1"/>
                  </a:solidFill>
                  <a:latin typeface="Calibri" panose="020F0502020204030204" pitchFamily="34" charset="0"/>
                  <a:cs typeface="Calibri" panose="020F0502020204030204" pitchFamily="34" charset="0"/>
                </a:rPr>
              </a:br>
              <a:r>
                <a:rPr lang="en-US" sz="4400" b="1" dirty="0">
                  <a:solidFill>
                    <a:schemeClr val="bg1"/>
                  </a:solidFill>
                  <a:latin typeface="Calibri" panose="020F0502020204030204" pitchFamily="34" charset="0"/>
                  <a:cs typeface="Calibri" panose="020F0502020204030204" pitchFamily="34" charset="0"/>
                </a:rPr>
                <a:t>Learning Through Performance </a:t>
              </a:r>
              <a:endParaRPr lang="en-US" sz="4400" b="1" dirty="0">
                <a:solidFill>
                  <a:srgbClr val="B1DB7F"/>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900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089F9-380A-0B46-ABF0-C39761E27479}"/>
              </a:ext>
            </a:extLst>
          </p:cNvPr>
          <p:cNvSpPr/>
          <p:nvPr/>
        </p:nvSpPr>
        <p:spPr>
          <a:xfrm>
            <a:off x="0" y="4087091"/>
            <a:ext cx="3020291" cy="277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BC6DC15-3939-0946-BDF6-00DE088C59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3853" y="-98688"/>
            <a:ext cx="4846302" cy="3517477"/>
          </a:xfrm>
          <a:prstGeom prst="rect">
            <a:avLst/>
          </a:prstGeom>
        </p:spPr>
      </p:pic>
      <p:pic>
        <p:nvPicPr>
          <p:cNvPr id="11" name="Picture 10">
            <a:extLst>
              <a:ext uri="{FF2B5EF4-FFF2-40B4-BE49-F238E27FC236}">
                <a16:creationId xmlns:a16="http://schemas.microsoft.com/office/drawing/2014/main" id="{F792A414-441C-954B-93AA-80671712AE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53853" y="3416111"/>
            <a:ext cx="4763056" cy="3457057"/>
          </a:xfrm>
          <a:prstGeom prst="rect">
            <a:avLst/>
          </a:prstGeom>
        </p:spPr>
      </p:pic>
      <p:pic>
        <p:nvPicPr>
          <p:cNvPr id="4" name="Arrows">
            <a:extLst>
              <a:ext uri="{FF2B5EF4-FFF2-40B4-BE49-F238E27FC236}">
                <a16:creationId xmlns:a16="http://schemas.microsoft.com/office/drawing/2014/main" id="{8A7EFC55-F3C6-074D-958A-63CAE04EB93D}"/>
              </a:ext>
            </a:extLst>
          </p:cNvPr>
          <p:cNvPicPr>
            <a:picLocks noChangeAspect="1"/>
          </p:cNvPicPr>
          <p:nvPr/>
        </p:nvPicPr>
        <p:blipFill rotWithShape="1">
          <a:blip r:embed="rId5">
            <a:extLst>
              <a:ext uri="{28A0092B-C50C-407E-A947-70E740481C1C}">
                <a14:useLocalDpi xmlns:a14="http://schemas.microsoft.com/office/drawing/2010/main" val="0"/>
              </a:ext>
            </a:extLst>
          </a:blip>
          <a:srcRect l="64574" t="-31496" r="104" b="31496"/>
          <a:stretch/>
        </p:blipFill>
        <p:spPr>
          <a:xfrm>
            <a:off x="7878490" y="-2160002"/>
            <a:ext cx="4306529"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661924" y="503092"/>
            <a:ext cx="6570149" cy="1325563"/>
          </a:xfrm>
        </p:spPr>
        <p:txBody>
          <a:bodyPr>
            <a:noAutofit/>
          </a:bodyPr>
          <a:lstStyle/>
          <a:p>
            <a:pPr>
              <a:lnSpc>
                <a:spcPts val="4280"/>
              </a:lnSpc>
            </a:pPr>
            <a:r>
              <a:rPr lang="en-US" dirty="0"/>
              <a:t>Movement Variability</a:t>
            </a:r>
            <a:br>
              <a:rPr lang="en-US" dirty="0"/>
            </a:br>
            <a:r>
              <a:rPr lang="en-US" sz="3200" dirty="0">
                <a:solidFill>
                  <a:srgbClr val="72BF44"/>
                </a:solidFill>
              </a:rPr>
              <a:t>Continued</a:t>
            </a:r>
            <a:r>
              <a:rPr lang="en-US" dirty="0"/>
              <a:t> </a:t>
            </a: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712724" y="1730064"/>
            <a:ext cx="6353094" cy="2731960"/>
          </a:xfrm>
        </p:spPr>
        <p:txBody>
          <a:bodyPr numCol="1">
            <a:noAutofit/>
          </a:bodyPr>
          <a:lstStyle/>
          <a:p>
            <a:r>
              <a:rPr lang="en-US" b="1" dirty="0"/>
              <a:t>To learn, a stable system must give way to a new state.</a:t>
            </a:r>
          </a:p>
          <a:p>
            <a:r>
              <a:rPr lang="en-US" b="1" dirty="0"/>
              <a:t>Skill learning is a dynamic and developmental process-ever-changing and present throughout the entire lifespan.</a:t>
            </a:r>
          </a:p>
          <a:p>
            <a:r>
              <a:rPr lang="en-US" b="1" dirty="0"/>
              <a:t>Individuals are composed of many complex, co-operative systems. </a:t>
            </a:r>
            <a:r>
              <a:rPr lang="en-US" b="1" dirty="0" err="1"/>
              <a:t>Behaviour</a:t>
            </a:r>
            <a:r>
              <a:rPr lang="en-US" b="1" dirty="0"/>
              <a:t> is related to the development of many systems.</a:t>
            </a:r>
          </a:p>
          <a:p>
            <a:endParaRPr lang="en-US" b="1" dirty="0"/>
          </a:p>
        </p:txBody>
      </p:sp>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Tree>
    <p:extLst>
      <p:ext uri="{BB962C8B-B14F-4D97-AF65-F5344CB8AC3E}">
        <p14:creationId xmlns:p14="http://schemas.microsoft.com/office/powerpoint/2010/main" val="1370840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089F9-380A-0B46-ABF0-C39761E27479}"/>
              </a:ext>
            </a:extLst>
          </p:cNvPr>
          <p:cNvSpPr/>
          <p:nvPr/>
        </p:nvSpPr>
        <p:spPr>
          <a:xfrm>
            <a:off x="0" y="4087091"/>
            <a:ext cx="3020291" cy="277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tairs">
            <a:extLst>
              <a:ext uri="{FF2B5EF4-FFF2-40B4-BE49-F238E27FC236}">
                <a16:creationId xmlns:a16="http://schemas.microsoft.com/office/drawing/2014/main" id="{03C8C9F7-E445-064D-9040-53F227279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724400" cy="6858000"/>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10" name="Arrows">
            <a:extLst>
              <a:ext uri="{FF2B5EF4-FFF2-40B4-BE49-F238E27FC236}">
                <a16:creationId xmlns:a16="http://schemas.microsoft.com/office/drawing/2014/main" id="{B6FB0E05-4DC6-A14A-BBF3-B8E9787CF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5115938" y="1151753"/>
            <a:ext cx="4352528" cy="1325563"/>
          </a:xfrm>
        </p:spPr>
        <p:txBody>
          <a:bodyPr>
            <a:noAutofit/>
          </a:bodyPr>
          <a:lstStyle/>
          <a:p>
            <a:r>
              <a:rPr lang="en-US" sz="3200" dirty="0"/>
              <a:t>Learning is about working with variability not eliminating it. </a:t>
            </a:r>
            <a:br>
              <a:rPr lang="en-US" sz="3200" dirty="0"/>
            </a:br>
            <a:endParaRPr lang="en-US" sz="3200" dirty="0"/>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5166737" y="2477316"/>
            <a:ext cx="5689897" cy="2731960"/>
          </a:xfrm>
        </p:spPr>
        <p:txBody>
          <a:bodyPr numCol="1">
            <a:noAutofit/>
          </a:bodyPr>
          <a:lstStyle/>
          <a:p>
            <a:pPr marL="0" indent="0">
              <a:buNone/>
            </a:pPr>
            <a:r>
              <a:rPr lang="en-US" b="1" dirty="0"/>
              <a:t>In skill acquisition (or learning) it is not about figuring out all the instructions necessary for the successful execution of a task, but rather, figuring out the physical and environmental short cuts that make it manageable. </a:t>
            </a:r>
            <a:br>
              <a:rPr lang="en-US" b="1" dirty="0"/>
            </a:br>
            <a:r>
              <a:rPr lang="en-US" sz="2400" b="1" dirty="0">
                <a:solidFill>
                  <a:srgbClr val="72BF44"/>
                </a:solidFill>
              </a:rPr>
              <a:t>(Oldham, 2010) </a:t>
            </a:r>
            <a:endParaRPr lang="en-US" b="1" dirty="0">
              <a:solidFill>
                <a:srgbClr val="72BF44"/>
              </a:solidFill>
            </a:endParaRPr>
          </a:p>
        </p:txBody>
      </p:sp>
    </p:spTree>
    <p:extLst>
      <p:ext uri="{BB962C8B-B14F-4D97-AF65-F5344CB8AC3E}">
        <p14:creationId xmlns:p14="http://schemas.microsoft.com/office/powerpoint/2010/main" val="4237320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8" accel="50000" decel="5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rows" hidden="1">
            <a:extLst>
              <a:ext uri="{FF2B5EF4-FFF2-40B4-BE49-F238E27FC236}">
                <a16:creationId xmlns:a16="http://schemas.microsoft.com/office/drawing/2014/main" id="{8A7EFC55-F3C6-074D-958A-63CAE04EB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2"/>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360217" y="45551"/>
            <a:ext cx="6733310" cy="1325563"/>
          </a:xfrm>
        </p:spPr>
        <p:txBody>
          <a:bodyPr>
            <a:noAutofit/>
          </a:bodyPr>
          <a:lstStyle/>
          <a:p>
            <a:r>
              <a:rPr lang="en-US" dirty="0"/>
              <a:t>Learning vs Performance </a:t>
            </a:r>
          </a:p>
        </p:txBody>
      </p:sp>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
        <p:nvSpPr>
          <p:cNvPr id="10" name="Text Placeholder 2">
            <a:extLst>
              <a:ext uri="{FF2B5EF4-FFF2-40B4-BE49-F238E27FC236}">
                <a16:creationId xmlns:a16="http://schemas.microsoft.com/office/drawing/2014/main" id="{CF00340C-2031-314B-B8EA-E1D73CA5F958}"/>
              </a:ext>
            </a:extLst>
          </p:cNvPr>
          <p:cNvSpPr txBox="1">
            <a:spLocks/>
          </p:cNvSpPr>
          <p:nvPr/>
        </p:nvSpPr>
        <p:spPr>
          <a:xfrm>
            <a:off x="360217" y="1075381"/>
            <a:ext cx="6011086" cy="986558"/>
          </a:xfrm>
          <a:prstGeom prst="rect">
            <a:avLst/>
          </a:prstGeom>
        </p:spPr>
        <p:txBody>
          <a:bodyPr vert="horz" lIns="91440" tIns="45720" rIns="91440" bIns="45720" numCol="1" spcCol="0" rtlCol="0" anchor="t">
            <a:noAutofit/>
          </a:bodyPr>
          <a:lstStyle>
            <a:lvl1pPr marL="228600" indent="-228600" algn="l" defTabSz="914400" rtl="0" eaLnBrk="1" latinLnBrk="0" hangingPunct="1">
              <a:lnSpc>
                <a:spcPct val="90000"/>
              </a:lnSpc>
              <a:spcBef>
                <a:spcPts val="1000"/>
              </a:spcBef>
              <a:buClr>
                <a:srgbClr val="72BF44"/>
              </a:buClr>
              <a:buFont typeface="Arial" panose="020B0604020202020204" pitchFamily="34" charset="0"/>
              <a:buChar char="•"/>
              <a:defRPr sz="2800" kern="1200">
                <a:solidFill>
                  <a:srgbClr val="536972"/>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72BF44"/>
              </a:buClr>
              <a:buFont typeface="Arial" panose="020B0604020202020204" pitchFamily="34" charset="0"/>
              <a:buChar char="•"/>
              <a:defRPr sz="2400" kern="1200">
                <a:solidFill>
                  <a:srgbClr val="536972"/>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72BF44"/>
              </a:buClr>
              <a:buFont typeface="Arial" panose="020B0604020202020204" pitchFamily="34" charset="0"/>
              <a:buChar char="•"/>
              <a:defRPr sz="2000" kern="1200">
                <a:solidFill>
                  <a:srgbClr val="53697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72BF44"/>
              </a:buClr>
              <a:buFont typeface="Arial" panose="020B0604020202020204" pitchFamily="34" charset="0"/>
              <a:buChar char="•"/>
              <a:defRPr sz="1800" kern="1200">
                <a:solidFill>
                  <a:srgbClr val="536972"/>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72BF44"/>
              </a:buClr>
              <a:buFont typeface="Arial" panose="020B0604020202020204" pitchFamily="34" charset="0"/>
              <a:buChar char="•"/>
              <a:defRPr sz="1800" kern="1200">
                <a:solidFill>
                  <a:srgbClr val="536972"/>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4D6A73"/>
                </a:solidFill>
                <a:latin typeface="Calibri"/>
                <a:cs typeface="Calibri"/>
              </a:rPr>
              <a:t>In groups, discuss the two and provide an example of both.</a:t>
            </a:r>
          </a:p>
        </p:txBody>
      </p:sp>
      <p:pic>
        <p:nvPicPr>
          <p:cNvPr id="14" name="Picture 13">
            <a:extLst>
              <a:ext uri="{FF2B5EF4-FFF2-40B4-BE49-F238E27FC236}">
                <a16:creationId xmlns:a16="http://schemas.microsoft.com/office/drawing/2014/main" id="{321C1F72-8A5F-9D47-9A4B-618625753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3441" y="2061939"/>
            <a:ext cx="3777165" cy="3777165"/>
          </a:xfrm>
          <a:prstGeom prst="rect">
            <a:avLst/>
          </a:prstGeom>
        </p:spPr>
      </p:pic>
      <p:pic>
        <p:nvPicPr>
          <p:cNvPr id="16" name="Picture 15">
            <a:extLst>
              <a:ext uri="{FF2B5EF4-FFF2-40B4-BE49-F238E27FC236}">
                <a16:creationId xmlns:a16="http://schemas.microsoft.com/office/drawing/2014/main" id="{CCE24DC5-9649-E249-872C-93AC37C20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911" y="2061939"/>
            <a:ext cx="3777165" cy="3777165"/>
          </a:xfrm>
          <a:prstGeom prst="rect">
            <a:avLst/>
          </a:prstGeom>
        </p:spPr>
      </p:pic>
    </p:spTree>
    <p:extLst>
      <p:ext uri="{BB962C8B-B14F-4D97-AF65-F5344CB8AC3E}">
        <p14:creationId xmlns:p14="http://schemas.microsoft.com/office/powerpoint/2010/main" val="319980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20" name="Arrows" hidden="1">
            <a:extLst>
              <a:ext uri="{FF2B5EF4-FFF2-40B4-BE49-F238E27FC236}">
                <a16:creationId xmlns:a16="http://schemas.microsoft.com/office/drawing/2014/main" id="{3109FB2F-91D7-EB46-804F-A8B998F72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537233" y="434702"/>
            <a:ext cx="7092599" cy="1325563"/>
          </a:xfrm>
        </p:spPr>
        <p:txBody>
          <a:bodyPr>
            <a:noAutofit/>
          </a:bodyPr>
          <a:lstStyle/>
          <a:p>
            <a:r>
              <a:rPr lang="en-US" dirty="0"/>
              <a:t>Learning = ---- + ----</a:t>
            </a:r>
            <a:br>
              <a:rPr lang="en-US" dirty="0"/>
            </a:br>
            <a:r>
              <a:rPr lang="en-US" sz="1600" b="0" dirty="0">
                <a:solidFill>
                  <a:srgbClr val="72BF44"/>
                </a:solidFill>
              </a:rPr>
              <a:t>Liao, &amp; Masters, (2001).</a:t>
            </a:r>
            <a:endParaRPr lang="en-US" b="0" dirty="0">
              <a:solidFill>
                <a:srgbClr val="72BF44"/>
              </a:solidFill>
            </a:endParaRP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595746" y="1942233"/>
            <a:ext cx="2206448" cy="564993"/>
          </a:xfrm>
        </p:spPr>
        <p:txBody>
          <a:bodyPr numCol="1">
            <a:noAutofit/>
          </a:bodyPr>
          <a:lstStyle/>
          <a:p>
            <a:pPr marL="0" indent="0">
              <a:buNone/>
            </a:pPr>
            <a:r>
              <a:rPr lang="en-US" sz="3200" b="1" dirty="0">
                <a:solidFill>
                  <a:srgbClr val="4D6A73"/>
                </a:solidFill>
              </a:rPr>
              <a:t>Learning =</a:t>
            </a:r>
          </a:p>
        </p:txBody>
      </p:sp>
      <p:sp>
        <p:nvSpPr>
          <p:cNvPr id="7" name="Rectangle 6">
            <a:extLst>
              <a:ext uri="{FF2B5EF4-FFF2-40B4-BE49-F238E27FC236}">
                <a16:creationId xmlns:a16="http://schemas.microsoft.com/office/drawing/2014/main" id="{BA1B819D-0DA7-1048-8D5F-FD49640B601C}"/>
              </a:ext>
            </a:extLst>
          </p:cNvPr>
          <p:cNvSpPr/>
          <p:nvPr/>
        </p:nvSpPr>
        <p:spPr>
          <a:xfrm>
            <a:off x="2645326" y="1828799"/>
            <a:ext cx="2713255" cy="698091"/>
          </a:xfrm>
          <a:prstGeom prst="rect">
            <a:avLst/>
          </a:prstGeom>
          <a:solidFill>
            <a:srgbClr val="50923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6800" rIns="288000" rtlCol="0" anchor="ctr"/>
          <a:lstStyle/>
          <a:p>
            <a:pPr algn="ctr"/>
            <a:r>
              <a:rPr lang="en-US" sz="3200" b="1" dirty="0">
                <a:latin typeface="Calibri" panose="020F0502020204030204" pitchFamily="34" charset="0"/>
                <a:cs typeface="Calibri" panose="020F0502020204030204" pitchFamily="34" charset="0"/>
              </a:rPr>
              <a:t>Retention</a:t>
            </a:r>
          </a:p>
        </p:txBody>
      </p:sp>
      <p:sp>
        <p:nvSpPr>
          <p:cNvPr id="8" name="Rectangle 7">
            <a:extLst>
              <a:ext uri="{FF2B5EF4-FFF2-40B4-BE49-F238E27FC236}">
                <a16:creationId xmlns:a16="http://schemas.microsoft.com/office/drawing/2014/main" id="{B26CCD2E-BD46-5545-8C7A-88B882F0F724}"/>
              </a:ext>
            </a:extLst>
          </p:cNvPr>
          <p:cNvSpPr/>
          <p:nvPr/>
        </p:nvSpPr>
        <p:spPr>
          <a:xfrm>
            <a:off x="5898096" y="1828799"/>
            <a:ext cx="2713255" cy="698091"/>
          </a:xfrm>
          <a:prstGeom prst="rect">
            <a:avLst/>
          </a:prstGeom>
          <a:solidFill>
            <a:srgbClr val="50923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6800" rIns="288000" rtlCol="0" anchor="ctr"/>
          <a:lstStyle/>
          <a:p>
            <a:pPr algn="ctr"/>
            <a:r>
              <a:rPr lang="en-US" sz="3200" b="1" dirty="0">
                <a:latin typeface="Calibri" panose="020F0502020204030204" pitchFamily="34" charset="0"/>
                <a:cs typeface="Calibri" panose="020F0502020204030204" pitchFamily="34" charset="0"/>
              </a:rPr>
              <a:t>Transfer</a:t>
            </a:r>
          </a:p>
        </p:txBody>
      </p:sp>
      <p:sp>
        <p:nvSpPr>
          <p:cNvPr id="4" name="Rectangle 3">
            <a:extLst>
              <a:ext uri="{FF2B5EF4-FFF2-40B4-BE49-F238E27FC236}">
                <a16:creationId xmlns:a16="http://schemas.microsoft.com/office/drawing/2014/main" id="{EE019389-0BB6-B343-9937-FC5E84E0714A}"/>
              </a:ext>
            </a:extLst>
          </p:cNvPr>
          <p:cNvSpPr/>
          <p:nvPr/>
        </p:nvSpPr>
        <p:spPr>
          <a:xfrm>
            <a:off x="5433360" y="1875624"/>
            <a:ext cx="388248" cy="584775"/>
          </a:xfrm>
          <a:prstGeom prst="rect">
            <a:avLst/>
          </a:prstGeom>
        </p:spPr>
        <p:txBody>
          <a:bodyPr wrap="none">
            <a:spAutoFit/>
          </a:bodyPr>
          <a:lstStyle/>
          <a:p>
            <a:r>
              <a:rPr lang="en-US" sz="3200" b="1" dirty="0">
                <a:solidFill>
                  <a:srgbClr val="4D6A73"/>
                </a:solidFill>
              </a:rPr>
              <a:t>+</a:t>
            </a:r>
            <a:endParaRPr lang="en-US" sz="3200" dirty="0"/>
          </a:p>
        </p:txBody>
      </p:sp>
      <p:sp>
        <p:nvSpPr>
          <p:cNvPr id="12" name="Rectangle 11">
            <a:extLst>
              <a:ext uri="{FF2B5EF4-FFF2-40B4-BE49-F238E27FC236}">
                <a16:creationId xmlns:a16="http://schemas.microsoft.com/office/drawing/2014/main" id="{C03FD0CC-558B-1B4B-8F18-43BA74A13CC8}"/>
              </a:ext>
            </a:extLst>
          </p:cNvPr>
          <p:cNvSpPr/>
          <p:nvPr/>
        </p:nvSpPr>
        <p:spPr>
          <a:xfrm>
            <a:off x="2645325" y="2526890"/>
            <a:ext cx="2713255" cy="2479981"/>
          </a:xfrm>
          <a:prstGeom prst="rect">
            <a:avLst/>
          </a:prstGeom>
          <a:solidFill>
            <a:srgbClr val="72BF4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80000" rIns="288000" rtlCol="0" anchor="t"/>
          <a:lstStyle/>
          <a:p>
            <a:pPr>
              <a:buClr>
                <a:srgbClr val="B1DB7F"/>
              </a:buClr>
            </a:pPr>
            <a:r>
              <a:rPr lang="en-US" sz="2000" b="1" dirty="0">
                <a:solidFill>
                  <a:schemeClr val="bg1"/>
                </a:solidFill>
                <a:latin typeface="Calibri" panose="020F0502020204030204" pitchFamily="34" charset="0"/>
                <a:cs typeface="Calibri" panose="020F0502020204030204" pitchFamily="34" charset="0"/>
              </a:rPr>
              <a:t>In the right practice conditions, people can retain the same essence of the movement pattern. Able to repeat movement</a:t>
            </a:r>
          </a:p>
        </p:txBody>
      </p:sp>
      <p:sp>
        <p:nvSpPr>
          <p:cNvPr id="13" name="Rectangle 12">
            <a:extLst>
              <a:ext uri="{FF2B5EF4-FFF2-40B4-BE49-F238E27FC236}">
                <a16:creationId xmlns:a16="http://schemas.microsoft.com/office/drawing/2014/main" id="{38EE6D49-3F86-ED46-BFC5-D0A52AF62078}"/>
              </a:ext>
            </a:extLst>
          </p:cNvPr>
          <p:cNvSpPr/>
          <p:nvPr/>
        </p:nvSpPr>
        <p:spPr>
          <a:xfrm>
            <a:off x="5898096" y="2526890"/>
            <a:ext cx="2713255" cy="2479981"/>
          </a:xfrm>
          <a:prstGeom prst="rect">
            <a:avLst/>
          </a:prstGeom>
          <a:solidFill>
            <a:srgbClr val="72BF4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80000" rIns="288000" rtlCol="0" anchor="t"/>
          <a:lstStyle/>
          <a:p>
            <a:pPr>
              <a:buClr>
                <a:srgbClr val="B1DB7F"/>
              </a:buClr>
            </a:pPr>
            <a:r>
              <a:rPr lang="en-US" sz="2000" b="1" dirty="0">
                <a:solidFill>
                  <a:schemeClr val="bg1"/>
                </a:solidFill>
                <a:latin typeface="Calibri" panose="020F0502020204030204" pitchFamily="34" charset="0"/>
                <a:cs typeface="Calibri" panose="020F0502020204030204" pitchFamily="34" charset="0"/>
              </a:rPr>
              <a:t>The ability to perform a trained response to an untrained task, or new/different task. </a:t>
            </a:r>
          </a:p>
        </p:txBody>
      </p:sp>
    </p:spTree>
    <p:extLst>
      <p:ext uri="{BB962C8B-B14F-4D97-AF65-F5344CB8AC3E}">
        <p14:creationId xmlns:p14="http://schemas.microsoft.com/office/powerpoint/2010/main" val="2378006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4" grpId="0"/>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10BA5E-7AF5-6E47-AEE2-B0E5F9D2A0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9" name="Arrows">
            <a:extLst>
              <a:ext uri="{FF2B5EF4-FFF2-40B4-BE49-F238E27FC236}">
                <a16:creationId xmlns:a16="http://schemas.microsoft.com/office/drawing/2014/main" id="{3288A3B4-D7C2-0C48-8C70-04F2D7D55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Oval 9">
            <a:extLst>
              <a:ext uri="{FF2B5EF4-FFF2-40B4-BE49-F238E27FC236}">
                <a16:creationId xmlns:a16="http://schemas.microsoft.com/office/drawing/2014/main" id="{E6F15061-8225-AF4B-A8D5-0FFC78E8F7CC}"/>
              </a:ext>
            </a:extLst>
          </p:cNvPr>
          <p:cNvSpPr/>
          <p:nvPr/>
        </p:nvSpPr>
        <p:spPr>
          <a:xfrm>
            <a:off x="796744" y="707923"/>
            <a:ext cx="3431087" cy="3431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3200" b="1" dirty="0">
                <a:solidFill>
                  <a:srgbClr val="519032"/>
                </a:solidFill>
                <a:latin typeface="Calibri" panose="020F0502020204030204" pitchFamily="34" charset="0"/>
                <a:ea typeface="Arimo"/>
                <a:cs typeface="Calibri" panose="020F0502020204030204" pitchFamily="34" charset="0"/>
                <a:sym typeface="Arimo"/>
              </a:rPr>
              <a:t>Are all tennis serves the same? </a:t>
            </a:r>
            <a:br>
              <a:rPr lang="en-NZ" sz="3200" b="1" dirty="0">
                <a:solidFill>
                  <a:srgbClr val="519032"/>
                </a:solidFill>
                <a:latin typeface="Calibri" panose="020F0502020204030204" pitchFamily="34" charset="0"/>
                <a:ea typeface="Arimo"/>
                <a:cs typeface="Calibri" panose="020F0502020204030204" pitchFamily="34" charset="0"/>
                <a:sym typeface="Arimo"/>
              </a:rPr>
            </a:br>
            <a:r>
              <a:rPr lang="en-NZ" sz="3200" b="1" dirty="0">
                <a:solidFill>
                  <a:srgbClr val="72BF44"/>
                </a:solidFill>
                <a:latin typeface="Calibri" panose="020F0502020204030204" pitchFamily="34" charset="0"/>
                <a:ea typeface="Arimo"/>
                <a:cs typeface="Calibri" panose="020F0502020204030204" pitchFamily="34" charset="0"/>
                <a:sym typeface="Arimo"/>
              </a:rPr>
              <a:t>Why not…</a:t>
            </a:r>
          </a:p>
        </p:txBody>
      </p:sp>
    </p:spTree>
    <p:extLst>
      <p:ext uri="{BB962C8B-B14F-4D97-AF65-F5344CB8AC3E}">
        <p14:creationId xmlns:p14="http://schemas.microsoft.com/office/powerpoint/2010/main" val="248928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814324" y="543140"/>
            <a:ext cx="9049004" cy="1325563"/>
          </a:xfrm>
        </p:spPr>
        <p:txBody>
          <a:bodyPr>
            <a:noAutofit/>
          </a:bodyPr>
          <a:lstStyle/>
          <a:p>
            <a:r>
              <a:rPr lang="en-US" dirty="0"/>
              <a:t>Functional Variability </a:t>
            </a:r>
            <a:endParaRPr lang="en-US" dirty="0">
              <a:solidFill>
                <a:srgbClr val="72BF44"/>
              </a:solidFill>
            </a:endParaRP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872837" y="1868703"/>
            <a:ext cx="9401140" cy="2468017"/>
          </a:xfrm>
        </p:spPr>
        <p:txBody>
          <a:bodyPr vert="horz" lIns="91440" tIns="45720" rIns="91440" bIns="45720" numCol="2" spcCol="0" rtlCol="0" anchor="t">
            <a:noAutofit/>
          </a:bodyPr>
          <a:lstStyle/>
          <a:p>
            <a:r>
              <a:rPr lang="en-US" sz="2400" b="1" dirty="0">
                <a:solidFill>
                  <a:srgbClr val="4D6A73"/>
                </a:solidFill>
              </a:rPr>
              <a:t>It is impossible to repeat a movement</a:t>
            </a:r>
          </a:p>
          <a:p>
            <a:r>
              <a:rPr lang="en-US" sz="2400" b="1" dirty="0">
                <a:solidFill>
                  <a:srgbClr val="4D6A73"/>
                </a:solidFill>
                <a:latin typeface="Calibri"/>
                <a:cs typeface="Calibri"/>
              </a:rPr>
              <a:t>There will always be differences in the human body at any given time, </a:t>
            </a:r>
            <a:r>
              <a:rPr lang="en-US" sz="2400" b="1" dirty="0" err="1">
                <a:solidFill>
                  <a:srgbClr val="4D6A73"/>
                </a:solidFill>
                <a:latin typeface="Calibri"/>
                <a:cs typeface="Calibri"/>
              </a:rPr>
              <a:t>eg</a:t>
            </a:r>
            <a:r>
              <a:rPr lang="en-US" sz="2400" b="1" dirty="0">
                <a:solidFill>
                  <a:srgbClr val="4D6A73"/>
                </a:solidFill>
                <a:latin typeface="Calibri"/>
                <a:cs typeface="Calibri"/>
              </a:rPr>
              <a:t> fatigue, heart rate, long jump run ups </a:t>
            </a:r>
            <a:r>
              <a:rPr lang="en-US" sz="2400" b="1" dirty="0" err="1">
                <a:solidFill>
                  <a:srgbClr val="4D6A73"/>
                </a:solidFill>
                <a:latin typeface="Calibri"/>
                <a:cs typeface="Calibri"/>
              </a:rPr>
              <a:t>etc</a:t>
            </a:r>
            <a:br>
              <a:rPr lang="en-US" sz="2400" b="1" dirty="0"/>
            </a:br>
            <a:br>
              <a:rPr lang="en-US" sz="2400" b="1" dirty="0"/>
            </a:br>
            <a:br>
              <a:rPr lang="en-US" sz="2400" b="1" dirty="0"/>
            </a:br>
            <a:br>
              <a:rPr lang="en-US" sz="2400" b="1" dirty="0"/>
            </a:br>
            <a:endParaRPr lang="en-US" sz="2400" b="1" dirty="0">
              <a:solidFill>
                <a:srgbClr val="4D6A73"/>
              </a:solidFill>
            </a:endParaRPr>
          </a:p>
          <a:p>
            <a:r>
              <a:rPr lang="en-US" sz="2400" b="1" dirty="0">
                <a:solidFill>
                  <a:srgbClr val="4D6A73"/>
                </a:solidFill>
              </a:rPr>
              <a:t>Need to be able to adjust to varying conditions – rain, wind, people</a:t>
            </a:r>
          </a:p>
          <a:p>
            <a:r>
              <a:rPr lang="en-US" sz="2400" b="1" dirty="0">
                <a:solidFill>
                  <a:srgbClr val="4D6A73"/>
                </a:solidFill>
              </a:rPr>
              <a:t>Functional variability is considered a sign of skill, not weakness. Can they achieve a set outcome in multiple ways? Skillful ✅ 😀 </a:t>
            </a:r>
          </a:p>
          <a:p>
            <a:r>
              <a:rPr lang="en-US" sz="2400" b="1" dirty="0">
                <a:solidFill>
                  <a:srgbClr val="4D6A73"/>
                </a:solidFill>
              </a:rPr>
              <a:t>Consistency of </a:t>
            </a:r>
            <a:r>
              <a:rPr lang="en-US" sz="2400" b="1" dirty="0">
                <a:solidFill>
                  <a:srgbClr val="72BF44"/>
                </a:solidFill>
              </a:rPr>
              <a:t>outcome</a:t>
            </a:r>
          </a:p>
        </p:txBody>
      </p:sp>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Tree>
    <p:extLst>
      <p:ext uri="{BB962C8B-B14F-4D97-AF65-F5344CB8AC3E}">
        <p14:creationId xmlns:p14="http://schemas.microsoft.com/office/powerpoint/2010/main" val="3193564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een">
            <a:extLst>
              <a:ext uri="{FF2B5EF4-FFF2-40B4-BE49-F238E27FC236}">
                <a16:creationId xmlns:a16="http://schemas.microsoft.com/office/drawing/2014/main" id="{0478992A-C365-F641-AE2E-2D15C34123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Colour">
            <a:extLst>
              <a:ext uri="{FF2B5EF4-FFF2-40B4-BE49-F238E27FC236}">
                <a16:creationId xmlns:a16="http://schemas.microsoft.com/office/drawing/2014/main" id="{93F734FD-1511-7647-A4B7-3F2042B212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attern">
            <a:extLst>
              <a:ext uri="{FF2B5EF4-FFF2-40B4-BE49-F238E27FC236}">
                <a16:creationId xmlns:a16="http://schemas.microsoft.com/office/drawing/2014/main" id="{6F68967F-417A-174F-AE0B-E3A91475E0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4600" y="0"/>
            <a:ext cx="5867400" cy="6858000"/>
          </a:xfrm>
          <a:prstGeom prst="rect">
            <a:avLst/>
          </a:prstGeom>
        </p:spPr>
      </p:pic>
      <p:pic>
        <p:nvPicPr>
          <p:cNvPr id="7" name="Logo">
            <a:extLst>
              <a:ext uri="{FF2B5EF4-FFF2-40B4-BE49-F238E27FC236}">
                <a16:creationId xmlns:a16="http://schemas.microsoft.com/office/drawing/2014/main" id="{401E7A48-2AE3-3E4D-8A27-B85862B77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2900" y="0"/>
            <a:ext cx="2451100" cy="2425700"/>
          </a:xfrm>
          <a:prstGeom prst="rect">
            <a:avLst/>
          </a:prstGeom>
        </p:spPr>
      </p:pic>
      <p:sp>
        <p:nvSpPr>
          <p:cNvPr id="2" name="Parallelogram 1">
            <a:extLst>
              <a:ext uri="{FF2B5EF4-FFF2-40B4-BE49-F238E27FC236}">
                <a16:creationId xmlns:a16="http://schemas.microsoft.com/office/drawing/2014/main" id="{4FE5F2D6-F3CB-4241-96A2-4FE6F02E7D98}"/>
              </a:ext>
            </a:extLst>
          </p:cNvPr>
          <p:cNvSpPr/>
          <p:nvPr/>
        </p:nvSpPr>
        <p:spPr>
          <a:xfrm>
            <a:off x="-942109" y="0"/>
            <a:ext cx="4668982" cy="660523"/>
          </a:xfrm>
          <a:prstGeom prst="parallelogram">
            <a:avLst>
              <a:gd name="adj" fmla="val 1068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4A3F70-8DCA-3D45-BB71-C15B9C5C50B0}"/>
              </a:ext>
            </a:extLst>
          </p:cNvPr>
          <p:cNvSpPr txBox="1"/>
          <p:nvPr/>
        </p:nvSpPr>
        <p:spPr>
          <a:xfrm>
            <a:off x="96982" y="110834"/>
            <a:ext cx="2964873" cy="430887"/>
          </a:xfrm>
          <a:prstGeom prst="rect">
            <a:avLst/>
          </a:prstGeom>
          <a:noFill/>
        </p:spPr>
        <p:txBody>
          <a:bodyPr wrap="square" rtlCol="0">
            <a:spAutoFit/>
          </a:bodyPr>
          <a:lstStyle/>
          <a:p>
            <a:r>
              <a:rPr lang="en-US" sz="2100" b="1" dirty="0">
                <a:solidFill>
                  <a:srgbClr val="519032"/>
                </a:solidFill>
                <a:latin typeface="Calibri" panose="020F0502020204030204" pitchFamily="34" charset="0"/>
                <a:cs typeface="Calibri" panose="020F0502020204030204" pitchFamily="34" charset="0"/>
              </a:rPr>
              <a:t>SPORT AND RECREATION</a:t>
            </a:r>
          </a:p>
        </p:txBody>
      </p:sp>
      <p:grpSp>
        <p:nvGrpSpPr>
          <p:cNvPr id="15" name="Title">
            <a:extLst>
              <a:ext uri="{FF2B5EF4-FFF2-40B4-BE49-F238E27FC236}">
                <a16:creationId xmlns:a16="http://schemas.microsoft.com/office/drawing/2014/main" id="{0B6988D0-6BFD-7042-B768-9E361B593188}"/>
              </a:ext>
            </a:extLst>
          </p:cNvPr>
          <p:cNvGrpSpPr/>
          <p:nvPr/>
        </p:nvGrpSpPr>
        <p:grpSpPr>
          <a:xfrm>
            <a:off x="-1" y="4226315"/>
            <a:ext cx="8416414" cy="1906856"/>
            <a:chOff x="-1" y="4226315"/>
            <a:chExt cx="8416414" cy="1906856"/>
          </a:xfrm>
        </p:grpSpPr>
        <p:sp>
          <p:nvSpPr>
            <p:cNvPr id="11" name="Rectangle 10">
              <a:extLst>
                <a:ext uri="{FF2B5EF4-FFF2-40B4-BE49-F238E27FC236}">
                  <a16:creationId xmlns:a16="http://schemas.microsoft.com/office/drawing/2014/main" id="{FEFE632B-9515-0D41-97F0-62B6BC2255F7}"/>
                </a:ext>
              </a:extLst>
            </p:cNvPr>
            <p:cNvSpPr/>
            <p:nvPr/>
          </p:nvSpPr>
          <p:spPr>
            <a:xfrm>
              <a:off x="-1" y="4226315"/>
              <a:ext cx="8416414" cy="1906856"/>
            </a:xfrm>
            <a:prstGeom prst="rect">
              <a:avLst/>
            </a:prstGeom>
            <a:gradFill flip="none" rotWithShape="1">
              <a:gsLst>
                <a:gs pos="0">
                  <a:srgbClr val="205307"/>
                </a:gs>
                <a:gs pos="100000">
                  <a:srgbClr val="51903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F1F700E-D04D-E048-8430-981156128D76}"/>
                </a:ext>
              </a:extLst>
            </p:cNvPr>
            <p:cNvSpPr txBox="1"/>
            <p:nvPr/>
          </p:nvSpPr>
          <p:spPr>
            <a:xfrm>
              <a:off x="319805" y="4346594"/>
              <a:ext cx="7341757" cy="603499"/>
            </a:xfrm>
            <a:prstGeom prst="rect">
              <a:avLst/>
            </a:prstGeom>
            <a:noFill/>
          </p:spPr>
          <p:txBody>
            <a:bodyPr wrap="square" rtlCol="0">
              <a:spAutoFit/>
            </a:bodyPr>
            <a:lstStyle/>
            <a:p>
              <a:pPr>
                <a:lnSpc>
                  <a:spcPts val="4400"/>
                </a:lnSpc>
              </a:pPr>
              <a:r>
                <a:rPr lang="en-US" sz="2600" dirty="0">
                  <a:solidFill>
                    <a:srgbClr val="B1DB7F"/>
                  </a:solidFill>
                  <a:latin typeface="Calibri" panose="020F0502020204030204" pitchFamily="34" charset="0"/>
                  <a:cs typeface="Calibri" panose="020F0502020204030204" pitchFamily="34" charset="0"/>
                </a:rPr>
                <a:t>CONTEMPORARY SKILL ACQUISITION WEEK 5</a:t>
              </a:r>
            </a:p>
          </p:txBody>
        </p:sp>
        <p:sp>
          <p:nvSpPr>
            <p:cNvPr id="8" name="Rectangle 7">
              <a:extLst>
                <a:ext uri="{FF2B5EF4-FFF2-40B4-BE49-F238E27FC236}">
                  <a16:creationId xmlns:a16="http://schemas.microsoft.com/office/drawing/2014/main" id="{B592A063-44A8-7940-94F2-D9268B0F10C9}"/>
                </a:ext>
              </a:extLst>
            </p:cNvPr>
            <p:cNvSpPr/>
            <p:nvPr/>
          </p:nvSpPr>
          <p:spPr>
            <a:xfrm>
              <a:off x="332700" y="5488655"/>
              <a:ext cx="2767424" cy="461665"/>
            </a:xfrm>
            <a:prstGeom prst="rect">
              <a:avLst/>
            </a:prstGeom>
          </p:spPr>
          <p:txBody>
            <a:bodyPr wrap="none">
              <a:spAutoFit/>
            </a:bodyPr>
            <a:lstStyle/>
            <a:p>
              <a:r>
                <a:rPr lang="en-US" sz="2400" b="1" dirty="0">
                  <a:solidFill>
                    <a:srgbClr val="B1DB7F"/>
                  </a:solidFill>
                  <a:latin typeface="Calibri" panose="020F0502020204030204" pitchFamily="34" charset="0"/>
                  <a:cs typeface="Calibri" panose="020F0502020204030204" pitchFamily="34" charset="0"/>
                </a:rPr>
                <a:t>Dr Sarah-Kate Millar</a:t>
              </a:r>
              <a:endParaRPr lang="en-US" sz="2400" dirty="0"/>
            </a:p>
          </p:txBody>
        </p:sp>
        <p:sp>
          <p:nvSpPr>
            <p:cNvPr id="14" name="Rectangle 13">
              <a:extLst>
                <a:ext uri="{FF2B5EF4-FFF2-40B4-BE49-F238E27FC236}">
                  <a16:creationId xmlns:a16="http://schemas.microsoft.com/office/drawing/2014/main" id="{CB7670D8-3368-6F4D-AB6D-B339B3A4BC52}"/>
                </a:ext>
              </a:extLst>
            </p:cNvPr>
            <p:cNvSpPr/>
            <p:nvPr/>
          </p:nvSpPr>
          <p:spPr>
            <a:xfrm>
              <a:off x="332700" y="5005489"/>
              <a:ext cx="7917360" cy="568297"/>
            </a:xfrm>
            <a:prstGeom prst="rect">
              <a:avLst/>
            </a:prstGeom>
          </p:spPr>
          <p:txBody>
            <a:bodyPr wrap="none">
              <a:spAutoFit/>
            </a:bodyPr>
            <a:lstStyle/>
            <a:p>
              <a:pPr>
                <a:lnSpc>
                  <a:spcPts val="3400"/>
                </a:lnSpc>
              </a:pPr>
              <a:r>
                <a:rPr lang="en-US" sz="4400" b="1" dirty="0">
                  <a:solidFill>
                    <a:schemeClr val="bg1"/>
                  </a:solidFill>
                  <a:latin typeface="Calibri" panose="020F0502020204030204" pitchFamily="34" charset="0"/>
                  <a:cs typeface="Calibri" panose="020F0502020204030204" pitchFamily="34" charset="0"/>
                </a:rPr>
                <a:t>Representative &amp; Practice Design</a:t>
              </a:r>
              <a:endParaRPr lang="en-US" sz="4400" b="1" dirty="0">
                <a:solidFill>
                  <a:srgbClr val="B1DB7F"/>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94737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rows" hidden="1">
            <a:extLst>
              <a:ext uri="{FF2B5EF4-FFF2-40B4-BE49-F238E27FC236}">
                <a16:creationId xmlns:a16="http://schemas.microsoft.com/office/drawing/2014/main" id="{8A7EFC55-F3C6-074D-958A-63CAE04EB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2"/>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360217" y="45551"/>
            <a:ext cx="6733310" cy="1325563"/>
          </a:xfrm>
        </p:spPr>
        <p:txBody>
          <a:bodyPr>
            <a:noAutofit/>
          </a:bodyPr>
          <a:lstStyle/>
          <a:p>
            <a:r>
              <a:rPr lang="en-US" dirty="0"/>
              <a:t>Planning for learning…</a:t>
            </a:r>
          </a:p>
        </p:txBody>
      </p:sp>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14" name="Picture 13">
            <a:extLst>
              <a:ext uri="{FF2B5EF4-FFF2-40B4-BE49-F238E27FC236}">
                <a16:creationId xmlns:a16="http://schemas.microsoft.com/office/drawing/2014/main" id="{321C1F72-8A5F-9D47-9A4B-618625753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605" y="1727642"/>
            <a:ext cx="3237648" cy="3237648"/>
          </a:xfrm>
          <a:prstGeom prst="rect">
            <a:avLst/>
          </a:prstGeom>
        </p:spPr>
      </p:pic>
      <p:pic>
        <p:nvPicPr>
          <p:cNvPr id="16" name="Picture 15">
            <a:extLst>
              <a:ext uri="{FF2B5EF4-FFF2-40B4-BE49-F238E27FC236}">
                <a16:creationId xmlns:a16="http://schemas.microsoft.com/office/drawing/2014/main" id="{CCE24DC5-9649-E249-872C-93AC37C20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5159" y="1727642"/>
            <a:ext cx="3237648" cy="3237648"/>
          </a:xfrm>
          <a:prstGeom prst="rect">
            <a:avLst/>
          </a:prstGeom>
        </p:spPr>
      </p:pic>
      <p:pic>
        <p:nvPicPr>
          <p:cNvPr id="8" name="Picture 7">
            <a:extLst>
              <a:ext uri="{FF2B5EF4-FFF2-40B4-BE49-F238E27FC236}">
                <a16:creationId xmlns:a16="http://schemas.microsoft.com/office/drawing/2014/main" id="{55BAF77C-6F01-1742-898E-2413916D1D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011714" y="1727642"/>
            <a:ext cx="3237648" cy="3237648"/>
          </a:xfrm>
          <a:prstGeom prst="rect">
            <a:avLst/>
          </a:prstGeom>
        </p:spPr>
      </p:pic>
    </p:spTree>
    <p:extLst>
      <p:ext uri="{BB962C8B-B14F-4D97-AF65-F5344CB8AC3E}">
        <p14:creationId xmlns:p14="http://schemas.microsoft.com/office/powerpoint/2010/main" val="1562787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089F9-380A-0B46-ABF0-C39761E27479}"/>
              </a:ext>
            </a:extLst>
          </p:cNvPr>
          <p:cNvSpPr/>
          <p:nvPr/>
        </p:nvSpPr>
        <p:spPr>
          <a:xfrm>
            <a:off x="0" y="4087091"/>
            <a:ext cx="3020291" cy="277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tairs">
            <a:extLst>
              <a:ext uri="{FF2B5EF4-FFF2-40B4-BE49-F238E27FC236}">
                <a16:creationId xmlns:a16="http://schemas.microsoft.com/office/drawing/2014/main" id="{03C8C9F7-E445-064D-9040-53F227279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724400" cy="6858000"/>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10" name="Arrows">
            <a:extLst>
              <a:ext uri="{FF2B5EF4-FFF2-40B4-BE49-F238E27FC236}">
                <a16:creationId xmlns:a16="http://schemas.microsoft.com/office/drawing/2014/main" id="{BC2A8085-D5D4-8649-A7EF-F59243CD0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4870130" y="349377"/>
            <a:ext cx="6570149" cy="1325563"/>
          </a:xfrm>
        </p:spPr>
        <p:txBody>
          <a:bodyPr>
            <a:noAutofit/>
          </a:bodyPr>
          <a:lstStyle/>
          <a:p>
            <a:r>
              <a:rPr lang="en-US" dirty="0"/>
              <a:t>Perception-action couplings</a:t>
            </a: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4907959" y="1779494"/>
            <a:ext cx="5445409" cy="4100465"/>
          </a:xfrm>
        </p:spPr>
        <p:txBody>
          <a:bodyPr vert="horz" lIns="91440" tIns="45720" rIns="91440" bIns="45720" numCol="1" spcCol="0" rtlCol="0" anchor="t">
            <a:noAutofit/>
          </a:bodyPr>
          <a:lstStyle/>
          <a:p>
            <a:r>
              <a:rPr lang="en-US" sz="2700" b="1" dirty="0">
                <a:latin typeface="Calibri"/>
                <a:cs typeface="Calibri"/>
              </a:rPr>
              <a:t>Developing functional </a:t>
            </a:r>
            <a:br>
              <a:rPr lang="en-US" sz="2700" b="1" dirty="0"/>
            </a:br>
            <a:r>
              <a:rPr lang="en-US" sz="2700" b="1" dirty="0">
                <a:latin typeface="Calibri"/>
                <a:cs typeface="Calibri"/>
              </a:rPr>
              <a:t>perception-action couplings – key skill required in successful performance. </a:t>
            </a:r>
            <a:r>
              <a:rPr lang="en-US" sz="2700" b="1" dirty="0" err="1">
                <a:latin typeface="Calibri"/>
                <a:cs typeface="Calibri"/>
              </a:rPr>
              <a:t>Eg</a:t>
            </a:r>
            <a:r>
              <a:rPr lang="en-US" sz="2700" b="1" dirty="0">
                <a:latin typeface="Calibri"/>
                <a:cs typeface="Calibri"/>
              </a:rPr>
              <a:t> picking up the </a:t>
            </a:r>
            <a:r>
              <a:rPr lang="en-US" sz="2700" b="1" dirty="0">
                <a:solidFill>
                  <a:srgbClr val="72BF44"/>
                </a:solidFill>
                <a:latin typeface="Calibri"/>
                <a:cs typeface="Calibri"/>
              </a:rPr>
              <a:t>speed</a:t>
            </a:r>
            <a:r>
              <a:rPr lang="en-US" sz="2700" b="1" dirty="0">
                <a:latin typeface="Calibri"/>
                <a:cs typeface="Calibri"/>
              </a:rPr>
              <a:t> and </a:t>
            </a:r>
            <a:r>
              <a:rPr lang="en-US" sz="2700" b="1" dirty="0">
                <a:solidFill>
                  <a:srgbClr val="72BF44"/>
                </a:solidFill>
                <a:latin typeface="Calibri"/>
                <a:cs typeface="Calibri"/>
              </a:rPr>
              <a:t>angle</a:t>
            </a:r>
            <a:r>
              <a:rPr lang="en-US" sz="2700" b="1" dirty="0">
                <a:latin typeface="Calibri"/>
                <a:cs typeface="Calibri"/>
              </a:rPr>
              <a:t> of a ball if you are a goalkeeper. </a:t>
            </a:r>
            <a:endParaRPr lang="en-US" sz="2700" b="1" dirty="0"/>
          </a:p>
          <a:p>
            <a:r>
              <a:rPr lang="en-US" sz="2700" b="1" dirty="0">
                <a:latin typeface="Calibri"/>
                <a:cs typeface="Calibri"/>
              </a:rPr>
              <a:t>There is information available in all situations, but some information is more important than others, </a:t>
            </a:r>
            <a:r>
              <a:rPr lang="en-US" sz="2700" b="1" dirty="0" err="1">
                <a:latin typeface="Calibri"/>
                <a:cs typeface="Calibri"/>
              </a:rPr>
              <a:t>eg</a:t>
            </a:r>
            <a:r>
              <a:rPr lang="en-US" sz="2700" b="1" dirty="0">
                <a:latin typeface="Calibri"/>
                <a:cs typeface="Calibri"/>
              </a:rPr>
              <a:t> where a defender is will determine the </a:t>
            </a:r>
            <a:r>
              <a:rPr lang="en-US" sz="2700" b="1" dirty="0">
                <a:solidFill>
                  <a:srgbClr val="72BF44"/>
                </a:solidFill>
                <a:latin typeface="Calibri"/>
                <a:cs typeface="Calibri"/>
              </a:rPr>
              <a:t>speed</a:t>
            </a:r>
            <a:r>
              <a:rPr lang="en-US" sz="2700" b="1" dirty="0">
                <a:latin typeface="Calibri"/>
                <a:cs typeface="Calibri"/>
              </a:rPr>
              <a:t>, </a:t>
            </a:r>
            <a:r>
              <a:rPr lang="en-US" sz="2700" b="1" dirty="0">
                <a:solidFill>
                  <a:srgbClr val="72BF44"/>
                </a:solidFill>
                <a:latin typeface="Calibri"/>
                <a:cs typeface="Calibri"/>
              </a:rPr>
              <a:t>angle</a:t>
            </a:r>
            <a:r>
              <a:rPr lang="en-US" sz="2700" b="1" dirty="0">
                <a:latin typeface="Calibri"/>
                <a:cs typeface="Calibri"/>
              </a:rPr>
              <a:t>, </a:t>
            </a:r>
            <a:r>
              <a:rPr lang="en-US" sz="2700" b="1" dirty="0">
                <a:solidFill>
                  <a:srgbClr val="72BF44"/>
                </a:solidFill>
                <a:latin typeface="Calibri"/>
                <a:cs typeface="Calibri"/>
              </a:rPr>
              <a:t>type</a:t>
            </a:r>
            <a:r>
              <a:rPr lang="en-US" sz="2700" b="1" dirty="0">
                <a:latin typeface="Calibri"/>
                <a:cs typeface="Calibri"/>
              </a:rPr>
              <a:t> and </a:t>
            </a:r>
            <a:r>
              <a:rPr lang="en-US" sz="2700" b="1" dirty="0">
                <a:solidFill>
                  <a:srgbClr val="72BF44"/>
                </a:solidFill>
                <a:latin typeface="Calibri"/>
                <a:cs typeface="Calibri"/>
              </a:rPr>
              <a:t>timing</a:t>
            </a:r>
            <a:r>
              <a:rPr lang="en-US" sz="2700" b="1" dirty="0">
                <a:latin typeface="Calibri"/>
                <a:cs typeface="Calibri"/>
              </a:rPr>
              <a:t> of a pass. </a:t>
            </a:r>
            <a:endParaRPr lang="en-US" sz="2700" b="1" dirty="0">
              <a:cs typeface="Calibri"/>
            </a:endParaRPr>
          </a:p>
          <a:p>
            <a:endParaRPr lang="en-US" sz="2700" b="1" dirty="0"/>
          </a:p>
        </p:txBody>
      </p:sp>
    </p:spTree>
    <p:extLst>
      <p:ext uri="{BB962C8B-B14F-4D97-AF65-F5344CB8AC3E}">
        <p14:creationId xmlns:p14="http://schemas.microsoft.com/office/powerpoint/2010/main" val="1524571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accel="50000" decel="5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tairs">
            <a:extLst>
              <a:ext uri="{FF2B5EF4-FFF2-40B4-BE49-F238E27FC236}">
                <a16:creationId xmlns:a16="http://schemas.microsoft.com/office/drawing/2014/main" id="{03C8C9F7-E445-064D-9040-53F227279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724400" cy="6858000"/>
          </a:xfrm>
          <a:prstGeom prst="rect">
            <a:avLst/>
          </a:prstGeom>
        </p:spPr>
      </p:pic>
      <p:pic>
        <p:nvPicPr>
          <p:cNvPr id="10" name="Arrows">
            <a:extLst>
              <a:ext uri="{FF2B5EF4-FFF2-40B4-BE49-F238E27FC236}">
                <a16:creationId xmlns:a16="http://schemas.microsoft.com/office/drawing/2014/main" id="{2CC410BB-2C61-BB41-98BA-7974412E2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5068596" y="1202594"/>
            <a:ext cx="4724401" cy="1325563"/>
          </a:xfrm>
        </p:spPr>
        <p:txBody>
          <a:bodyPr>
            <a:noAutofit/>
          </a:bodyPr>
          <a:lstStyle/>
          <a:p>
            <a:r>
              <a:rPr lang="en-US" dirty="0"/>
              <a:t>What if we do </a:t>
            </a:r>
            <a:br>
              <a:rPr lang="en-US" dirty="0"/>
            </a:br>
            <a:r>
              <a:rPr lang="en-US" dirty="0"/>
              <a:t>not develop these couplings?</a:t>
            </a: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5119396" y="2970340"/>
            <a:ext cx="5520928" cy="2731960"/>
          </a:xfrm>
        </p:spPr>
        <p:txBody>
          <a:bodyPr numCol="1">
            <a:noAutofit/>
          </a:bodyPr>
          <a:lstStyle/>
          <a:p>
            <a:r>
              <a:rPr lang="en-US" b="1" dirty="0"/>
              <a:t>Start to get movements occurring that do not take advantage of constraints</a:t>
            </a:r>
          </a:p>
          <a:p>
            <a:r>
              <a:rPr lang="en-US" b="1" dirty="0"/>
              <a:t>Likely to be less skillful</a:t>
            </a:r>
          </a:p>
          <a:p>
            <a:r>
              <a:rPr lang="en-US" b="1" dirty="0"/>
              <a:t>Less functional variability</a:t>
            </a:r>
          </a:p>
        </p:txBody>
      </p:sp>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Tree>
    <p:extLst>
      <p:ext uri="{BB962C8B-B14F-4D97-AF65-F5344CB8AC3E}">
        <p14:creationId xmlns:p14="http://schemas.microsoft.com/office/powerpoint/2010/main" val="1482930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accel="50000" decel="5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p:txBody>
          <a:bodyPr>
            <a:noAutofit/>
          </a:bodyPr>
          <a:lstStyle/>
          <a:p>
            <a:r>
              <a:rPr lang="en-US" dirty="0"/>
              <a:t>Newell’s Model of Motor Learning</a:t>
            </a:r>
            <a:endParaRPr lang="en-US" dirty="0">
              <a:solidFill>
                <a:srgbClr val="72BF44"/>
              </a:solidFill>
            </a:endParaRPr>
          </a:p>
        </p:txBody>
      </p:sp>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9" name="Picture 8">
            <a:extLst>
              <a:ext uri="{FF2B5EF4-FFF2-40B4-BE49-F238E27FC236}">
                <a16:creationId xmlns:a16="http://schemas.microsoft.com/office/drawing/2014/main" id="{F6E626DD-C800-BF4C-8944-0FFD2046A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811" y="1870363"/>
            <a:ext cx="9090378" cy="3469937"/>
          </a:xfrm>
          <a:prstGeom prst="rect">
            <a:avLst/>
          </a:prstGeom>
        </p:spPr>
      </p:pic>
    </p:spTree>
    <p:extLst>
      <p:ext uri="{BB962C8B-B14F-4D97-AF65-F5344CB8AC3E}">
        <p14:creationId xmlns:p14="http://schemas.microsoft.com/office/powerpoint/2010/main" val="1269363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B0B7D-2C09-3041-BC1D-82DFE59A9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08800" cy="4102100"/>
          </a:xfrm>
          <a:prstGeom prst="rect">
            <a:avLst/>
          </a:prstGeom>
        </p:spPr>
      </p:pic>
      <p:pic>
        <p:nvPicPr>
          <p:cNvPr id="12" name="Picture 11">
            <a:extLst>
              <a:ext uri="{FF2B5EF4-FFF2-40B4-BE49-F238E27FC236}">
                <a16:creationId xmlns:a16="http://schemas.microsoft.com/office/drawing/2014/main" id="{AE4EB92E-01B1-B441-88EF-D04D972E7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14" name="Picture 13">
            <a:extLst>
              <a:ext uri="{FF2B5EF4-FFF2-40B4-BE49-F238E27FC236}">
                <a16:creationId xmlns:a16="http://schemas.microsoft.com/office/drawing/2014/main" id="{55739292-9E2C-FC4A-AFDC-4B16BDA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16" name="Picture 15">
            <a:extLst>
              <a:ext uri="{FF2B5EF4-FFF2-40B4-BE49-F238E27FC236}">
                <a16:creationId xmlns:a16="http://schemas.microsoft.com/office/drawing/2014/main" id="{86F53B31-FBC2-9548-8E6A-844D6343F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17" name="Arrows">
            <a:extLst>
              <a:ext uri="{FF2B5EF4-FFF2-40B4-BE49-F238E27FC236}">
                <a16:creationId xmlns:a16="http://schemas.microsoft.com/office/drawing/2014/main" id="{F53D9BE9-8261-ED44-8D34-444EDD8B42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Oval 17">
            <a:extLst>
              <a:ext uri="{FF2B5EF4-FFF2-40B4-BE49-F238E27FC236}">
                <a16:creationId xmlns:a16="http://schemas.microsoft.com/office/drawing/2014/main" id="{1545B3BC-0778-E74C-A451-0022AC630F2D}"/>
              </a:ext>
            </a:extLst>
          </p:cNvPr>
          <p:cNvSpPr/>
          <p:nvPr/>
        </p:nvSpPr>
        <p:spPr>
          <a:xfrm>
            <a:off x="4608595" y="1941595"/>
            <a:ext cx="2974810" cy="2974810"/>
          </a:xfrm>
          <a:prstGeom prst="ellipse">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2800" b="1" dirty="0">
                <a:solidFill>
                  <a:schemeClr val="bg1"/>
                </a:solidFill>
                <a:latin typeface="Calibri" panose="020F0502020204030204" pitchFamily="34" charset="0"/>
                <a:ea typeface="Arimo"/>
                <a:cs typeface="Calibri" panose="020F0502020204030204" pitchFamily="34" charset="0"/>
                <a:sym typeface="Arimo"/>
              </a:rPr>
              <a:t>How do we have functional variability?</a:t>
            </a:r>
            <a:endParaRPr lang="en-NZ" sz="2800" b="1" dirty="0">
              <a:solidFill>
                <a:srgbClr val="B1DB7F"/>
              </a:solidFill>
              <a:latin typeface="Calibri" panose="020F0502020204030204" pitchFamily="34" charset="0"/>
              <a:ea typeface="Arimo"/>
              <a:cs typeface="Calibri" panose="020F0502020204030204" pitchFamily="34" charset="0"/>
              <a:sym typeface="Arimo"/>
            </a:endParaRPr>
          </a:p>
        </p:txBody>
      </p:sp>
    </p:spTree>
    <p:extLst>
      <p:ext uri="{BB962C8B-B14F-4D97-AF65-F5344CB8AC3E}">
        <p14:creationId xmlns:p14="http://schemas.microsoft.com/office/powerpoint/2010/main" val="168978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1+#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fltVal val="0"/>
                                          </p:val>
                                        </p:tav>
                                        <p:tav tm="100000">
                                          <p:val>
                                            <p:strVal val="#ppt_w"/>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Effect transition="in" filter="fade">
                                      <p:cBhvr>
                                        <p:cTn id="2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089F9-380A-0B46-ABF0-C39761E27479}"/>
              </a:ext>
            </a:extLst>
          </p:cNvPr>
          <p:cNvSpPr/>
          <p:nvPr/>
        </p:nvSpPr>
        <p:spPr>
          <a:xfrm>
            <a:off x="0" y="4087091"/>
            <a:ext cx="3020291" cy="277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tairs">
            <a:extLst>
              <a:ext uri="{FF2B5EF4-FFF2-40B4-BE49-F238E27FC236}">
                <a16:creationId xmlns:a16="http://schemas.microsoft.com/office/drawing/2014/main" id="{03C8C9F7-E445-064D-9040-53F227279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4724400" cy="6858000"/>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10" name="Arrows">
            <a:extLst>
              <a:ext uri="{FF2B5EF4-FFF2-40B4-BE49-F238E27FC236}">
                <a16:creationId xmlns:a16="http://schemas.microsoft.com/office/drawing/2014/main" id="{55A120FE-068E-1248-B6C5-4AD5954BB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4899629" y="807222"/>
            <a:ext cx="5658710" cy="1325563"/>
          </a:xfrm>
        </p:spPr>
        <p:txBody>
          <a:bodyPr>
            <a:noAutofit/>
          </a:bodyPr>
          <a:lstStyle/>
          <a:p>
            <a:r>
              <a:rPr lang="en-US" dirty="0"/>
              <a:t>Where to start…</a:t>
            </a: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4950428" y="2034194"/>
            <a:ext cx="5471766" cy="2731960"/>
          </a:xfrm>
        </p:spPr>
        <p:txBody>
          <a:bodyPr vert="horz" lIns="91440" tIns="45720" rIns="91440" bIns="45720" numCol="1" spcCol="0" rtlCol="0" anchor="t">
            <a:noAutofit/>
          </a:bodyPr>
          <a:lstStyle/>
          <a:p>
            <a:r>
              <a:rPr lang="en-US" b="1" dirty="0">
                <a:latin typeface="Calibri"/>
                <a:cs typeface="Calibri"/>
              </a:rPr>
              <a:t>Key question, what is the movement(s) or skills that you are trying to get the player to either do more often or learn? Hard but crucial question!</a:t>
            </a:r>
          </a:p>
          <a:p>
            <a:r>
              <a:rPr lang="en-US" b="1" dirty="0">
                <a:latin typeface="Calibri"/>
                <a:cs typeface="Calibri"/>
              </a:rPr>
              <a:t>What is the coupling you need players to learn, </a:t>
            </a:r>
            <a:r>
              <a:rPr lang="en-US" b="1" dirty="0" err="1">
                <a:latin typeface="Calibri"/>
                <a:cs typeface="Calibri"/>
              </a:rPr>
              <a:t>eg</a:t>
            </a:r>
            <a:r>
              <a:rPr lang="en-US" b="1" dirty="0">
                <a:latin typeface="Calibri"/>
                <a:cs typeface="Calibri"/>
              </a:rPr>
              <a:t> in badminton is someone is at the net, then look to hit the shuttle over their head to the gap at the back</a:t>
            </a:r>
          </a:p>
        </p:txBody>
      </p:sp>
    </p:spTree>
    <p:extLst>
      <p:ext uri="{BB962C8B-B14F-4D97-AF65-F5344CB8AC3E}">
        <p14:creationId xmlns:p14="http://schemas.microsoft.com/office/powerpoint/2010/main" val="2050475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accel="50000" decel="5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814324" y="729953"/>
            <a:ext cx="7297289" cy="1325563"/>
          </a:xfrm>
        </p:spPr>
        <p:txBody>
          <a:bodyPr>
            <a:noAutofit/>
          </a:bodyPr>
          <a:lstStyle/>
          <a:p>
            <a:r>
              <a:rPr lang="en-US" dirty="0">
                <a:latin typeface="Calibri"/>
                <a:cs typeface="Calibri"/>
              </a:rPr>
              <a:t>If learning is about transfer </a:t>
            </a:r>
            <a:br>
              <a:rPr lang="en-US" dirty="0"/>
            </a:br>
            <a:r>
              <a:rPr lang="en-US" dirty="0">
                <a:latin typeface="Calibri"/>
                <a:cs typeface="Calibri"/>
              </a:rPr>
              <a:t>(and retention) – what helps achieve this? </a:t>
            </a:r>
            <a:endParaRPr lang="en-US" dirty="0">
              <a:solidFill>
                <a:srgbClr val="72BF44"/>
              </a:solidFill>
            </a:endParaRP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1799303" y="2539120"/>
            <a:ext cx="8376351" cy="2468017"/>
          </a:xfrm>
        </p:spPr>
        <p:txBody>
          <a:bodyPr vert="horz" lIns="91440" tIns="45720" rIns="91440" bIns="45720" numCol="2" spcCol="0" rtlCol="0" anchor="t">
            <a:noAutofit/>
          </a:bodyPr>
          <a:lstStyle/>
          <a:p>
            <a:r>
              <a:rPr lang="en-US" sz="2400" b="1" dirty="0">
                <a:solidFill>
                  <a:srgbClr val="4D6A73"/>
                </a:solidFill>
              </a:rPr>
              <a:t>Learning functional coupling</a:t>
            </a:r>
          </a:p>
          <a:p>
            <a:r>
              <a:rPr lang="en-US" sz="2400" b="1" dirty="0">
                <a:solidFill>
                  <a:srgbClr val="4D6A73"/>
                </a:solidFill>
              </a:rPr>
              <a:t>Transfer from previous experiences </a:t>
            </a:r>
          </a:p>
          <a:p>
            <a:r>
              <a:rPr lang="en-US" sz="2400" b="1" dirty="0">
                <a:solidFill>
                  <a:srgbClr val="4D6A73"/>
                </a:solidFill>
              </a:rPr>
              <a:t>Practice environment needs simulates key constraints in the performance environment. </a:t>
            </a:r>
          </a:p>
          <a:p>
            <a:pPr marL="0" indent="0">
              <a:buNone/>
            </a:pPr>
            <a:br>
              <a:rPr lang="en-US" sz="2400" b="1" dirty="0">
                <a:solidFill>
                  <a:srgbClr val="4D6A73"/>
                </a:solidFill>
              </a:rPr>
            </a:br>
            <a:endParaRPr lang="en-US" sz="2400" b="1" dirty="0">
              <a:solidFill>
                <a:srgbClr val="4D6A73"/>
              </a:solidFill>
            </a:endParaRPr>
          </a:p>
          <a:p>
            <a:r>
              <a:rPr lang="en-US" sz="2400" b="1" dirty="0">
                <a:solidFill>
                  <a:srgbClr val="4D6A73"/>
                </a:solidFill>
                <a:latin typeface="Calibri"/>
                <a:cs typeface="Calibri"/>
              </a:rPr>
              <a:t>Not all of them, all of the time. No need to ’play the actual game’ all the time. But which couplings are you purposefully keeping or excluding and when and why do you do this? Ie static defenders to more defenders than attackers. </a:t>
            </a:r>
            <a:endParaRPr lang="en-US" sz="2400" b="1" dirty="0">
              <a:solidFill>
                <a:srgbClr val="4D6A73"/>
              </a:solidFill>
              <a:cs typeface="Calibri"/>
            </a:endParaRPr>
          </a:p>
          <a:p>
            <a:endParaRPr lang="en-US" sz="2400" b="1" dirty="0">
              <a:solidFill>
                <a:srgbClr val="4D6A73"/>
              </a:solidFill>
            </a:endParaRPr>
          </a:p>
        </p:txBody>
      </p:sp>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Tree>
    <p:extLst>
      <p:ext uri="{BB962C8B-B14F-4D97-AF65-F5344CB8AC3E}">
        <p14:creationId xmlns:p14="http://schemas.microsoft.com/office/powerpoint/2010/main" val="4090812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B0B7D-2C09-3041-BC1D-82DFE59A9D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6096000" cy="3429000"/>
          </a:xfrm>
          <a:prstGeom prst="rect">
            <a:avLst/>
          </a:prstGeom>
        </p:spPr>
      </p:pic>
      <p:pic>
        <p:nvPicPr>
          <p:cNvPr id="12" name="Picture 11">
            <a:extLst>
              <a:ext uri="{FF2B5EF4-FFF2-40B4-BE49-F238E27FC236}">
                <a16:creationId xmlns:a16="http://schemas.microsoft.com/office/drawing/2014/main" id="{AE4EB92E-01B1-B441-88EF-D04D972E7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0"/>
            <a:ext cx="6096000" cy="3429000"/>
          </a:xfrm>
          <a:prstGeom prst="rect">
            <a:avLst/>
          </a:prstGeom>
        </p:spPr>
      </p:pic>
      <p:pic>
        <p:nvPicPr>
          <p:cNvPr id="14" name="Picture 13">
            <a:extLst>
              <a:ext uri="{FF2B5EF4-FFF2-40B4-BE49-F238E27FC236}">
                <a16:creationId xmlns:a16="http://schemas.microsoft.com/office/drawing/2014/main" id="{55739292-9E2C-FC4A-AFDC-4B16BDA0C8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429000"/>
            <a:ext cx="6096000" cy="3429000"/>
          </a:xfrm>
          <a:prstGeom prst="rect">
            <a:avLst/>
          </a:prstGeom>
        </p:spPr>
      </p:pic>
      <p:pic>
        <p:nvPicPr>
          <p:cNvPr id="16" name="Picture 15">
            <a:extLst>
              <a:ext uri="{FF2B5EF4-FFF2-40B4-BE49-F238E27FC236}">
                <a16:creationId xmlns:a16="http://schemas.microsoft.com/office/drawing/2014/main" id="{86F53B31-FBC2-9548-8E6A-844D6343FC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17" name="Arrows">
            <a:extLst>
              <a:ext uri="{FF2B5EF4-FFF2-40B4-BE49-F238E27FC236}">
                <a16:creationId xmlns:a16="http://schemas.microsoft.com/office/drawing/2014/main" id="{F53D9BE9-8261-ED44-8D34-444EDD8B42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Oval 17">
            <a:extLst>
              <a:ext uri="{FF2B5EF4-FFF2-40B4-BE49-F238E27FC236}">
                <a16:creationId xmlns:a16="http://schemas.microsoft.com/office/drawing/2014/main" id="{1545B3BC-0778-E74C-A451-0022AC630F2D}"/>
              </a:ext>
            </a:extLst>
          </p:cNvPr>
          <p:cNvSpPr/>
          <p:nvPr/>
        </p:nvSpPr>
        <p:spPr>
          <a:xfrm>
            <a:off x="4608595" y="1941595"/>
            <a:ext cx="2974810" cy="2974810"/>
          </a:xfrm>
          <a:prstGeom prst="ellipse">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2800" b="1" dirty="0">
                <a:solidFill>
                  <a:schemeClr val="bg1"/>
                </a:solidFill>
                <a:latin typeface="Calibri" panose="020F0502020204030204" pitchFamily="34" charset="0"/>
                <a:ea typeface="Arimo"/>
                <a:cs typeface="Calibri" panose="020F0502020204030204" pitchFamily="34" charset="0"/>
                <a:sym typeface="Arimo"/>
              </a:rPr>
              <a:t>What is wrong with these activities?</a:t>
            </a:r>
            <a:endParaRPr lang="en-NZ" sz="2800" b="1" dirty="0">
              <a:solidFill>
                <a:srgbClr val="B1DB7F"/>
              </a:solidFill>
              <a:latin typeface="Calibri" panose="020F0502020204030204" pitchFamily="34" charset="0"/>
              <a:ea typeface="Arimo"/>
              <a:cs typeface="Calibri" panose="020F0502020204030204" pitchFamily="34" charset="0"/>
              <a:sym typeface="Arimo"/>
            </a:endParaRPr>
          </a:p>
        </p:txBody>
      </p:sp>
    </p:spTree>
    <p:extLst>
      <p:ext uri="{BB962C8B-B14F-4D97-AF65-F5344CB8AC3E}">
        <p14:creationId xmlns:p14="http://schemas.microsoft.com/office/powerpoint/2010/main" val="1687774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1+#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fltVal val="0"/>
                                          </p:val>
                                        </p:tav>
                                        <p:tav tm="100000">
                                          <p:val>
                                            <p:strVal val="#ppt_w"/>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Effect transition="in" filter="fade">
                                      <p:cBhvr>
                                        <p:cTn id="2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tairs">
            <a:extLst>
              <a:ext uri="{FF2B5EF4-FFF2-40B4-BE49-F238E27FC236}">
                <a16:creationId xmlns:a16="http://schemas.microsoft.com/office/drawing/2014/main" id="{03C8C9F7-E445-064D-9040-53F227279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42523"/>
            <a:ext cx="4843145" cy="6900523"/>
          </a:xfrm>
          <a:prstGeom prst="rect">
            <a:avLst/>
          </a:prstGeom>
        </p:spPr>
      </p:pic>
      <p:pic>
        <p:nvPicPr>
          <p:cNvPr id="10" name="Arrows">
            <a:extLst>
              <a:ext uri="{FF2B5EF4-FFF2-40B4-BE49-F238E27FC236}">
                <a16:creationId xmlns:a16="http://schemas.microsoft.com/office/drawing/2014/main" id="{BADFF4B0-F249-BB4B-B278-6428EF73D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5285757" y="1712460"/>
            <a:ext cx="4546502" cy="1325563"/>
          </a:xfrm>
        </p:spPr>
        <p:txBody>
          <a:bodyPr>
            <a:noAutofit/>
          </a:bodyPr>
          <a:lstStyle/>
          <a:p>
            <a:r>
              <a:rPr lang="en-US" dirty="0"/>
              <a:t>Keeping key info in the practice environment</a:t>
            </a: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5336556" y="3429000"/>
            <a:ext cx="6353094" cy="2731960"/>
          </a:xfrm>
        </p:spPr>
        <p:txBody>
          <a:bodyPr numCol="1">
            <a:noAutofit/>
          </a:bodyPr>
          <a:lstStyle/>
          <a:p>
            <a:r>
              <a:rPr lang="en-US" b="1" dirty="0"/>
              <a:t>What is key in your sport??</a:t>
            </a:r>
          </a:p>
        </p:txBody>
      </p:sp>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Tree>
    <p:extLst>
      <p:ext uri="{BB962C8B-B14F-4D97-AF65-F5344CB8AC3E}">
        <p14:creationId xmlns:p14="http://schemas.microsoft.com/office/powerpoint/2010/main" val="90321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accel="50000" decel="5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380E6-43F3-7945-8EAA-5863007860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D4282247-37C4-834E-BD8D-6C5D8D8085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6096000" cy="6858000"/>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
        <p:nvSpPr>
          <p:cNvPr id="10" name="Oval 9">
            <a:extLst>
              <a:ext uri="{FF2B5EF4-FFF2-40B4-BE49-F238E27FC236}">
                <a16:creationId xmlns:a16="http://schemas.microsoft.com/office/drawing/2014/main" id="{E6F15061-8225-AF4B-A8D5-0FFC78E8F7CC}"/>
              </a:ext>
            </a:extLst>
          </p:cNvPr>
          <p:cNvSpPr/>
          <p:nvPr/>
        </p:nvSpPr>
        <p:spPr>
          <a:xfrm>
            <a:off x="3987146" y="1887754"/>
            <a:ext cx="4217707" cy="4217707"/>
          </a:xfrm>
          <a:prstGeom prst="ellipse">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b="1" dirty="0">
                <a:solidFill>
                  <a:schemeClr val="bg1"/>
                </a:solidFill>
                <a:latin typeface="Calibri" panose="020F0502020204030204" pitchFamily="34" charset="0"/>
                <a:ea typeface="Arimo"/>
                <a:cs typeface="Calibri" panose="020F0502020204030204" pitchFamily="34" charset="0"/>
                <a:sym typeface="Arimo"/>
              </a:rPr>
              <a:t>What are some practice activities that keep this key info included?</a:t>
            </a:r>
            <a:endParaRPr lang="en-NZ" sz="3200" b="1" dirty="0">
              <a:solidFill>
                <a:srgbClr val="B1DB7F"/>
              </a:solidFill>
              <a:latin typeface="Calibri" panose="020F0502020204030204" pitchFamily="34" charset="0"/>
              <a:ea typeface="Arimo"/>
              <a:cs typeface="Calibri" panose="020F0502020204030204" pitchFamily="34" charset="0"/>
              <a:sym typeface="Arimo"/>
            </a:endParaRPr>
          </a:p>
        </p:txBody>
      </p:sp>
      <p:pic>
        <p:nvPicPr>
          <p:cNvPr id="8" name="Arrows">
            <a:extLst>
              <a:ext uri="{FF2B5EF4-FFF2-40B4-BE49-F238E27FC236}">
                <a16:creationId xmlns:a16="http://schemas.microsoft.com/office/drawing/2014/main" id="{8D15FF8A-7AC2-5842-A593-62731F80C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316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accel="50000"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90"/>
                                              </p:val>
                                            </p:tav>
                                            <p:tav tm="100000">
                                              <p:val>
                                                <p:fltVal val="0"/>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ac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90"/>
                                              </p:val>
                                            </p:tav>
                                            <p:tav tm="100000">
                                              <p:val>
                                                <p:fltVal val="0"/>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914401" y="307166"/>
            <a:ext cx="7297289" cy="1325563"/>
          </a:xfrm>
        </p:spPr>
        <p:txBody>
          <a:bodyPr>
            <a:noAutofit/>
          </a:bodyPr>
          <a:lstStyle/>
          <a:p>
            <a:r>
              <a:rPr lang="en-US" dirty="0"/>
              <a:t>Planning for learning </a:t>
            </a:r>
            <a:endParaRPr lang="en-US" dirty="0">
              <a:solidFill>
                <a:srgbClr val="72BF44"/>
              </a:solidFill>
            </a:endParaRP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914401" y="1416420"/>
            <a:ext cx="9547122" cy="2468017"/>
          </a:xfrm>
        </p:spPr>
        <p:txBody>
          <a:bodyPr vert="horz" lIns="91440" tIns="45720" rIns="91440" bIns="45720" numCol="2" spcCol="0" rtlCol="0" anchor="t">
            <a:noAutofit/>
          </a:bodyPr>
          <a:lstStyle/>
          <a:p>
            <a:r>
              <a:rPr lang="en-US" sz="2400" b="1" dirty="0">
                <a:solidFill>
                  <a:srgbClr val="4D6A73"/>
                </a:solidFill>
                <a:latin typeface="Calibri"/>
                <a:cs typeface="Calibri"/>
              </a:rPr>
              <a:t>Key information keep in the practice environment </a:t>
            </a:r>
            <a:endParaRPr lang="en-US" sz="2400" b="1" dirty="0">
              <a:solidFill>
                <a:srgbClr val="4D6A73"/>
              </a:solidFill>
            </a:endParaRPr>
          </a:p>
          <a:p>
            <a:r>
              <a:rPr lang="en-US" sz="2400" b="1" dirty="0">
                <a:solidFill>
                  <a:srgbClr val="4D6A73"/>
                </a:solidFill>
              </a:rPr>
              <a:t>Variability</a:t>
            </a:r>
            <a:endParaRPr lang="en-US" sz="2400" b="1" dirty="0">
              <a:solidFill>
                <a:srgbClr val="4D6A73"/>
              </a:solidFill>
              <a:cs typeface="Calibri"/>
            </a:endParaRPr>
          </a:p>
          <a:p>
            <a:r>
              <a:rPr lang="en-US" sz="2400" b="1" dirty="0">
                <a:solidFill>
                  <a:srgbClr val="4D6A73"/>
                </a:solidFill>
                <a:latin typeface="Calibri"/>
                <a:cs typeface="Calibri"/>
              </a:rPr>
              <a:t>Key conditions</a:t>
            </a:r>
          </a:p>
          <a:p>
            <a:r>
              <a:rPr lang="en-US" sz="2400" b="1" dirty="0">
                <a:solidFill>
                  <a:srgbClr val="4D6A73"/>
                </a:solidFill>
                <a:latin typeface="Calibri"/>
                <a:cs typeface="Calibri"/>
              </a:rPr>
              <a:t>Progressions – start with achievable activities that promote movement and especially exploring options (language and tasks are key here). </a:t>
            </a:r>
            <a:endParaRPr lang="en-US" sz="2400" b="1" dirty="0">
              <a:solidFill>
                <a:srgbClr val="4D6A73"/>
              </a:solidFill>
              <a:cs typeface="Calibri"/>
            </a:endParaRPr>
          </a:p>
          <a:p>
            <a:r>
              <a:rPr lang="en-US" sz="2400" b="1" dirty="0">
                <a:solidFill>
                  <a:srgbClr val="4D6A73"/>
                </a:solidFill>
                <a:latin typeface="Calibri"/>
                <a:cs typeface="Calibri"/>
              </a:rPr>
              <a:t>Exploring is key; but so is the stage when both the new and an old movement feel similar; athletes need encouragement and allowed mistakes</a:t>
            </a:r>
          </a:p>
          <a:p>
            <a:r>
              <a:rPr lang="en-US" sz="2400" b="1" dirty="0">
                <a:solidFill>
                  <a:srgbClr val="4D6A73"/>
                </a:solidFill>
                <a:latin typeface="Calibri"/>
                <a:cs typeface="Calibri"/>
              </a:rPr>
              <a:t>If repeating the same movement, change something…</a:t>
            </a:r>
          </a:p>
          <a:p>
            <a:endParaRPr lang="en-US" sz="2400" b="1" dirty="0">
              <a:solidFill>
                <a:srgbClr val="4D6A73"/>
              </a:solidFill>
            </a:endParaRPr>
          </a:p>
        </p:txBody>
      </p:sp>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Tree>
    <p:extLst>
      <p:ext uri="{BB962C8B-B14F-4D97-AF65-F5344CB8AC3E}">
        <p14:creationId xmlns:p14="http://schemas.microsoft.com/office/powerpoint/2010/main" val="375459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hidden="1">
            <a:extLst>
              <a:ext uri="{FF2B5EF4-FFF2-40B4-BE49-F238E27FC236}">
                <a16:creationId xmlns:a16="http://schemas.microsoft.com/office/drawing/2014/main" id="{D32979C2-9F98-784B-8BAF-527693A613DF}"/>
              </a:ext>
            </a:extLst>
          </p:cNvPr>
          <p:cNvSpPr/>
          <p:nvPr/>
        </p:nvSpPr>
        <p:spPr>
          <a:xfrm>
            <a:off x="0" y="4087091"/>
            <a:ext cx="3020291" cy="277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277725" y="209820"/>
            <a:ext cx="8454367" cy="1325563"/>
          </a:xfrm>
        </p:spPr>
        <p:txBody>
          <a:bodyPr>
            <a:noAutofit/>
          </a:bodyPr>
          <a:lstStyle/>
          <a:p>
            <a:r>
              <a:rPr lang="en-US" sz="3600" dirty="0">
                <a:latin typeface="Calibri"/>
                <a:cs typeface="Calibri"/>
              </a:rPr>
              <a:t>Newell’s Model of Learning </a:t>
            </a:r>
            <a:r>
              <a:rPr lang="en-US" sz="2800" dirty="0">
                <a:solidFill>
                  <a:srgbClr val="72BF44"/>
                </a:solidFill>
                <a:latin typeface="Calibri"/>
                <a:cs typeface="Calibri"/>
              </a:rPr>
              <a:t>(1985)</a:t>
            </a:r>
            <a:endParaRPr lang="en-US" dirty="0">
              <a:latin typeface="Calibri"/>
              <a:cs typeface="Calibri"/>
            </a:endParaRPr>
          </a:p>
        </p:txBody>
      </p:sp>
      <p:pic>
        <p:nvPicPr>
          <p:cNvPr id="33" name="AUT">
            <a:extLst>
              <a:ext uri="{FF2B5EF4-FFF2-40B4-BE49-F238E27FC236}">
                <a16:creationId xmlns:a16="http://schemas.microsoft.com/office/drawing/2014/main" id="{A924C58C-FD60-3F4C-8761-7C3EB586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grpSp>
        <p:nvGrpSpPr>
          <p:cNvPr id="6" name="Group 5">
            <a:extLst>
              <a:ext uri="{FF2B5EF4-FFF2-40B4-BE49-F238E27FC236}">
                <a16:creationId xmlns:a16="http://schemas.microsoft.com/office/drawing/2014/main" id="{A21E4CDD-784E-DA4C-AF50-F827BA295953}"/>
              </a:ext>
            </a:extLst>
          </p:cNvPr>
          <p:cNvGrpSpPr/>
          <p:nvPr/>
        </p:nvGrpSpPr>
        <p:grpSpPr>
          <a:xfrm>
            <a:off x="2913354" y="4185617"/>
            <a:ext cx="4106881" cy="1325563"/>
            <a:chOff x="5125612" y="1535383"/>
            <a:chExt cx="4106881" cy="1325563"/>
          </a:xfrm>
        </p:grpSpPr>
        <p:sp>
          <p:nvSpPr>
            <p:cNvPr id="34" name="Down Arrow 33">
              <a:extLst>
                <a:ext uri="{FF2B5EF4-FFF2-40B4-BE49-F238E27FC236}">
                  <a16:creationId xmlns:a16="http://schemas.microsoft.com/office/drawing/2014/main" id="{20964185-A691-BF4C-B34D-E29FCC1CBB83}"/>
                </a:ext>
              </a:extLst>
            </p:cNvPr>
            <p:cNvSpPr/>
            <p:nvPr/>
          </p:nvSpPr>
          <p:spPr>
            <a:xfrm rot="16200000">
              <a:off x="6516271" y="144724"/>
              <a:ext cx="1325563" cy="4106881"/>
            </a:xfrm>
            <a:prstGeom prst="downArrow">
              <a:avLst/>
            </a:prstGeom>
            <a:gradFill flip="none" rotWithShape="1">
              <a:gsLst>
                <a:gs pos="0">
                  <a:srgbClr val="509232"/>
                </a:gs>
                <a:gs pos="100000">
                  <a:srgbClr val="72BF4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7A070392-84E2-4148-AE0D-E3B1E6D46B92}"/>
                </a:ext>
              </a:extLst>
            </p:cNvPr>
            <p:cNvSpPr txBox="1">
              <a:spLocks/>
            </p:cNvSpPr>
            <p:nvPr/>
          </p:nvSpPr>
          <p:spPr>
            <a:xfrm>
              <a:off x="5210665" y="1975556"/>
              <a:ext cx="3198563" cy="4452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rgbClr val="519032"/>
                  </a:solidFill>
                  <a:latin typeface="Calibri" panose="020F0502020204030204" pitchFamily="34" charset="0"/>
                  <a:ea typeface="+mj-ea"/>
                  <a:cs typeface="+mj-cs"/>
                </a:defRPr>
              </a:lvl1pPr>
            </a:lstStyle>
            <a:p>
              <a:pPr lvl="0">
                <a:spcBef>
                  <a:spcPts val="0"/>
                </a:spcBef>
              </a:pPr>
              <a:r>
                <a:rPr lang="en-NZ" sz="2800" dirty="0">
                  <a:solidFill>
                    <a:schemeClr val="bg1"/>
                  </a:solidFill>
                  <a:latin typeface="Calibri"/>
                  <a:ea typeface="Calibri"/>
                  <a:cs typeface="Calibri"/>
                  <a:sym typeface="Calibri"/>
                </a:rPr>
                <a:t>COORDINATION</a:t>
              </a:r>
            </a:p>
          </p:txBody>
        </p:sp>
      </p:grpSp>
      <p:grpSp>
        <p:nvGrpSpPr>
          <p:cNvPr id="36" name="Group 35">
            <a:extLst>
              <a:ext uri="{FF2B5EF4-FFF2-40B4-BE49-F238E27FC236}">
                <a16:creationId xmlns:a16="http://schemas.microsoft.com/office/drawing/2014/main" id="{3DCCB35B-402A-C941-8E3B-52FEDA57A1A7}"/>
              </a:ext>
            </a:extLst>
          </p:cNvPr>
          <p:cNvGrpSpPr/>
          <p:nvPr/>
        </p:nvGrpSpPr>
        <p:grpSpPr>
          <a:xfrm>
            <a:off x="4163757" y="2860052"/>
            <a:ext cx="4106881" cy="1325563"/>
            <a:chOff x="5125612" y="1535383"/>
            <a:chExt cx="4106881" cy="1325563"/>
          </a:xfrm>
        </p:grpSpPr>
        <p:sp>
          <p:nvSpPr>
            <p:cNvPr id="37" name="Down Arrow 36">
              <a:extLst>
                <a:ext uri="{FF2B5EF4-FFF2-40B4-BE49-F238E27FC236}">
                  <a16:creationId xmlns:a16="http://schemas.microsoft.com/office/drawing/2014/main" id="{6DA58EF4-FB69-A34E-B05D-72AF5BCF94AA}"/>
                </a:ext>
              </a:extLst>
            </p:cNvPr>
            <p:cNvSpPr/>
            <p:nvPr/>
          </p:nvSpPr>
          <p:spPr>
            <a:xfrm rot="16200000">
              <a:off x="6516271" y="144724"/>
              <a:ext cx="1325563" cy="4106881"/>
            </a:xfrm>
            <a:prstGeom prst="downArrow">
              <a:avLst/>
            </a:prstGeom>
            <a:gradFill flip="none" rotWithShape="1">
              <a:gsLst>
                <a:gs pos="0">
                  <a:srgbClr val="509232"/>
                </a:gs>
                <a:gs pos="100000">
                  <a:srgbClr val="72BF4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C89308B-706A-2E45-AD5C-7DC58E44C68D}"/>
                </a:ext>
              </a:extLst>
            </p:cNvPr>
            <p:cNvSpPr txBox="1">
              <a:spLocks/>
            </p:cNvSpPr>
            <p:nvPr/>
          </p:nvSpPr>
          <p:spPr>
            <a:xfrm>
              <a:off x="5210665" y="1975556"/>
              <a:ext cx="3198563" cy="4452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rgbClr val="519032"/>
                  </a:solidFill>
                  <a:latin typeface="Calibri" panose="020F0502020204030204" pitchFamily="34" charset="0"/>
                  <a:ea typeface="+mj-ea"/>
                  <a:cs typeface="+mj-cs"/>
                </a:defRPr>
              </a:lvl1pPr>
            </a:lstStyle>
            <a:p>
              <a:pPr lvl="0">
                <a:spcBef>
                  <a:spcPts val="0"/>
                </a:spcBef>
              </a:pPr>
              <a:r>
                <a:rPr lang="en-NZ" sz="2800" dirty="0">
                  <a:solidFill>
                    <a:schemeClr val="bg1"/>
                  </a:solidFill>
                  <a:latin typeface="Calibri"/>
                  <a:ea typeface="Calibri"/>
                  <a:cs typeface="Calibri"/>
                  <a:sym typeface="Calibri"/>
                </a:rPr>
                <a:t>CONTROL</a:t>
              </a:r>
            </a:p>
          </p:txBody>
        </p:sp>
      </p:grpSp>
      <p:grpSp>
        <p:nvGrpSpPr>
          <p:cNvPr id="39" name="Group 38">
            <a:extLst>
              <a:ext uri="{FF2B5EF4-FFF2-40B4-BE49-F238E27FC236}">
                <a16:creationId xmlns:a16="http://schemas.microsoft.com/office/drawing/2014/main" id="{01D40222-8876-3341-8B87-05E3E83773E0}"/>
              </a:ext>
            </a:extLst>
          </p:cNvPr>
          <p:cNvGrpSpPr/>
          <p:nvPr/>
        </p:nvGrpSpPr>
        <p:grpSpPr>
          <a:xfrm>
            <a:off x="5414159" y="1534487"/>
            <a:ext cx="4106881" cy="1325563"/>
            <a:chOff x="5125612" y="1535383"/>
            <a:chExt cx="4106881" cy="1325563"/>
          </a:xfrm>
        </p:grpSpPr>
        <p:sp>
          <p:nvSpPr>
            <p:cNvPr id="40" name="Down Arrow 39">
              <a:extLst>
                <a:ext uri="{FF2B5EF4-FFF2-40B4-BE49-F238E27FC236}">
                  <a16:creationId xmlns:a16="http://schemas.microsoft.com/office/drawing/2014/main" id="{63F9E5FE-4B40-D047-9E98-975332C07F68}"/>
                </a:ext>
              </a:extLst>
            </p:cNvPr>
            <p:cNvSpPr/>
            <p:nvPr/>
          </p:nvSpPr>
          <p:spPr>
            <a:xfrm rot="16200000">
              <a:off x="6516271" y="144724"/>
              <a:ext cx="1325563" cy="4106881"/>
            </a:xfrm>
            <a:prstGeom prst="downArrow">
              <a:avLst/>
            </a:prstGeom>
            <a:gradFill flip="none" rotWithShape="1">
              <a:gsLst>
                <a:gs pos="0">
                  <a:srgbClr val="509232"/>
                </a:gs>
                <a:gs pos="100000">
                  <a:srgbClr val="72BF4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42433C18-A459-E047-9E94-85767F0FFB21}"/>
                </a:ext>
              </a:extLst>
            </p:cNvPr>
            <p:cNvSpPr txBox="1">
              <a:spLocks/>
            </p:cNvSpPr>
            <p:nvPr/>
          </p:nvSpPr>
          <p:spPr>
            <a:xfrm>
              <a:off x="5210665" y="1975556"/>
              <a:ext cx="3198563" cy="4452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rgbClr val="519032"/>
                  </a:solidFill>
                  <a:latin typeface="Calibri" panose="020F0502020204030204" pitchFamily="34" charset="0"/>
                  <a:ea typeface="+mj-ea"/>
                  <a:cs typeface="+mj-cs"/>
                </a:defRPr>
              </a:lvl1pPr>
            </a:lstStyle>
            <a:p>
              <a:pPr lvl="0">
                <a:spcBef>
                  <a:spcPts val="0"/>
                </a:spcBef>
              </a:pPr>
              <a:r>
                <a:rPr lang="en-NZ" sz="2800" dirty="0">
                  <a:solidFill>
                    <a:schemeClr val="bg1"/>
                  </a:solidFill>
                  <a:latin typeface="Calibri"/>
                  <a:ea typeface="Calibri"/>
                  <a:cs typeface="Calibri"/>
                  <a:sym typeface="Calibri"/>
                </a:rPr>
                <a:t>SKILL</a:t>
              </a:r>
            </a:p>
          </p:txBody>
        </p:sp>
      </p:grpSp>
    </p:spTree>
    <p:extLst>
      <p:ext uri="{BB962C8B-B14F-4D97-AF65-F5344CB8AC3E}">
        <p14:creationId xmlns:p14="http://schemas.microsoft.com/office/powerpoint/2010/main" val="4057463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0-#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50000" decel="5000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000" fill="hold"/>
                                        <p:tgtEl>
                                          <p:spTgt spid="39"/>
                                        </p:tgtEl>
                                        <p:attrNameLst>
                                          <p:attrName>ppt_x</p:attrName>
                                        </p:attrNameLst>
                                      </p:cBhvr>
                                      <p:tavLst>
                                        <p:tav tm="0">
                                          <p:val>
                                            <p:strVal val="0-#ppt_w/2"/>
                                          </p:val>
                                        </p:tav>
                                        <p:tav tm="100000">
                                          <p:val>
                                            <p:strVal val="#ppt_x"/>
                                          </p:val>
                                        </p:tav>
                                      </p:tavLst>
                                    </p:anim>
                                    <p:anim calcmode="lin" valueType="num">
                                      <p:cBhvr additive="base">
                                        <p:cTn id="1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1778A6-292C-7248-8941-0D82270B0E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Arrows">
            <a:extLst>
              <a:ext uri="{FF2B5EF4-FFF2-40B4-BE49-F238E27FC236}">
                <a16:creationId xmlns:a16="http://schemas.microsoft.com/office/drawing/2014/main" id="{8A7EFC55-F3C6-074D-958A-63CAE04EB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
        <p:nvSpPr>
          <p:cNvPr id="12" name="Rectangle 11">
            <a:extLst>
              <a:ext uri="{FF2B5EF4-FFF2-40B4-BE49-F238E27FC236}">
                <a16:creationId xmlns:a16="http://schemas.microsoft.com/office/drawing/2014/main" id="{E665AF13-1047-904B-AB1E-A43C25F6405C}"/>
              </a:ext>
            </a:extLst>
          </p:cNvPr>
          <p:cNvSpPr/>
          <p:nvPr/>
        </p:nvSpPr>
        <p:spPr>
          <a:xfrm>
            <a:off x="543042" y="2812815"/>
            <a:ext cx="7029617" cy="1261915"/>
          </a:xfrm>
          <a:prstGeom prst="rect">
            <a:avLst/>
          </a:prstGeom>
          <a:solidFill>
            <a:srgbClr val="50923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6800" rIns="288000" rtlCol="0" anchor="ctr"/>
          <a:lstStyle/>
          <a:p>
            <a:r>
              <a:rPr lang="en-US" sz="4000" b="1" dirty="0">
                <a:latin typeface="Calibri"/>
                <a:cs typeface="Calibri"/>
              </a:rPr>
              <a:t>Degrees of Freedom problem?</a:t>
            </a:r>
          </a:p>
        </p:txBody>
      </p:sp>
      <p:sp>
        <p:nvSpPr>
          <p:cNvPr id="13" name="Rectangle 12">
            <a:extLst>
              <a:ext uri="{FF2B5EF4-FFF2-40B4-BE49-F238E27FC236}">
                <a16:creationId xmlns:a16="http://schemas.microsoft.com/office/drawing/2014/main" id="{F2A8A705-E9B5-6445-BBBD-8C3C436D0CE8}"/>
              </a:ext>
            </a:extLst>
          </p:cNvPr>
          <p:cNvSpPr/>
          <p:nvPr/>
        </p:nvSpPr>
        <p:spPr>
          <a:xfrm>
            <a:off x="543042" y="4074730"/>
            <a:ext cx="7029617" cy="2237248"/>
          </a:xfrm>
          <a:prstGeom prst="rect">
            <a:avLst/>
          </a:prstGeom>
          <a:solidFill>
            <a:srgbClr val="72BF4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80000" rIns="288000" rtlCol="0" anchor="t"/>
          <a:lstStyle/>
          <a:p>
            <a:pPr marL="285750" indent="-285750">
              <a:buClr>
                <a:srgbClr val="B1DB7F"/>
              </a:buClr>
              <a:buFont typeface="Arial" panose="020B0604020202020204" pitchFamily="34" charset="0"/>
              <a:buChar char="•"/>
            </a:pPr>
            <a:r>
              <a:rPr lang="en-US" sz="2800" b="1" dirty="0">
                <a:solidFill>
                  <a:schemeClr val="bg1"/>
                </a:solidFill>
                <a:latin typeface="Calibri"/>
                <a:cs typeface="Calibri"/>
              </a:rPr>
              <a:t>A Degree of Freedom is any value that is free to vary.</a:t>
            </a:r>
          </a:p>
          <a:p>
            <a:pPr marL="285750" indent="-285750">
              <a:buClr>
                <a:srgbClr val="B1DB7F"/>
              </a:buClr>
              <a:buFont typeface="Arial" panose="020B0604020202020204" pitchFamily="34" charset="0"/>
              <a:buChar char="•"/>
            </a:pPr>
            <a:r>
              <a:rPr lang="en-US" sz="2800" b="1" dirty="0">
                <a:solidFill>
                  <a:schemeClr val="bg1"/>
                </a:solidFill>
                <a:latin typeface="Calibri" panose="020F0502020204030204" pitchFamily="34" charset="0"/>
                <a:cs typeface="Calibri" panose="020F0502020204030204" pitchFamily="34" charset="0"/>
              </a:rPr>
              <a:t>792 muscles, over 100 joints, thousands of motor units.</a:t>
            </a:r>
          </a:p>
        </p:txBody>
      </p:sp>
    </p:spTree>
    <p:extLst>
      <p:ext uri="{BB962C8B-B14F-4D97-AF65-F5344CB8AC3E}">
        <p14:creationId xmlns:p14="http://schemas.microsoft.com/office/powerpoint/2010/main" val="768358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1F3B37-0DE0-9745-9476-699C8DEBA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439" y="3974735"/>
            <a:ext cx="4343122" cy="2895414"/>
          </a:xfrm>
          <a:prstGeom prst="rect">
            <a:avLst/>
          </a:prstGeom>
        </p:spPr>
      </p:pic>
      <p:pic>
        <p:nvPicPr>
          <p:cNvPr id="8" name="Picture 7">
            <a:extLst>
              <a:ext uri="{FF2B5EF4-FFF2-40B4-BE49-F238E27FC236}">
                <a16:creationId xmlns:a16="http://schemas.microsoft.com/office/drawing/2014/main" id="{1B41C0AC-192C-6545-A6FE-9CFA9AF3F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831" y="1386329"/>
            <a:ext cx="5502217" cy="3414676"/>
          </a:xfrm>
          <a:prstGeom prst="rect">
            <a:avLst/>
          </a:prstGeom>
        </p:spPr>
      </p:pic>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20" name="Arrows">
            <a:extLst>
              <a:ext uri="{FF2B5EF4-FFF2-40B4-BE49-F238E27FC236}">
                <a16:creationId xmlns:a16="http://schemas.microsoft.com/office/drawing/2014/main" id="{3109FB2F-91D7-EB46-804F-A8B998F72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537233" y="434702"/>
            <a:ext cx="7092599" cy="1325563"/>
          </a:xfrm>
        </p:spPr>
        <p:txBody>
          <a:bodyPr>
            <a:noAutofit/>
          </a:bodyPr>
          <a:lstStyle/>
          <a:p>
            <a:r>
              <a:rPr lang="en-US" dirty="0">
                <a:latin typeface="Calibri"/>
                <a:cs typeface="Calibri"/>
              </a:rPr>
              <a:t>So how do we solve the Degree of Freedom problem?</a:t>
            </a:r>
            <a:endParaRPr lang="en-US" dirty="0">
              <a:solidFill>
                <a:srgbClr val="72BF44"/>
              </a:solidFill>
              <a:latin typeface="Calibri"/>
              <a:cs typeface="Calibri"/>
            </a:endParaRP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595746" y="1942233"/>
            <a:ext cx="5749636" cy="2037373"/>
          </a:xfrm>
        </p:spPr>
        <p:txBody>
          <a:bodyPr vert="horz" lIns="91440" tIns="45720" rIns="91440" bIns="45720" numCol="1" spcCol="0" rtlCol="0" anchor="t">
            <a:noAutofit/>
          </a:bodyPr>
          <a:lstStyle/>
          <a:p>
            <a:r>
              <a:rPr lang="en-US" sz="2400" b="1" dirty="0">
                <a:solidFill>
                  <a:srgbClr val="4D6A73"/>
                </a:solidFill>
                <a:latin typeface="Calibri"/>
                <a:cs typeface="Calibri"/>
              </a:rPr>
              <a:t>Like driving a car and controlling each wheel individually</a:t>
            </a:r>
          </a:p>
          <a:p>
            <a:r>
              <a:rPr lang="en-US" sz="2400" b="1" dirty="0">
                <a:solidFill>
                  <a:srgbClr val="4D6A73"/>
                </a:solidFill>
                <a:latin typeface="Calibri"/>
                <a:cs typeface="Calibri"/>
              </a:rPr>
              <a:t>Skateboarding </a:t>
            </a:r>
            <a:endParaRPr lang="en-US" sz="2400" b="1" dirty="0">
              <a:solidFill>
                <a:srgbClr val="4D6A73"/>
              </a:solidFill>
              <a:cs typeface="Calibri"/>
            </a:endParaRPr>
          </a:p>
          <a:p>
            <a:r>
              <a:rPr lang="en-US" sz="2400" b="1" dirty="0">
                <a:solidFill>
                  <a:srgbClr val="4D6A73"/>
                </a:solidFill>
                <a:latin typeface="Calibri"/>
                <a:cs typeface="Calibri"/>
              </a:rPr>
              <a:t>Coupling (context dependent)</a:t>
            </a:r>
          </a:p>
        </p:txBody>
      </p:sp>
    </p:spTree>
    <p:extLst>
      <p:ext uri="{BB962C8B-B14F-4D97-AF65-F5344CB8AC3E}">
        <p14:creationId xmlns:p14="http://schemas.microsoft.com/office/powerpoint/2010/main" val="1831515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T">
            <a:extLst>
              <a:ext uri="{FF2B5EF4-FFF2-40B4-BE49-F238E27FC236}">
                <a16:creationId xmlns:a16="http://schemas.microsoft.com/office/drawing/2014/main" id="{6F04C6E7-B799-7E46-939B-8154B6014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pic>
        <p:nvPicPr>
          <p:cNvPr id="20" name="Arrows" hidden="1">
            <a:extLst>
              <a:ext uri="{FF2B5EF4-FFF2-40B4-BE49-F238E27FC236}">
                <a16:creationId xmlns:a16="http://schemas.microsoft.com/office/drawing/2014/main" id="{3109FB2F-91D7-EB46-804F-A8B998F72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537233" y="434702"/>
            <a:ext cx="7092599" cy="1325563"/>
          </a:xfrm>
        </p:spPr>
        <p:txBody>
          <a:bodyPr>
            <a:noAutofit/>
          </a:bodyPr>
          <a:lstStyle/>
          <a:p>
            <a:r>
              <a:rPr lang="en-US" dirty="0"/>
              <a:t>Co-ordination &amp; the Degrees of Freedom Problem</a:t>
            </a:r>
            <a:endParaRPr lang="en-US" dirty="0">
              <a:solidFill>
                <a:srgbClr val="72BF44"/>
              </a:solidFill>
            </a:endParaRP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595746" y="1942233"/>
            <a:ext cx="7407712" cy="2037373"/>
          </a:xfrm>
        </p:spPr>
        <p:txBody>
          <a:bodyPr vert="horz" lIns="91440" tIns="45720" rIns="91440" bIns="45720" numCol="1" spcCol="0" rtlCol="0" anchor="t">
            <a:noAutofit/>
          </a:bodyPr>
          <a:lstStyle/>
          <a:p>
            <a:r>
              <a:rPr lang="en-US" sz="2400" b="1" dirty="0">
                <a:solidFill>
                  <a:srgbClr val="4D6A73"/>
                </a:solidFill>
              </a:rPr>
              <a:t>Co-ordination = is an assemblage of couplings</a:t>
            </a:r>
          </a:p>
          <a:p>
            <a:r>
              <a:rPr lang="en-US" sz="2400" b="1" dirty="0">
                <a:solidFill>
                  <a:srgbClr val="4D6A73"/>
                </a:solidFill>
                <a:latin typeface="Calibri"/>
                <a:cs typeface="Calibri"/>
              </a:rPr>
              <a:t>Process by which an individual constrains or condenses the available </a:t>
            </a:r>
            <a:r>
              <a:rPr lang="en-US" sz="2400" b="1" dirty="0">
                <a:solidFill>
                  <a:srgbClr val="72BF44"/>
                </a:solidFill>
                <a:latin typeface="Calibri"/>
                <a:cs typeface="Calibri"/>
              </a:rPr>
              <a:t>degrees of freedom </a:t>
            </a:r>
            <a:r>
              <a:rPr lang="en-US" sz="2400" b="1" dirty="0">
                <a:solidFill>
                  <a:srgbClr val="4D6A73"/>
                </a:solidFill>
                <a:latin typeface="Calibri"/>
                <a:cs typeface="Calibri"/>
              </a:rPr>
              <a:t>into the smallest necessary to achieve a goal</a:t>
            </a:r>
          </a:p>
          <a:p>
            <a:endParaRPr lang="en-US" sz="2400" b="1" dirty="0">
              <a:solidFill>
                <a:srgbClr val="4D6A73"/>
              </a:solidFill>
            </a:endParaRPr>
          </a:p>
        </p:txBody>
      </p:sp>
      <p:pic>
        <p:nvPicPr>
          <p:cNvPr id="10" name="Picture 9">
            <a:extLst>
              <a:ext uri="{FF2B5EF4-FFF2-40B4-BE49-F238E27FC236}">
                <a16:creationId xmlns:a16="http://schemas.microsoft.com/office/drawing/2014/main" id="{27FB7BF2-C85A-F34B-BCD9-17BB77605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44143" y="3218962"/>
            <a:ext cx="4429122" cy="3639037"/>
          </a:xfrm>
          <a:prstGeom prst="rect">
            <a:avLst/>
          </a:prstGeom>
        </p:spPr>
      </p:pic>
    </p:spTree>
    <p:extLst>
      <p:ext uri="{BB962C8B-B14F-4D97-AF65-F5344CB8AC3E}">
        <p14:creationId xmlns:p14="http://schemas.microsoft.com/office/powerpoint/2010/main" val="1740844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1778A6-292C-7248-8941-0D82270B0E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Arrows">
            <a:extLst>
              <a:ext uri="{FF2B5EF4-FFF2-40B4-BE49-F238E27FC236}">
                <a16:creationId xmlns:a16="http://schemas.microsoft.com/office/drawing/2014/main" id="{8A7EFC55-F3C6-074D-958A-63CAE04EB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
        <p:nvSpPr>
          <p:cNvPr id="12" name="Rectangle 11">
            <a:extLst>
              <a:ext uri="{FF2B5EF4-FFF2-40B4-BE49-F238E27FC236}">
                <a16:creationId xmlns:a16="http://schemas.microsoft.com/office/drawing/2014/main" id="{E665AF13-1047-904B-AB1E-A43C25F6405C}"/>
              </a:ext>
            </a:extLst>
          </p:cNvPr>
          <p:cNvSpPr/>
          <p:nvPr/>
        </p:nvSpPr>
        <p:spPr>
          <a:xfrm>
            <a:off x="737868" y="3077496"/>
            <a:ext cx="5053331" cy="1563330"/>
          </a:xfrm>
          <a:prstGeom prst="rect">
            <a:avLst/>
          </a:prstGeom>
          <a:solidFill>
            <a:srgbClr val="50923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6800" rIns="288000" rtlCol="0" anchor="ctr"/>
          <a:lstStyle/>
          <a:p>
            <a:pPr algn="ctr"/>
            <a:r>
              <a:rPr lang="en-US" sz="4000" b="1" dirty="0">
                <a:latin typeface="Calibri" panose="020F0502020204030204" pitchFamily="34" charset="0"/>
                <a:cs typeface="Calibri" panose="020F0502020204030204" pitchFamily="34" charset="0"/>
              </a:rPr>
              <a:t>Are two movements the same?</a:t>
            </a:r>
          </a:p>
        </p:txBody>
      </p:sp>
    </p:spTree>
    <p:extLst>
      <p:ext uri="{BB962C8B-B14F-4D97-AF65-F5344CB8AC3E}">
        <p14:creationId xmlns:p14="http://schemas.microsoft.com/office/powerpoint/2010/main" val="290221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380E6-43F3-7945-8EAA-586300786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D4282247-37C4-834E-BD8D-6C5D8D808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4" name="Arrows">
            <a:extLst>
              <a:ext uri="{FF2B5EF4-FFF2-40B4-BE49-F238E27FC236}">
                <a16:creationId xmlns:a16="http://schemas.microsoft.com/office/drawing/2014/main" id="{8A7EFC55-F3C6-074D-958A-63CAE04EB93D}"/>
              </a:ext>
            </a:extLst>
          </p:cNvPr>
          <p:cNvPicPr>
            <a:picLocks noChangeAspect="1"/>
          </p:cNvPicPr>
          <p:nvPr/>
        </p:nvPicPr>
        <p:blipFill rotWithShape="1">
          <a:blip r:embed="rId5">
            <a:extLst>
              <a:ext uri="{28A0092B-C50C-407E-A947-70E740481C1C}">
                <a14:useLocalDpi xmlns:a14="http://schemas.microsoft.com/office/drawing/2010/main" val="0"/>
              </a:ext>
            </a:extLst>
          </a:blip>
          <a:srcRect t="58208" r="68629"/>
          <a:stretch/>
        </p:blipFill>
        <p:spPr>
          <a:xfrm>
            <a:off x="0" y="3991896"/>
            <a:ext cx="3824748" cy="2866103"/>
          </a:xfrm>
          <a:prstGeom prst="rect">
            <a:avLst/>
          </a:prstGeom>
        </p:spPr>
      </p:pic>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
        <p:nvSpPr>
          <p:cNvPr id="10" name="Oval 9">
            <a:extLst>
              <a:ext uri="{FF2B5EF4-FFF2-40B4-BE49-F238E27FC236}">
                <a16:creationId xmlns:a16="http://schemas.microsoft.com/office/drawing/2014/main" id="{E6F15061-8225-AF4B-A8D5-0FFC78E8F7CC}"/>
              </a:ext>
            </a:extLst>
          </p:cNvPr>
          <p:cNvSpPr/>
          <p:nvPr/>
        </p:nvSpPr>
        <p:spPr>
          <a:xfrm>
            <a:off x="3987146" y="1887754"/>
            <a:ext cx="4217707" cy="4217707"/>
          </a:xfrm>
          <a:prstGeom prst="ellipse">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b="1" dirty="0">
                <a:solidFill>
                  <a:schemeClr val="bg1"/>
                </a:solidFill>
                <a:latin typeface="Calibri" panose="020F0502020204030204" pitchFamily="34" charset="0"/>
                <a:ea typeface="Arimo"/>
                <a:cs typeface="Calibri" panose="020F0502020204030204" pitchFamily="34" charset="0"/>
                <a:sym typeface="Arimo"/>
              </a:rPr>
              <a:t>Is it possible to exactly repeat a movement?</a:t>
            </a:r>
            <a:endParaRPr lang="en-NZ" sz="3200" b="1" dirty="0">
              <a:solidFill>
                <a:srgbClr val="B1DB7F"/>
              </a:solidFill>
              <a:latin typeface="Calibri" panose="020F0502020204030204" pitchFamily="34" charset="0"/>
              <a:ea typeface="Arimo"/>
              <a:cs typeface="Calibri" panose="020F0502020204030204" pitchFamily="34" charset="0"/>
              <a:sym typeface="Arimo"/>
            </a:endParaRPr>
          </a:p>
        </p:txBody>
      </p:sp>
    </p:spTree>
    <p:extLst>
      <p:ext uri="{BB962C8B-B14F-4D97-AF65-F5344CB8AC3E}">
        <p14:creationId xmlns:p14="http://schemas.microsoft.com/office/powerpoint/2010/main" val="121645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90"/>
                                              </p:val>
                                            </p:tav>
                                            <p:tav tm="100000">
                                              <p:val>
                                                <p:fltVal val="0"/>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90"/>
                                              </p:val>
                                            </p:tav>
                                            <p:tav tm="100000">
                                              <p:val>
                                                <p:fltVal val="0"/>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089F9-380A-0B46-ABF0-C39761E27479}"/>
              </a:ext>
            </a:extLst>
          </p:cNvPr>
          <p:cNvSpPr/>
          <p:nvPr/>
        </p:nvSpPr>
        <p:spPr>
          <a:xfrm>
            <a:off x="0" y="4087091"/>
            <a:ext cx="3020291" cy="277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tairs">
            <a:extLst>
              <a:ext uri="{FF2B5EF4-FFF2-40B4-BE49-F238E27FC236}">
                <a16:creationId xmlns:a16="http://schemas.microsoft.com/office/drawing/2014/main" id="{03C8C9F7-E445-064D-9040-53F227279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1526" y="0"/>
            <a:ext cx="4724400" cy="6858000"/>
          </a:xfrm>
          <a:prstGeom prst="rect">
            <a:avLst/>
          </a:prstGeom>
        </p:spPr>
      </p:pic>
      <p:pic>
        <p:nvPicPr>
          <p:cNvPr id="4" name="Arrows">
            <a:extLst>
              <a:ext uri="{FF2B5EF4-FFF2-40B4-BE49-F238E27FC236}">
                <a16:creationId xmlns:a16="http://schemas.microsoft.com/office/drawing/2014/main" id="{8A7EFC55-F3C6-074D-958A-63CAE04EB93D}"/>
              </a:ext>
            </a:extLst>
          </p:cNvPr>
          <p:cNvPicPr>
            <a:picLocks noChangeAspect="1"/>
          </p:cNvPicPr>
          <p:nvPr/>
        </p:nvPicPr>
        <p:blipFill rotWithShape="1">
          <a:blip r:embed="rId4">
            <a:extLst>
              <a:ext uri="{28A0092B-C50C-407E-A947-70E740481C1C}">
                <a14:useLocalDpi xmlns:a14="http://schemas.microsoft.com/office/drawing/2010/main" val="0"/>
              </a:ext>
            </a:extLst>
          </a:blip>
          <a:srcRect l="64574" t="-31496" r="104" b="31496"/>
          <a:stretch/>
        </p:blipFill>
        <p:spPr>
          <a:xfrm>
            <a:off x="7944797" y="-2160002"/>
            <a:ext cx="4306529" cy="6858000"/>
          </a:xfrm>
          <a:prstGeom prst="rect">
            <a:avLst/>
          </a:prstGeom>
        </p:spPr>
      </p:pic>
      <p:sp>
        <p:nvSpPr>
          <p:cNvPr id="2" name="Title 1">
            <a:extLst>
              <a:ext uri="{FF2B5EF4-FFF2-40B4-BE49-F238E27FC236}">
                <a16:creationId xmlns:a16="http://schemas.microsoft.com/office/drawing/2014/main" id="{9AC044C4-95C0-804D-8E24-DA4573A7BD23}"/>
              </a:ext>
            </a:extLst>
          </p:cNvPr>
          <p:cNvSpPr>
            <a:spLocks noGrp="1"/>
          </p:cNvSpPr>
          <p:nvPr>
            <p:ph type="title"/>
          </p:nvPr>
        </p:nvSpPr>
        <p:spPr>
          <a:xfrm>
            <a:off x="661924" y="503092"/>
            <a:ext cx="6570149" cy="1325563"/>
          </a:xfrm>
        </p:spPr>
        <p:txBody>
          <a:bodyPr>
            <a:noAutofit/>
          </a:bodyPr>
          <a:lstStyle/>
          <a:p>
            <a:r>
              <a:rPr lang="en-US" dirty="0"/>
              <a:t>Movement Variability </a:t>
            </a:r>
          </a:p>
        </p:txBody>
      </p:sp>
      <p:sp>
        <p:nvSpPr>
          <p:cNvPr id="3" name="Text Placeholder 2">
            <a:extLst>
              <a:ext uri="{FF2B5EF4-FFF2-40B4-BE49-F238E27FC236}">
                <a16:creationId xmlns:a16="http://schemas.microsoft.com/office/drawing/2014/main" id="{46BA7ABC-63BA-A14A-A1F4-541C07367E9E}"/>
              </a:ext>
            </a:extLst>
          </p:cNvPr>
          <p:cNvSpPr>
            <a:spLocks noGrp="1"/>
          </p:cNvSpPr>
          <p:nvPr>
            <p:ph type="body" sz="quarter" idx="13"/>
          </p:nvPr>
        </p:nvSpPr>
        <p:spPr>
          <a:xfrm>
            <a:off x="712724" y="1730064"/>
            <a:ext cx="6353094" cy="2731960"/>
          </a:xfrm>
        </p:spPr>
        <p:txBody>
          <a:bodyPr vert="horz" lIns="91440" tIns="45720" rIns="91440" bIns="45720" numCol="1" spcCol="0" rtlCol="0" anchor="t">
            <a:noAutofit/>
          </a:bodyPr>
          <a:lstStyle/>
          <a:p>
            <a:r>
              <a:rPr lang="en-US" b="1" dirty="0">
                <a:latin typeface="Calibri"/>
                <a:cs typeface="Calibri"/>
              </a:rPr>
              <a:t>Large number of </a:t>
            </a:r>
            <a:r>
              <a:rPr lang="en-US" b="1" dirty="0" err="1">
                <a:latin typeface="Calibri"/>
                <a:cs typeface="Calibri"/>
              </a:rPr>
              <a:t>DoF</a:t>
            </a:r>
            <a:r>
              <a:rPr lang="en-US" b="1" dirty="0">
                <a:latin typeface="Calibri"/>
                <a:cs typeface="Calibri"/>
              </a:rPr>
              <a:t> in the body; allows it to move in numerous ways.</a:t>
            </a:r>
            <a:endParaRPr lang="en-US" b="1" dirty="0"/>
          </a:p>
          <a:p>
            <a:r>
              <a:rPr lang="en-US" b="1" dirty="0">
                <a:latin typeface="Calibri"/>
                <a:cs typeface="Calibri"/>
              </a:rPr>
              <a:t>Research to show that learners can achieve the same outcome in lots of different ways. </a:t>
            </a:r>
            <a:r>
              <a:rPr lang="en-US" b="1" dirty="0" err="1">
                <a:latin typeface="Calibri"/>
                <a:cs typeface="Calibri"/>
              </a:rPr>
              <a:t>Eg</a:t>
            </a:r>
            <a:r>
              <a:rPr lang="en-US" b="1" dirty="0">
                <a:latin typeface="Calibri"/>
                <a:cs typeface="Calibri"/>
              </a:rPr>
              <a:t> how many golf styles are there? </a:t>
            </a:r>
            <a:endParaRPr lang="en-US" b="1" dirty="0">
              <a:cs typeface="Calibri"/>
            </a:endParaRPr>
          </a:p>
          <a:p>
            <a:r>
              <a:rPr lang="en-US" b="1" dirty="0">
                <a:latin typeface="Calibri"/>
                <a:cs typeface="Calibri"/>
              </a:rPr>
              <a:t>Variability in the system is not only expected, it is critical.</a:t>
            </a:r>
          </a:p>
          <a:p>
            <a:r>
              <a:rPr lang="en-US" b="1" dirty="0"/>
              <a:t>The system is not constant or fixed, but rather dynamic, variable and adaptive.</a:t>
            </a:r>
          </a:p>
          <a:p>
            <a:endParaRPr lang="en-US" b="1" dirty="0"/>
          </a:p>
          <a:p>
            <a:endParaRPr lang="en-US" b="1" dirty="0"/>
          </a:p>
          <a:p>
            <a:endParaRPr lang="en-US" b="1" dirty="0"/>
          </a:p>
        </p:txBody>
      </p:sp>
      <p:pic>
        <p:nvPicPr>
          <p:cNvPr id="7" name="AUT">
            <a:extLst>
              <a:ext uri="{FF2B5EF4-FFF2-40B4-BE49-F238E27FC236}">
                <a16:creationId xmlns:a16="http://schemas.microsoft.com/office/drawing/2014/main" id="{CC68022A-ABEB-E94E-BDEE-AE12E80E9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0324" y="5702300"/>
            <a:ext cx="1136923" cy="806323"/>
          </a:xfrm>
          <a:prstGeom prst="rect">
            <a:avLst/>
          </a:prstGeom>
        </p:spPr>
      </p:pic>
    </p:spTree>
    <p:extLst>
      <p:ext uri="{BB962C8B-B14F-4D97-AF65-F5344CB8AC3E}">
        <p14:creationId xmlns:p14="http://schemas.microsoft.com/office/powerpoint/2010/main" val="329603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accel="50000" decel="5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Helia Core Medium"/>
        <a:ea typeface=""/>
        <a:cs typeface=""/>
      </a:majorFont>
      <a:minorFont>
        <a:latin typeface="Helia Core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19FEC195CA0C449B35F7DD07800C5C" ma:contentTypeVersion="12" ma:contentTypeDescription="Create a new document." ma:contentTypeScope="" ma:versionID="e994cd79d8ee2994865465f59a27425d">
  <xsd:schema xmlns:xsd="http://www.w3.org/2001/XMLSchema" xmlns:xs="http://www.w3.org/2001/XMLSchema" xmlns:p="http://schemas.microsoft.com/office/2006/metadata/properties" xmlns:ns2="ddd648cf-ed80-40bb-b84a-3129b042ae54" xmlns:ns3="7fd0e219-23b1-462b-aa0a-64a265ac969f" targetNamespace="http://schemas.microsoft.com/office/2006/metadata/properties" ma:root="true" ma:fieldsID="b1cb7a3335e79888fbdb1bd000ee294c" ns2:_="" ns3:_="">
    <xsd:import namespace="ddd648cf-ed80-40bb-b84a-3129b042ae54"/>
    <xsd:import namespace="7fd0e219-23b1-462b-aa0a-64a265ac96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648cf-ed80-40bb-b84a-3129b042a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d0e219-23b1-462b-aa0a-64a265ac969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538595-6B8D-4DEC-A6D1-CD1E6EE0F3F9}">
  <ds:schemaRefs>
    <ds:schemaRef ds:uri="http://schemas.microsoft.com/office/2006/metadata/properties"/>
    <ds:schemaRef ds:uri="http://purl.org/dc/term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7fd0e219-23b1-462b-aa0a-64a265ac969f"/>
    <ds:schemaRef ds:uri="http://www.w3.org/XML/1998/namespace"/>
    <ds:schemaRef ds:uri="ddd648cf-ed80-40bb-b84a-3129b042ae54"/>
    <ds:schemaRef ds:uri="http://purl.org/dc/dcmitype/"/>
  </ds:schemaRefs>
</ds:datastoreItem>
</file>

<file path=customXml/itemProps2.xml><?xml version="1.0" encoding="utf-8"?>
<ds:datastoreItem xmlns:ds="http://schemas.openxmlformats.org/officeDocument/2006/customXml" ds:itemID="{9F81A857-3F8B-41CB-BAFF-61B0FBB50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d648cf-ed80-40bb-b84a-3129b042ae54"/>
    <ds:schemaRef ds:uri="7fd0e219-23b1-462b-aa0a-64a265ac9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0186E-7EFD-4F98-8C56-54515A30BB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1474</TotalTime>
  <Words>1346</Words>
  <Application>Microsoft Macintosh PowerPoint</Application>
  <PresentationFormat>Widescreen</PresentationFormat>
  <Paragraphs>147</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Helia Core Book</vt:lpstr>
      <vt:lpstr>Office Theme</vt:lpstr>
      <vt:lpstr>PowerPoint Presentation</vt:lpstr>
      <vt:lpstr>Newell’s Model of Motor Learning</vt:lpstr>
      <vt:lpstr>Newell’s Model of Learning (1985)</vt:lpstr>
      <vt:lpstr>PowerPoint Presentation</vt:lpstr>
      <vt:lpstr>So how do we solve the Degree of Freedom problem?</vt:lpstr>
      <vt:lpstr>Co-ordination &amp; the Degrees of Freedom Problem</vt:lpstr>
      <vt:lpstr>PowerPoint Presentation</vt:lpstr>
      <vt:lpstr>PowerPoint Presentation</vt:lpstr>
      <vt:lpstr>Movement Variability </vt:lpstr>
      <vt:lpstr>Movement Variability Continued </vt:lpstr>
      <vt:lpstr>Learning is about working with variability not eliminating it.  </vt:lpstr>
      <vt:lpstr>Learning vs Performance </vt:lpstr>
      <vt:lpstr>Learning = ---- + ---- Liao, &amp; Masters, (2001).</vt:lpstr>
      <vt:lpstr>PowerPoint Presentation</vt:lpstr>
      <vt:lpstr>Functional Variability </vt:lpstr>
      <vt:lpstr>PowerPoint Presentation</vt:lpstr>
      <vt:lpstr>Planning for learning…</vt:lpstr>
      <vt:lpstr>Perception-action couplings</vt:lpstr>
      <vt:lpstr>What if we do  not develop these couplings?</vt:lpstr>
      <vt:lpstr>PowerPoint Presentation</vt:lpstr>
      <vt:lpstr>Where to start…</vt:lpstr>
      <vt:lpstr>If learning is about transfer  (and retention) – what helps achieve this? </vt:lpstr>
      <vt:lpstr>PowerPoint Presentation</vt:lpstr>
      <vt:lpstr>Keeping key info in the practice environment</vt:lpstr>
      <vt:lpstr>PowerPoint Presentation</vt:lpstr>
      <vt:lpstr>Planning for learning </vt:lpstr>
    </vt:vector>
  </TitlesOfParts>
  <Company>AUT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dc:title>
  <dc:creator>Remko de Jong</dc:creator>
  <cp:lastModifiedBy>Mike Peetz</cp:lastModifiedBy>
  <cp:revision>64</cp:revision>
  <dcterms:created xsi:type="dcterms:W3CDTF">2015-01-26T22:08:43Z</dcterms:created>
  <dcterms:modified xsi:type="dcterms:W3CDTF">2020-06-21T23:29:04Z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0x010100D519FEC195CA0C449B35F7DD07800C5C</vt:lpwstr>
  </property>
</Properties>
</file>