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48" r:id="rId2"/>
    <p:sldMasterId id="2147483653" r:id="rId3"/>
  </p:sldMasterIdLst>
  <p:notesMasterIdLst>
    <p:notesMasterId r:id="rId31"/>
  </p:notesMasterIdLst>
  <p:handoutMasterIdLst>
    <p:handoutMasterId r:id="rId32"/>
  </p:handoutMasterIdLst>
  <p:sldIdLst>
    <p:sldId id="322" r:id="rId4"/>
    <p:sldId id="323" r:id="rId5"/>
    <p:sldId id="391" r:id="rId6"/>
    <p:sldId id="339" r:id="rId7"/>
    <p:sldId id="392" r:id="rId8"/>
    <p:sldId id="340" r:id="rId9"/>
    <p:sldId id="326" r:id="rId10"/>
    <p:sldId id="307" r:id="rId11"/>
    <p:sldId id="334" r:id="rId12"/>
    <p:sldId id="342" r:id="rId13"/>
    <p:sldId id="372" r:id="rId14"/>
    <p:sldId id="327" r:id="rId15"/>
    <p:sldId id="388" r:id="rId16"/>
    <p:sldId id="385" r:id="rId17"/>
    <p:sldId id="389" r:id="rId18"/>
    <p:sldId id="386" r:id="rId19"/>
    <p:sldId id="387" r:id="rId20"/>
    <p:sldId id="390" r:id="rId21"/>
    <p:sldId id="328" r:id="rId22"/>
    <p:sldId id="393" r:id="rId23"/>
    <p:sldId id="352" r:id="rId24"/>
    <p:sldId id="333" r:id="rId25"/>
    <p:sldId id="325" r:id="rId26"/>
    <p:sldId id="313" r:id="rId27"/>
    <p:sldId id="383" r:id="rId28"/>
    <p:sldId id="365" r:id="rId29"/>
    <p:sldId id="355" r:id="rId30"/>
  </p:sldIdLst>
  <p:sldSz cx="9144000" cy="5143500" type="screen16x9"/>
  <p:notesSz cx="6799263" cy="9929813"/>
  <p:defaultTextStyle>
    <a:defPPr>
      <a:defRPr lang="en-US"/>
    </a:defPPr>
    <a:lvl1pPr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E76163F-2BFE-104D-821A-9A09F0E291D5}">
          <p14:sldIdLst>
            <p14:sldId id="322"/>
            <p14:sldId id="323"/>
            <p14:sldId id="391"/>
            <p14:sldId id="339"/>
            <p14:sldId id="392"/>
            <p14:sldId id="340"/>
            <p14:sldId id="326"/>
            <p14:sldId id="307"/>
            <p14:sldId id="334"/>
            <p14:sldId id="342"/>
            <p14:sldId id="372"/>
            <p14:sldId id="327"/>
          </p14:sldIdLst>
        </p14:section>
        <p14:section name="Optional additions - action examples" id="{27849D24-5195-F04F-9572-7DA7AEAD03BF}">
          <p14:sldIdLst>
            <p14:sldId id="388"/>
            <p14:sldId id="385"/>
            <p14:sldId id="389"/>
            <p14:sldId id="386"/>
            <p14:sldId id="387"/>
            <p14:sldId id="390"/>
          </p14:sldIdLst>
        </p14:section>
        <p14:section name="Toolkit scoring" id="{4547413B-8C5F-EB4A-82EE-C6C1A344EE43}">
          <p14:sldIdLst>
            <p14:sldId id="328"/>
            <p14:sldId id="393"/>
            <p14:sldId id="352"/>
            <p14:sldId id="333"/>
          </p14:sldIdLst>
        </p14:section>
        <p14:section name="Audits and awards" id="{0B69A6C3-AB5F-7E4A-8710-7E14FD02C1C7}">
          <p14:sldIdLst>
            <p14:sldId id="325"/>
            <p14:sldId id="313"/>
            <p14:sldId id="383"/>
          </p14:sldIdLst>
        </p14:section>
        <p14:section name="Optional additions - Australasian network" id="{37360972-D580-614E-BC21-F1ED6333BC60}">
          <p14:sldIdLst>
            <p14:sldId id="365"/>
          </p14:sldIdLst>
        </p14:section>
        <p14:section name="Contact details" id="{F18F5727-78C0-4442-B1A2-A23F880E810A}">
          <p14:sldIdLst>
            <p14:sldId id="355"/>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567"/>
    <a:srgbClr val="85B6A4"/>
    <a:srgbClr val="F5D551"/>
    <a:srgbClr val="ACACAC"/>
    <a:srgbClr val="B9A775"/>
    <a:srgbClr val="F6CF82"/>
    <a:srgbClr val="ABC96F"/>
    <a:srgbClr val="81C341"/>
    <a:srgbClr val="FFFFFF"/>
    <a:srgbClr val="C065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4" autoAdjust="0"/>
    <p:restoredTop sz="67215" autoAdjust="0"/>
  </p:normalViewPr>
  <p:slideViewPr>
    <p:cSldViewPr>
      <p:cViewPr>
        <p:scale>
          <a:sx n="100" d="100"/>
          <a:sy n="100" d="100"/>
        </p:scale>
        <p:origin x="1704" y="7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44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9F319-1982-4C48-A6AB-236344639229}" type="doc">
      <dgm:prSet loTypeId="urn:microsoft.com/office/officeart/2005/8/layout/cycle1" loCatId="" qsTypeId="urn:microsoft.com/office/officeart/2005/8/quickstyle/simple4" qsCatId="simple" csTypeId="urn:microsoft.com/office/officeart/2005/8/colors/accent2_3" csCatId="accent2" phldr="1"/>
      <dgm:spPr/>
      <dgm:t>
        <a:bodyPr/>
        <a:lstStyle/>
        <a:p>
          <a:endParaRPr lang="en-AU"/>
        </a:p>
      </dgm:t>
    </dgm:pt>
    <dgm:pt modelId="{5CD9ED82-2C0C-6349-8A42-02AC86009235}">
      <dgm:prSet phldrT="[Text]" custT="1">
        <dgm:style>
          <a:lnRef idx="2">
            <a:schemeClr val="accent2"/>
          </a:lnRef>
          <a:fillRef idx="1">
            <a:schemeClr val="lt1"/>
          </a:fillRef>
          <a:effectRef idx="0">
            <a:schemeClr val="accent2"/>
          </a:effectRef>
          <a:fontRef idx="minor">
            <a:schemeClr val="dk1"/>
          </a:fontRef>
        </dgm:style>
      </dgm:prSet>
      <dgm:spPr>
        <a:ln>
          <a:solidFill>
            <a:srgbClr val="85B6A4"/>
          </a:solidFill>
        </a:ln>
      </dgm:spPr>
      <dgm:t>
        <a:bodyPr anchor="ctr" anchorCtr="1"/>
        <a:lstStyle/>
        <a:p>
          <a:pPr>
            <a:lnSpc>
              <a:spcPts val="975"/>
            </a:lnSpc>
            <a:spcAft>
              <a:spcPts val="400"/>
            </a:spcAft>
          </a:pPr>
          <a:r>
            <a:rPr lang="en-AU" sz="875" b="0" i="0" dirty="0">
              <a:solidFill>
                <a:srgbClr val="3D5567"/>
              </a:solidFill>
              <a:latin typeface="Arial" panose="020B0604020202020204" pitchFamily="34" charset="0"/>
              <a:ea typeface="Roboto Medium" charset="0"/>
              <a:cs typeface="Arial" panose="020B0604020202020204" pitchFamily="34" charset="0"/>
            </a:rPr>
            <a:t>Awards Event</a:t>
          </a:r>
        </a:p>
      </dgm:t>
    </dgm:pt>
    <dgm:pt modelId="{21DBA127-3745-3943-B275-A66E673BAA48}" type="sibTrans" cxnId="{24B738FA-26D0-144D-8EA7-9F4EFC1B6A59}">
      <dgm:prSet/>
      <dgm:spPr>
        <a:gradFill rotWithShape="0">
          <a:gsLst>
            <a:gs pos="0">
              <a:srgbClr val="3D5567"/>
            </a:gs>
            <a:gs pos="100000">
              <a:schemeClr val="bg1">
                <a:lumMod val="65000"/>
              </a:schemeClr>
            </a:gs>
          </a:gsLst>
        </a:gradFill>
      </dgm:spPr>
      <dgm:t>
        <a:bodyPr/>
        <a:lstStyle/>
        <a:p>
          <a:endParaRPr lang="en-AU"/>
        </a:p>
      </dgm:t>
    </dgm:pt>
    <dgm:pt modelId="{CDD1D890-DA0F-D049-8EDA-BE7FE964EF6A}" type="parTrans" cxnId="{24B738FA-26D0-144D-8EA7-9F4EFC1B6A59}">
      <dgm:prSet/>
      <dgm:spPr/>
      <dgm:t>
        <a:bodyPr/>
        <a:lstStyle/>
        <a:p>
          <a:endParaRPr lang="en-AU"/>
        </a:p>
      </dgm:t>
    </dgm:pt>
    <dgm:pt modelId="{8A1129E0-ADFF-1E48-8A3D-E7A3682D082B}">
      <dgm:prSet phldrT="[Text]" custT="1">
        <dgm:style>
          <a:lnRef idx="2">
            <a:schemeClr val="accent2"/>
          </a:lnRef>
          <a:fillRef idx="1">
            <a:schemeClr val="lt1"/>
          </a:fillRef>
          <a:effectRef idx="0">
            <a:schemeClr val="accent2"/>
          </a:effectRef>
          <a:fontRef idx="minor">
            <a:schemeClr val="dk1"/>
          </a:fontRef>
        </dgm:style>
      </dgm:prSet>
      <dgm:spPr>
        <a:ln>
          <a:solidFill>
            <a:srgbClr val="85B6A4"/>
          </a:solidFill>
        </a:ln>
      </dgm:spPr>
      <dgm:t>
        <a:bodyPr lIns="0" rIns="0" anchor="ctr" anchorCtr="1"/>
        <a:lstStyle/>
        <a:p>
          <a:pPr>
            <a:lnSpc>
              <a:spcPts val="975"/>
            </a:lnSpc>
            <a:spcAft>
              <a:spcPts val="400"/>
            </a:spcAft>
          </a:pPr>
          <a:r>
            <a:rPr lang="en-AU" sz="875" b="0" i="0" dirty="0">
              <a:solidFill>
                <a:srgbClr val="3D5567"/>
              </a:solidFill>
              <a:latin typeface="Arial" panose="020B0604020202020204" pitchFamily="34" charset="0"/>
              <a:ea typeface="Roboto Medium" charset="0"/>
              <a:cs typeface="Arial" panose="020B0604020202020204" pitchFamily="34" charset="0"/>
            </a:rPr>
            <a:t>Audits by Student Auditors</a:t>
          </a:r>
        </a:p>
        <a:p>
          <a:pPr>
            <a:lnSpc>
              <a:spcPts val="975"/>
            </a:lnSpc>
            <a:spcAft>
              <a:spcPts val="400"/>
            </a:spcAft>
          </a:pPr>
          <a:r>
            <a:rPr lang="en-AU" sz="875" b="0" dirty="0">
              <a:solidFill>
                <a:schemeClr val="bg2"/>
              </a:solidFill>
              <a:latin typeface="Arial" panose="020B0604020202020204" pitchFamily="34" charset="0"/>
              <a:cs typeface="Arial" panose="020B0604020202020204" pitchFamily="34" charset="0"/>
            </a:rPr>
            <a:t>9</a:t>
          </a:r>
          <a:r>
            <a:rPr lang="en-AU" sz="875" b="0" baseline="30000" dirty="0">
              <a:solidFill>
                <a:schemeClr val="bg2"/>
              </a:solidFill>
              <a:latin typeface="Arial" panose="020B0604020202020204" pitchFamily="34" charset="0"/>
              <a:cs typeface="Arial" panose="020B0604020202020204" pitchFamily="34" charset="0"/>
            </a:rPr>
            <a:t>th</a:t>
          </a:r>
          <a:r>
            <a:rPr lang="en-AU" sz="875" b="0" dirty="0">
              <a:solidFill>
                <a:schemeClr val="bg2"/>
              </a:solidFill>
              <a:latin typeface="Arial" panose="020B0604020202020204" pitchFamily="34" charset="0"/>
              <a:cs typeface="Arial" panose="020B0604020202020204" pitchFamily="34" charset="0"/>
            </a:rPr>
            <a:t> September</a:t>
          </a:r>
          <a:endParaRPr lang="en-AU" sz="875" b="1" dirty="0">
            <a:solidFill>
              <a:schemeClr val="bg2"/>
            </a:solidFill>
            <a:latin typeface="Arial" panose="020B0604020202020204" pitchFamily="34" charset="0"/>
            <a:cs typeface="Arial" panose="020B0604020202020204" pitchFamily="34" charset="0"/>
          </a:endParaRPr>
        </a:p>
      </dgm:t>
    </dgm:pt>
    <dgm:pt modelId="{860F0875-2F83-9A46-97E1-ED8B2B47E37C}" type="sibTrans" cxnId="{CAE88C0B-A7EE-AC42-A01F-7D088224609F}">
      <dgm:prSet/>
      <dgm:spPr>
        <a:gradFill rotWithShape="0">
          <a:gsLst>
            <a:gs pos="0">
              <a:srgbClr val="3D5567"/>
            </a:gs>
            <a:gs pos="100000">
              <a:schemeClr val="bg1">
                <a:lumMod val="65000"/>
              </a:schemeClr>
            </a:gs>
          </a:gsLst>
        </a:gradFill>
      </dgm:spPr>
      <dgm:t>
        <a:bodyPr/>
        <a:lstStyle/>
        <a:p>
          <a:endParaRPr lang="en-AU"/>
        </a:p>
      </dgm:t>
    </dgm:pt>
    <dgm:pt modelId="{21D4D5D5-349C-4747-8BDA-B63FF55B285E}" type="parTrans" cxnId="{CAE88C0B-A7EE-AC42-A01F-7D088224609F}">
      <dgm:prSet/>
      <dgm:spPr/>
      <dgm:t>
        <a:bodyPr/>
        <a:lstStyle/>
        <a:p>
          <a:endParaRPr lang="en-AU"/>
        </a:p>
      </dgm:t>
    </dgm:pt>
    <dgm:pt modelId="{961CC451-B061-6C4F-AB9D-22BE2619ED8E}">
      <dgm:prSet phldrT="[Text]" custT="1">
        <dgm:style>
          <a:lnRef idx="2">
            <a:schemeClr val="accent2"/>
          </a:lnRef>
          <a:fillRef idx="1">
            <a:schemeClr val="lt1"/>
          </a:fillRef>
          <a:effectRef idx="0">
            <a:schemeClr val="accent2"/>
          </a:effectRef>
          <a:fontRef idx="minor">
            <a:schemeClr val="dk1"/>
          </a:fontRef>
        </dgm:style>
      </dgm:prSet>
      <dgm:spPr>
        <a:ln>
          <a:solidFill>
            <a:srgbClr val="85B6A4"/>
          </a:solidFill>
        </a:ln>
      </dgm:spPr>
      <dgm:t>
        <a:bodyPr lIns="0" tIns="7200" rIns="0" anchor="ctr" anchorCtr="1"/>
        <a:lstStyle/>
        <a:p>
          <a:pPr>
            <a:lnSpc>
              <a:spcPts val="975"/>
            </a:lnSpc>
            <a:spcAft>
              <a:spcPts val="400"/>
            </a:spcAft>
          </a:pPr>
          <a:r>
            <a:rPr lang="en-AU" sz="875" b="0" i="0" dirty="0">
              <a:solidFill>
                <a:srgbClr val="3D5567"/>
              </a:solidFill>
              <a:latin typeface="Arial" panose="020B0604020202020204" pitchFamily="34" charset="0"/>
              <a:ea typeface="Roboto Medium" charset="0"/>
              <a:cs typeface="Arial" panose="020B0604020202020204" pitchFamily="34" charset="0"/>
            </a:rPr>
            <a:t>Ongoing Support</a:t>
          </a:r>
          <a:br>
            <a:rPr lang="en-AU" sz="875" b="0" i="0" dirty="0">
              <a:solidFill>
                <a:srgbClr val="3D5567"/>
              </a:solidFill>
              <a:latin typeface="Arial" panose="020B0604020202020204" pitchFamily="34" charset="0"/>
              <a:ea typeface="Roboto Medium" charset="0"/>
              <a:cs typeface="Arial" panose="020B0604020202020204" pitchFamily="34" charset="0"/>
            </a:rPr>
          </a:br>
          <a:endParaRPr lang="en-AU" sz="875" b="1" dirty="0">
            <a:solidFill>
              <a:srgbClr val="FF0000"/>
            </a:solidFill>
            <a:latin typeface="Arial" panose="020B0604020202020204" pitchFamily="34" charset="0"/>
            <a:cs typeface="Arial" panose="020B0604020202020204" pitchFamily="34" charset="0"/>
          </a:endParaRPr>
        </a:p>
      </dgm:t>
    </dgm:pt>
    <dgm:pt modelId="{7A784482-F6FA-2E46-B745-D5F41DDAE0DA}" type="sibTrans" cxnId="{D0ED9F09-31F4-4848-A08C-90E95F11EEE2}">
      <dgm:prSet/>
      <dgm:spPr>
        <a:gradFill rotWithShape="0">
          <a:gsLst>
            <a:gs pos="0">
              <a:srgbClr val="3D5567"/>
            </a:gs>
            <a:gs pos="100000">
              <a:schemeClr val="bg1">
                <a:lumMod val="65000"/>
              </a:schemeClr>
            </a:gs>
          </a:gsLst>
        </a:gradFill>
      </dgm:spPr>
      <dgm:t>
        <a:bodyPr/>
        <a:lstStyle/>
        <a:p>
          <a:endParaRPr lang="en-AU"/>
        </a:p>
      </dgm:t>
    </dgm:pt>
    <dgm:pt modelId="{6721FB73-CF7B-9741-914B-EE8F2192D386}" type="parTrans" cxnId="{D0ED9F09-31F4-4848-A08C-90E95F11EEE2}">
      <dgm:prSet/>
      <dgm:spPr/>
      <dgm:t>
        <a:bodyPr/>
        <a:lstStyle/>
        <a:p>
          <a:endParaRPr lang="en-AU"/>
        </a:p>
      </dgm:t>
    </dgm:pt>
    <dgm:pt modelId="{8D5B6FD3-A734-E247-B27E-0D5C9D3F4119}">
      <dgm:prSet phldrT="[Text]" custT="1">
        <dgm:style>
          <a:lnRef idx="2">
            <a:schemeClr val="accent2"/>
          </a:lnRef>
          <a:fillRef idx="1">
            <a:schemeClr val="lt1"/>
          </a:fillRef>
          <a:effectRef idx="0">
            <a:schemeClr val="accent2"/>
          </a:effectRef>
          <a:fontRef idx="minor">
            <a:schemeClr val="dk1"/>
          </a:fontRef>
        </dgm:style>
      </dgm:prSet>
      <dgm:spPr>
        <a:ln>
          <a:solidFill>
            <a:srgbClr val="85B6A4"/>
          </a:solidFill>
        </a:ln>
      </dgm:spPr>
      <dgm:t>
        <a:bodyPr anchor="ctr" anchorCtr="1"/>
        <a:lstStyle/>
        <a:p>
          <a:pPr>
            <a:lnSpc>
              <a:spcPts val="975"/>
            </a:lnSpc>
            <a:spcAft>
              <a:spcPts val="400"/>
            </a:spcAft>
          </a:pPr>
          <a:r>
            <a:rPr lang="en-AU" sz="875" b="0" i="0" dirty="0">
              <a:solidFill>
                <a:srgbClr val="3D5567"/>
              </a:solidFill>
              <a:latin typeface="Arial" panose="020B0604020202020204" pitchFamily="34" charset="0"/>
              <a:ea typeface="Roboto Medium" charset="0"/>
              <a:cs typeface="Arial" panose="020B0604020202020204" pitchFamily="34" charset="0"/>
            </a:rPr>
            <a:t>Team Recruitment</a:t>
          </a:r>
        </a:p>
      </dgm:t>
    </dgm:pt>
    <dgm:pt modelId="{9DA52680-6412-F647-9C35-433529250DE3}" type="sibTrans" cxnId="{26D6D998-7E26-C74F-8C40-C8ACC89B2C03}">
      <dgm:prSet/>
      <dgm:spPr>
        <a:gradFill rotWithShape="0">
          <a:gsLst>
            <a:gs pos="0">
              <a:srgbClr val="3D5567"/>
            </a:gs>
            <a:gs pos="99000">
              <a:schemeClr val="bg1">
                <a:lumMod val="65000"/>
              </a:schemeClr>
            </a:gs>
          </a:gsLst>
        </a:gradFill>
      </dgm:spPr>
      <dgm:t>
        <a:bodyPr/>
        <a:lstStyle/>
        <a:p>
          <a:endParaRPr lang="en-AU"/>
        </a:p>
      </dgm:t>
    </dgm:pt>
    <dgm:pt modelId="{F74ED63D-749A-4049-AC94-70D8C1616AF0}" type="parTrans" cxnId="{26D6D998-7E26-C74F-8C40-C8ACC89B2C03}">
      <dgm:prSet/>
      <dgm:spPr/>
      <dgm:t>
        <a:bodyPr/>
        <a:lstStyle/>
        <a:p>
          <a:endParaRPr lang="en-AU"/>
        </a:p>
      </dgm:t>
    </dgm:pt>
    <dgm:pt modelId="{34357C84-82FE-A44F-AAC3-4AE8687AA255}">
      <dgm:prSet phldrT="[Text]" custT="1">
        <dgm:style>
          <a:lnRef idx="2">
            <a:schemeClr val="accent2"/>
          </a:lnRef>
          <a:fillRef idx="1">
            <a:schemeClr val="lt1"/>
          </a:fillRef>
          <a:effectRef idx="0">
            <a:schemeClr val="accent2"/>
          </a:effectRef>
          <a:fontRef idx="minor">
            <a:schemeClr val="dk1"/>
          </a:fontRef>
        </dgm:style>
      </dgm:prSet>
      <dgm:spPr>
        <a:ln>
          <a:solidFill>
            <a:srgbClr val="85B6A4"/>
          </a:solidFill>
        </a:ln>
      </dgm:spPr>
      <dgm:t>
        <a:bodyPr anchor="ctr" anchorCtr="1"/>
        <a:lstStyle/>
        <a:p>
          <a:pPr>
            <a:lnSpc>
              <a:spcPts val="975"/>
            </a:lnSpc>
            <a:spcAft>
              <a:spcPts val="400"/>
            </a:spcAft>
          </a:pPr>
          <a:r>
            <a:rPr lang="en-AU" sz="875" b="0" i="0" dirty="0">
              <a:solidFill>
                <a:srgbClr val="3D5567"/>
              </a:solidFill>
              <a:latin typeface="Arial" panose="020B0604020202020204" pitchFamily="34" charset="0"/>
              <a:ea typeface="Roboto Medium" charset="0"/>
              <a:cs typeface="Arial" panose="020B0604020202020204" pitchFamily="34" charset="0"/>
            </a:rPr>
            <a:t>Planning </a:t>
          </a:r>
          <a:br>
            <a:rPr lang="en-AU" sz="875" b="0" i="0" dirty="0">
              <a:solidFill>
                <a:srgbClr val="3D5567"/>
              </a:solidFill>
              <a:latin typeface="Arial" panose="020B0604020202020204" pitchFamily="34" charset="0"/>
              <a:ea typeface="Roboto Medium" charset="0"/>
              <a:cs typeface="Arial" panose="020B0604020202020204" pitchFamily="34" charset="0"/>
            </a:rPr>
          </a:br>
          <a:r>
            <a:rPr lang="en-AU" sz="875" b="0" i="0" dirty="0">
              <a:solidFill>
                <a:srgbClr val="3D5567"/>
              </a:solidFill>
              <a:latin typeface="Arial" panose="020B0604020202020204" pitchFamily="34" charset="0"/>
              <a:ea typeface="Roboto Medium" charset="0"/>
              <a:cs typeface="Arial" panose="020B0604020202020204" pitchFamily="34" charset="0"/>
            </a:rPr>
            <a:t>&amp; Toolkit Development</a:t>
          </a:r>
        </a:p>
        <a:p>
          <a:pPr>
            <a:lnSpc>
              <a:spcPts val="975"/>
            </a:lnSpc>
            <a:spcAft>
              <a:spcPts val="400"/>
            </a:spcAft>
          </a:pPr>
          <a:r>
            <a:rPr lang="en-AU" sz="875" b="0" dirty="0">
              <a:solidFill>
                <a:schemeClr val="bg2"/>
              </a:solidFill>
              <a:latin typeface="Arial" panose="020B0604020202020204" pitchFamily="34" charset="0"/>
              <a:cs typeface="Arial" panose="020B0604020202020204" pitchFamily="34" charset="0"/>
            </a:rPr>
            <a:t>February-April</a:t>
          </a:r>
          <a:endParaRPr lang="en-AU" sz="875" b="1" i="0" dirty="0">
            <a:solidFill>
              <a:schemeClr val="bg2"/>
            </a:solidFill>
            <a:latin typeface="Arial" panose="020B0604020202020204" pitchFamily="34" charset="0"/>
            <a:ea typeface="Roboto" charset="0"/>
            <a:cs typeface="Arial" panose="020B0604020202020204" pitchFamily="34" charset="0"/>
          </a:endParaRPr>
        </a:p>
      </dgm:t>
    </dgm:pt>
    <dgm:pt modelId="{0F8AC4F2-AB22-B64A-8C5A-6FC160749EFD}" type="sibTrans" cxnId="{B50D1DAA-FA9D-2349-BF53-1C28FF9D5EF6}">
      <dgm:prSet/>
      <dgm:spPr>
        <a:gradFill rotWithShape="0">
          <a:gsLst>
            <a:gs pos="0">
              <a:srgbClr val="3D5567"/>
            </a:gs>
            <a:gs pos="100000">
              <a:schemeClr val="bg1">
                <a:lumMod val="65000"/>
              </a:schemeClr>
            </a:gs>
          </a:gsLst>
        </a:gradFill>
      </dgm:spPr>
      <dgm:t>
        <a:bodyPr/>
        <a:lstStyle/>
        <a:p>
          <a:endParaRPr lang="en-AU"/>
        </a:p>
      </dgm:t>
    </dgm:pt>
    <dgm:pt modelId="{754A571A-F9E2-6E4B-8DEE-0E0241E16A54}" type="parTrans" cxnId="{B50D1DAA-FA9D-2349-BF53-1C28FF9D5EF6}">
      <dgm:prSet/>
      <dgm:spPr/>
      <dgm:t>
        <a:bodyPr/>
        <a:lstStyle/>
        <a:p>
          <a:endParaRPr lang="en-AU"/>
        </a:p>
      </dgm:t>
    </dgm:pt>
    <dgm:pt modelId="{751DC67A-842B-4344-9D71-C40496D7286B}">
      <dgm:prSet phldrT="[Text]" custT="1">
        <dgm:style>
          <a:lnRef idx="2">
            <a:schemeClr val="accent2"/>
          </a:lnRef>
          <a:fillRef idx="1">
            <a:schemeClr val="lt1"/>
          </a:fillRef>
          <a:effectRef idx="0">
            <a:schemeClr val="accent2"/>
          </a:effectRef>
          <a:fontRef idx="minor">
            <a:schemeClr val="dk1"/>
          </a:fontRef>
        </dgm:style>
      </dgm:prSet>
      <dgm:spPr>
        <a:ln>
          <a:solidFill>
            <a:srgbClr val="85B6A4"/>
          </a:solidFill>
        </a:ln>
      </dgm:spPr>
      <dgm:t>
        <a:bodyPr anchor="ctr" anchorCtr="1"/>
        <a:lstStyle/>
        <a:p>
          <a:pPr>
            <a:lnSpc>
              <a:spcPts val="975"/>
            </a:lnSpc>
            <a:spcAft>
              <a:spcPts val="400"/>
            </a:spcAft>
          </a:pPr>
          <a:r>
            <a:rPr lang="en-AU" sz="875" b="0" i="0" dirty="0">
              <a:solidFill>
                <a:srgbClr val="3D5567"/>
              </a:solidFill>
              <a:latin typeface="Arial" panose="020B0604020202020204" pitchFamily="34" charset="0"/>
              <a:ea typeface="Roboto Medium" charset="0"/>
              <a:cs typeface="Arial" panose="020B0604020202020204" pitchFamily="34" charset="0"/>
            </a:rPr>
            <a:t>Feedback &amp; Evaluation</a:t>
          </a:r>
        </a:p>
      </dgm:t>
    </dgm:pt>
    <dgm:pt modelId="{40FAC841-9A9F-0446-821B-9DA8DCCE1812}" type="parTrans" cxnId="{1F3F0BD0-A24A-3143-8363-D83BB0962476}">
      <dgm:prSet/>
      <dgm:spPr/>
      <dgm:t>
        <a:bodyPr/>
        <a:lstStyle/>
        <a:p>
          <a:endParaRPr lang="en-AU"/>
        </a:p>
      </dgm:t>
    </dgm:pt>
    <dgm:pt modelId="{FE740850-7B5C-7746-9FA5-D97AD505A58E}" type="sibTrans" cxnId="{1F3F0BD0-A24A-3143-8363-D83BB0962476}">
      <dgm:prSet/>
      <dgm:spPr>
        <a:gradFill rotWithShape="0">
          <a:gsLst>
            <a:gs pos="0">
              <a:srgbClr val="3D5567"/>
            </a:gs>
            <a:gs pos="100000">
              <a:schemeClr val="bg1">
                <a:lumMod val="65000"/>
              </a:schemeClr>
            </a:gs>
          </a:gsLst>
        </a:gradFill>
      </dgm:spPr>
      <dgm:t>
        <a:bodyPr/>
        <a:lstStyle/>
        <a:p>
          <a:endParaRPr lang="en-AU"/>
        </a:p>
      </dgm:t>
    </dgm:pt>
    <dgm:pt modelId="{230BAD7B-C0C0-064D-8663-FA29092A7832}">
      <dgm:prSet custT="1">
        <dgm:style>
          <a:lnRef idx="2">
            <a:schemeClr val="accent2"/>
          </a:lnRef>
          <a:fillRef idx="1">
            <a:schemeClr val="lt1"/>
          </a:fillRef>
          <a:effectRef idx="0">
            <a:schemeClr val="accent2"/>
          </a:effectRef>
          <a:fontRef idx="minor">
            <a:schemeClr val="dk1"/>
          </a:fontRef>
        </dgm:style>
      </dgm:prSet>
      <dgm:spPr>
        <a:ln>
          <a:solidFill>
            <a:srgbClr val="85B6A4"/>
          </a:solidFill>
        </a:ln>
      </dgm:spPr>
      <dgm:t>
        <a:bodyPr anchor="ctr" anchorCtr="1"/>
        <a:lstStyle/>
        <a:p>
          <a:pPr>
            <a:lnSpc>
              <a:spcPts val="975"/>
            </a:lnSpc>
            <a:spcAft>
              <a:spcPts val="400"/>
            </a:spcAft>
          </a:pPr>
          <a:r>
            <a:rPr lang="en-AU" sz="875" b="0" i="0" dirty="0">
              <a:solidFill>
                <a:srgbClr val="3D5567"/>
              </a:solidFill>
              <a:latin typeface="Arial" panose="020B0604020202020204" pitchFamily="34" charset="0"/>
              <a:ea typeface="Roboto Medium" charset="0"/>
              <a:cs typeface="Arial" panose="020B0604020202020204" pitchFamily="34" charset="0"/>
            </a:rPr>
            <a:t>Toolkit Submission</a:t>
          </a:r>
        </a:p>
        <a:p>
          <a:pPr>
            <a:lnSpc>
              <a:spcPts val="975"/>
            </a:lnSpc>
            <a:spcAft>
              <a:spcPts val="400"/>
            </a:spcAft>
          </a:pPr>
          <a:r>
            <a:rPr lang="en-AU" sz="875" b="0" dirty="0">
              <a:solidFill>
                <a:schemeClr val="bg2"/>
              </a:solidFill>
              <a:latin typeface="Arial" panose="020B0604020202020204" pitchFamily="34" charset="0"/>
              <a:cs typeface="Arial" panose="020B0604020202020204" pitchFamily="34" charset="0"/>
            </a:rPr>
            <a:t>2</a:t>
          </a:r>
          <a:r>
            <a:rPr lang="en-AU" sz="875" b="0" baseline="30000" dirty="0">
              <a:solidFill>
                <a:schemeClr val="bg2"/>
              </a:solidFill>
              <a:latin typeface="Arial" panose="020B0604020202020204" pitchFamily="34" charset="0"/>
              <a:cs typeface="Arial" panose="020B0604020202020204" pitchFamily="34" charset="0"/>
            </a:rPr>
            <a:t>nd</a:t>
          </a:r>
          <a:r>
            <a:rPr lang="en-AU" sz="875" b="0" dirty="0">
              <a:solidFill>
                <a:schemeClr val="bg2"/>
              </a:solidFill>
              <a:latin typeface="Arial" panose="020B0604020202020204" pitchFamily="34" charset="0"/>
              <a:cs typeface="Arial" panose="020B0604020202020204" pitchFamily="34" charset="0"/>
            </a:rPr>
            <a:t> September</a:t>
          </a:r>
          <a:endParaRPr lang="en-AU" sz="875" b="1" i="0" dirty="0">
            <a:solidFill>
              <a:schemeClr val="bg2"/>
            </a:solidFill>
            <a:latin typeface="Arial" panose="020B0604020202020204" pitchFamily="34" charset="0"/>
            <a:ea typeface="Roboto" charset="0"/>
            <a:cs typeface="Arial" panose="020B0604020202020204" pitchFamily="34" charset="0"/>
          </a:endParaRPr>
        </a:p>
      </dgm:t>
    </dgm:pt>
    <dgm:pt modelId="{AF9586F8-6A80-9849-8F57-B639222A992B}" type="parTrans" cxnId="{F81FE2E9-7145-0C4F-9C77-7C918EA2B139}">
      <dgm:prSet/>
      <dgm:spPr/>
      <dgm:t>
        <a:bodyPr/>
        <a:lstStyle/>
        <a:p>
          <a:endParaRPr lang="en-US"/>
        </a:p>
      </dgm:t>
    </dgm:pt>
    <dgm:pt modelId="{6C1BA300-39E0-4244-A9A4-F741669044AB}" type="sibTrans" cxnId="{F81FE2E9-7145-0C4F-9C77-7C918EA2B139}">
      <dgm:prSet/>
      <dgm:spPr>
        <a:gradFill rotWithShape="0">
          <a:gsLst>
            <a:gs pos="0">
              <a:srgbClr val="3D5567"/>
            </a:gs>
            <a:gs pos="100000">
              <a:schemeClr val="bg1">
                <a:lumMod val="65000"/>
              </a:schemeClr>
            </a:gs>
          </a:gsLst>
        </a:gradFill>
      </dgm:spPr>
      <dgm:t>
        <a:bodyPr/>
        <a:lstStyle/>
        <a:p>
          <a:endParaRPr lang="en-US"/>
        </a:p>
      </dgm:t>
    </dgm:pt>
    <dgm:pt modelId="{E1EDDDFC-9B01-CC46-A98A-E63D9B063EA7}" type="pres">
      <dgm:prSet presAssocID="{3409F319-1982-4C48-A6AB-236344639229}" presName="cycle" presStyleCnt="0">
        <dgm:presLayoutVars>
          <dgm:dir/>
          <dgm:resizeHandles val="exact"/>
        </dgm:presLayoutVars>
      </dgm:prSet>
      <dgm:spPr/>
    </dgm:pt>
    <dgm:pt modelId="{5EB32986-A1B4-E841-B4E9-97590F134AAF}" type="pres">
      <dgm:prSet presAssocID="{34357C84-82FE-A44F-AAC3-4AE8687AA255}" presName="dummy" presStyleCnt="0"/>
      <dgm:spPr/>
    </dgm:pt>
    <dgm:pt modelId="{96297F4F-8890-B649-BFE9-47A1E2968690}" type="pres">
      <dgm:prSet presAssocID="{34357C84-82FE-A44F-AAC3-4AE8687AA255}" presName="node" presStyleLbl="revTx" presStyleIdx="0" presStyleCnt="7" custScaleX="132207" custScaleY="132207">
        <dgm:presLayoutVars>
          <dgm:bulletEnabled val="1"/>
        </dgm:presLayoutVars>
      </dgm:prSet>
      <dgm:spPr>
        <a:prstGeom prst="ellipse">
          <a:avLst/>
        </a:prstGeom>
      </dgm:spPr>
    </dgm:pt>
    <dgm:pt modelId="{A506C348-A25D-9A43-BF9B-3D2E9630DBCF}" type="pres">
      <dgm:prSet presAssocID="{0F8AC4F2-AB22-B64A-8C5A-6FC160749EFD}" presName="sibTrans" presStyleLbl="node1" presStyleIdx="0" presStyleCnt="7" custLinFactNeighborY="-1292"/>
      <dgm:spPr/>
    </dgm:pt>
    <dgm:pt modelId="{14C6AB16-14C6-2D4A-866A-2BD10E0CFA96}" type="pres">
      <dgm:prSet presAssocID="{8D5B6FD3-A734-E247-B27E-0D5C9D3F4119}" presName="dummy" presStyleCnt="0"/>
      <dgm:spPr/>
    </dgm:pt>
    <dgm:pt modelId="{59229362-66D2-B640-A8C4-E3189B4A3C38}" type="pres">
      <dgm:prSet presAssocID="{8D5B6FD3-A734-E247-B27E-0D5C9D3F4119}" presName="node" presStyleLbl="revTx" presStyleIdx="1" presStyleCnt="7" custScaleX="132207" custScaleY="132207">
        <dgm:presLayoutVars>
          <dgm:bulletEnabled val="1"/>
        </dgm:presLayoutVars>
      </dgm:prSet>
      <dgm:spPr>
        <a:prstGeom prst="ellipse">
          <a:avLst/>
        </a:prstGeom>
      </dgm:spPr>
    </dgm:pt>
    <dgm:pt modelId="{A01EA395-D8B0-204E-B996-79262784A353}" type="pres">
      <dgm:prSet presAssocID="{9DA52680-6412-F647-9C35-433529250DE3}" presName="sibTrans" presStyleLbl="node1" presStyleIdx="1" presStyleCnt="7" custLinFactNeighborX="-554" custLinFactNeighborY="1424"/>
      <dgm:spPr/>
    </dgm:pt>
    <dgm:pt modelId="{4C52F3EF-22EA-504D-A09A-F182D75D3938}" type="pres">
      <dgm:prSet presAssocID="{961CC451-B061-6C4F-AB9D-22BE2619ED8E}" presName="dummy" presStyleCnt="0"/>
      <dgm:spPr/>
    </dgm:pt>
    <dgm:pt modelId="{58A5E371-44B4-C94C-AED1-948FCFB52A69}" type="pres">
      <dgm:prSet presAssocID="{961CC451-B061-6C4F-AB9D-22BE2619ED8E}" presName="node" presStyleLbl="revTx" presStyleIdx="2" presStyleCnt="7" custScaleX="132207" custScaleY="132207">
        <dgm:presLayoutVars>
          <dgm:bulletEnabled val="1"/>
        </dgm:presLayoutVars>
      </dgm:prSet>
      <dgm:spPr>
        <a:prstGeom prst="ellipse">
          <a:avLst/>
        </a:prstGeom>
      </dgm:spPr>
    </dgm:pt>
    <dgm:pt modelId="{750C0778-EEF7-9745-AEA4-FD711F52B33E}" type="pres">
      <dgm:prSet presAssocID="{7A784482-F6FA-2E46-B745-D5F41DDAE0DA}" presName="sibTrans" presStyleLbl="node1" presStyleIdx="2" presStyleCnt="7" custLinFactNeighborX="1769" custLinFactNeighborY="-590"/>
      <dgm:spPr/>
    </dgm:pt>
    <dgm:pt modelId="{594E05AD-36D4-404E-AFBB-F1CCFAB16A36}" type="pres">
      <dgm:prSet presAssocID="{230BAD7B-C0C0-064D-8663-FA29092A7832}" presName="dummy" presStyleCnt="0"/>
      <dgm:spPr/>
    </dgm:pt>
    <dgm:pt modelId="{48EA4968-C1C0-984F-8BEF-F616682F3A70}" type="pres">
      <dgm:prSet presAssocID="{230BAD7B-C0C0-064D-8663-FA29092A7832}" presName="node" presStyleLbl="revTx" presStyleIdx="3" presStyleCnt="7" custScaleX="132207" custScaleY="132207">
        <dgm:presLayoutVars>
          <dgm:bulletEnabled val="1"/>
        </dgm:presLayoutVars>
      </dgm:prSet>
      <dgm:spPr>
        <a:prstGeom prst="ellipse">
          <a:avLst/>
        </a:prstGeom>
      </dgm:spPr>
    </dgm:pt>
    <dgm:pt modelId="{6F8C3DAC-78CC-4642-9501-F51D917A9C0C}" type="pres">
      <dgm:prSet presAssocID="{6C1BA300-39E0-4244-A9A4-F741669044AB}" presName="sibTrans" presStyleLbl="node1" presStyleIdx="3" presStyleCnt="7" custLinFactNeighborX="-2752" custLinFactNeighborY="-393"/>
      <dgm:spPr/>
    </dgm:pt>
    <dgm:pt modelId="{63D81151-BEA7-CB4A-B344-4C0D4673C003}" type="pres">
      <dgm:prSet presAssocID="{8A1129E0-ADFF-1E48-8A3D-E7A3682D082B}" presName="dummy" presStyleCnt="0"/>
      <dgm:spPr/>
    </dgm:pt>
    <dgm:pt modelId="{274162E2-7711-974E-AB41-2FF913D14244}" type="pres">
      <dgm:prSet presAssocID="{8A1129E0-ADFF-1E48-8A3D-E7A3682D082B}" presName="node" presStyleLbl="revTx" presStyleIdx="4" presStyleCnt="7" custScaleX="132207" custScaleY="132207">
        <dgm:presLayoutVars>
          <dgm:bulletEnabled val="1"/>
        </dgm:presLayoutVars>
      </dgm:prSet>
      <dgm:spPr>
        <a:prstGeom prst="ellipse">
          <a:avLst/>
        </a:prstGeom>
      </dgm:spPr>
    </dgm:pt>
    <dgm:pt modelId="{B14C968E-C515-0F49-AAB8-61B9A6B3967E}" type="pres">
      <dgm:prSet presAssocID="{860F0875-2F83-9A46-97E1-ED8B2B47E37C}" presName="sibTrans" presStyleLbl="node1" presStyleIdx="4" presStyleCnt="7" custLinFactNeighborY="767"/>
      <dgm:spPr/>
    </dgm:pt>
    <dgm:pt modelId="{C6640D85-8A92-1940-8FE1-0EFD808BBDCE}" type="pres">
      <dgm:prSet presAssocID="{5CD9ED82-2C0C-6349-8A42-02AC86009235}" presName="dummy" presStyleCnt="0"/>
      <dgm:spPr/>
    </dgm:pt>
    <dgm:pt modelId="{112ECAFF-C44C-C242-A77C-D70C3C7B2B9E}" type="pres">
      <dgm:prSet presAssocID="{5CD9ED82-2C0C-6349-8A42-02AC86009235}" presName="node" presStyleLbl="revTx" presStyleIdx="5" presStyleCnt="7" custScaleX="132207" custScaleY="132207" custRadScaleRad="97032" custRadScaleInc="2336">
        <dgm:presLayoutVars>
          <dgm:bulletEnabled val="1"/>
        </dgm:presLayoutVars>
      </dgm:prSet>
      <dgm:spPr>
        <a:prstGeom prst="ellipse">
          <a:avLst/>
        </a:prstGeom>
      </dgm:spPr>
    </dgm:pt>
    <dgm:pt modelId="{A3361211-6707-2A42-9D88-7D21EBD9BC30}" type="pres">
      <dgm:prSet presAssocID="{21DBA127-3745-3943-B275-A66E673BAA48}" presName="sibTrans" presStyleLbl="node1" presStyleIdx="5" presStyleCnt="7" custLinFactNeighborX="369" custLinFactNeighborY="-1292"/>
      <dgm:spPr/>
    </dgm:pt>
    <dgm:pt modelId="{845617E0-7AA8-2848-BEA6-CCB2088D352B}" type="pres">
      <dgm:prSet presAssocID="{751DC67A-842B-4344-9D71-C40496D7286B}" presName="dummy" presStyleCnt="0"/>
      <dgm:spPr/>
    </dgm:pt>
    <dgm:pt modelId="{9DAAAAE9-2201-3149-A176-5AC67EBA7687}" type="pres">
      <dgm:prSet presAssocID="{751DC67A-842B-4344-9D71-C40496D7286B}" presName="node" presStyleLbl="revTx" presStyleIdx="6" presStyleCnt="7" custScaleX="132207" custScaleY="132207">
        <dgm:presLayoutVars>
          <dgm:bulletEnabled val="1"/>
        </dgm:presLayoutVars>
      </dgm:prSet>
      <dgm:spPr>
        <a:prstGeom prst="ellipse">
          <a:avLst/>
        </a:prstGeom>
      </dgm:spPr>
    </dgm:pt>
    <dgm:pt modelId="{BBAA78BE-8FC2-464B-8E93-5705C3BC050D}" type="pres">
      <dgm:prSet presAssocID="{FE740850-7B5C-7746-9FA5-D97AD505A58E}" presName="sibTrans" presStyleLbl="node1" presStyleIdx="6" presStyleCnt="7"/>
      <dgm:spPr/>
    </dgm:pt>
  </dgm:ptLst>
  <dgm:cxnLst>
    <dgm:cxn modelId="{D0ED9F09-31F4-4848-A08C-90E95F11EEE2}" srcId="{3409F319-1982-4C48-A6AB-236344639229}" destId="{961CC451-B061-6C4F-AB9D-22BE2619ED8E}" srcOrd="2" destOrd="0" parTransId="{6721FB73-CF7B-9741-914B-EE8F2192D386}" sibTransId="{7A784482-F6FA-2E46-B745-D5F41DDAE0DA}"/>
    <dgm:cxn modelId="{CAE88C0B-A7EE-AC42-A01F-7D088224609F}" srcId="{3409F319-1982-4C48-A6AB-236344639229}" destId="{8A1129E0-ADFF-1E48-8A3D-E7A3682D082B}" srcOrd="4" destOrd="0" parTransId="{21D4D5D5-349C-4747-8BDA-B63FF55B285E}" sibTransId="{860F0875-2F83-9A46-97E1-ED8B2B47E37C}"/>
    <dgm:cxn modelId="{1028003B-8D29-2844-954A-09261DBE8520}" type="presOf" srcId="{751DC67A-842B-4344-9D71-C40496D7286B}" destId="{9DAAAAE9-2201-3149-A176-5AC67EBA7687}" srcOrd="0" destOrd="0" presId="urn:microsoft.com/office/officeart/2005/8/layout/cycle1"/>
    <dgm:cxn modelId="{E03E0546-DD49-0D4F-B749-1B68E2F7AD66}" type="presOf" srcId="{3409F319-1982-4C48-A6AB-236344639229}" destId="{E1EDDDFC-9B01-CC46-A98A-E63D9B063EA7}" srcOrd="0" destOrd="0" presId="urn:microsoft.com/office/officeart/2005/8/layout/cycle1"/>
    <dgm:cxn modelId="{F027B968-DDEC-514D-928E-7525265E7EA8}" type="presOf" srcId="{9DA52680-6412-F647-9C35-433529250DE3}" destId="{A01EA395-D8B0-204E-B996-79262784A353}" srcOrd="0" destOrd="0" presId="urn:microsoft.com/office/officeart/2005/8/layout/cycle1"/>
    <dgm:cxn modelId="{291A4371-A1EE-8145-99D7-86AE11589BAC}" type="presOf" srcId="{8D5B6FD3-A734-E247-B27E-0D5C9D3F4119}" destId="{59229362-66D2-B640-A8C4-E3189B4A3C38}" srcOrd="0" destOrd="0" presId="urn:microsoft.com/office/officeart/2005/8/layout/cycle1"/>
    <dgm:cxn modelId="{42C9F374-0D36-5740-BD6B-3F4176CEB0E8}" type="presOf" srcId="{6C1BA300-39E0-4244-A9A4-F741669044AB}" destId="{6F8C3DAC-78CC-4642-9501-F51D917A9C0C}" srcOrd="0" destOrd="0" presId="urn:microsoft.com/office/officeart/2005/8/layout/cycle1"/>
    <dgm:cxn modelId="{A1076558-C8BE-244F-92D5-BDC97AC6CD58}" type="presOf" srcId="{FE740850-7B5C-7746-9FA5-D97AD505A58E}" destId="{BBAA78BE-8FC2-464B-8E93-5705C3BC050D}" srcOrd="0" destOrd="0" presId="urn:microsoft.com/office/officeart/2005/8/layout/cycle1"/>
    <dgm:cxn modelId="{43C90279-8077-D548-9742-4852066F1A34}" type="presOf" srcId="{7A784482-F6FA-2E46-B745-D5F41DDAE0DA}" destId="{750C0778-EEF7-9745-AEA4-FD711F52B33E}" srcOrd="0" destOrd="0" presId="urn:microsoft.com/office/officeart/2005/8/layout/cycle1"/>
    <dgm:cxn modelId="{9EF06D7B-F8BF-4D4A-A2C7-26A1595984F3}" type="presOf" srcId="{230BAD7B-C0C0-064D-8663-FA29092A7832}" destId="{48EA4968-C1C0-984F-8BEF-F616682F3A70}" srcOrd="0" destOrd="0" presId="urn:microsoft.com/office/officeart/2005/8/layout/cycle1"/>
    <dgm:cxn modelId="{C00C5182-1055-864E-9FB8-E6AFA7BBF61B}" type="presOf" srcId="{34357C84-82FE-A44F-AAC3-4AE8687AA255}" destId="{96297F4F-8890-B649-BFE9-47A1E2968690}" srcOrd="0" destOrd="0" presId="urn:microsoft.com/office/officeart/2005/8/layout/cycle1"/>
    <dgm:cxn modelId="{5A484D89-C0B5-DD4A-950C-87B7F5F92349}" type="presOf" srcId="{860F0875-2F83-9A46-97E1-ED8B2B47E37C}" destId="{B14C968E-C515-0F49-AAB8-61B9A6B3967E}" srcOrd="0" destOrd="0" presId="urn:microsoft.com/office/officeart/2005/8/layout/cycle1"/>
    <dgm:cxn modelId="{E4D59A93-FE05-9843-98B1-E1911CAF16F6}" type="presOf" srcId="{21DBA127-3745-3943-B275-A66E673BAA48}" destId="{A3361211-6707-2A42-9D88-7D21EBD9BC30}" srcOrd="0" destOrd="0" presId="urn:microsoft.com/office/officeart/2005/8/layout/cycle1"/>
    <dgm:cxn modelId="{26D6D998-7E26-C74F-8C40-C8ACC89B2C03}" srcId="{3409F319-1982-4C48-A6AB-236344639229}" destId="{8D5B6FD3-A734-E247-B27E-0D5C9D3F4119}" srcOrd="1" destOrd="0" parTransId="{F74ED63D-749A-4049-AC94-70D8C1616AF0}" sibTransId="{9DA52680-6412-F647-9C35-433529250DE3}"/>
    <dgm:cxn modelId="{0A93EA99-1928-EC4C-BB56-B8D9436FA95B}" type="presOf" srcId="{961CC451-B061-6C4F-AB9D-22BE2619ED8E}" destId="{58A5E371-44B4-C94C-AED1-948FCFB52A69}" srcOrd="0" destOrd="0" presId="urn:microsoft.com/office/officeart/2005/8/layout/cycle1"/>
    <dgm:cxn modelId="{B50D1DAA-FA9D-2349-BF53-1C28FF9D5EF6}" srcId="{3409F319-1982-4C48-A6AB-236344639229}" destId="{34357C84-82FE-A44F-AAC3-4AE8687AA255}" srcOrd="0" destOrd="0" parTransId="{754A571A-F9E2-6E4B-8DEE-0E0241E16A54}" sibTransId="{0F8AC4F2-AB22-B64A-8C5A-6FC160749EFD}"/>
    <dgm:cxn modelId="{1F3F0BD0-A24A-3143-8363-D83BB0962476}" srcId="{3409F319-1982-4C48-A6AB-236344639229}" destId="{751DC67A-842B-4344-9D71-C40496D7286B}" srcOrd="6" destOrd="0" parTransId="{40FAC841-9A9F-0446-821B-9DA8DCCE1812}" sibTransId="{FE740850-7B5C-7746-9FA5-D97AD505A58E}"/>
    <dgm:cxn modelId="{47D03FD2-E206-8E44-987A-A28A154D0FF7}" type="presOf" srcId="{5CD9ED82-2C0C-6349-8A42-02AC86009235}" destId="{112ECAFF-C44C-C242-A77C-D70C3C7B2B9E}" srcOrd="0" destOrd="0" presId="urn:microsoft.com/office/officeart/2005/8/layout/cycle1"/>
    <dgm:cxn modelId="{F81FE2E9-7145-0C4F-9C77-7C918EA2B139}" srcId="{3409F319-1982-4C48-A6AB-236344639229}" destId="{230BAD7B-C0C0-064D-8663-FA29092A7832}" srcOrd="3" destOrd="0" parTransId="{AF9586F8-6A80-9849-8F57-B639222A992B}" sibTransId="{6C1BA300-39E0-4244-A9A4-F741669044AB}"/>
    <dgm:cxn modelId="{CDB36EEF-F1C3-2142-9541-1DD4F04CA87A}" type="presOf" srcId="{0F8AC4F2-AB22-B64A-8C5A-6FC160749EFD}" destId="{A506C348-A25D-9A43-BF9B-3D2E9630DBCF}" srcOrd="0" destOrd="0" presId="urn:microsoft.com/office/officeart/2005/8/layout/cycle1"/>
    <dgm:cxn modelId="{43BB95F7-F186-C347-A234-259A4DBB1A3B}" type="presOf" srcId="{8A1129E0-ADFF-1E48-8A3D-E7A3682D082B}" destId="{274162E2-7711-974E-AB41-2FF913D14244}" srcOrd="0" destOrd="0" presId="urn:microsoft.com/office/officeart/2005/8/layout/cycle1"/>
    <dgm:cxn modelId="{24B738FA-26D0-144D-8EA7-9F4EFC1B6A59}" srcId="{3409F319-1982-4C48-A6AB-236344639229}" destId="{5CD9ED82-2C0C-6349-8A42-02AC86009235}" srcOrd="5" destOrd="0" parTransId="{CDD1D890-DA0F-D049-8EDA-BE7FE964EF6A}" sibTransId="{21DBA127-3745-3943-B275-A66E673BAA48}"/>
    <dgm:cxn modelId="{A3D71568-92AB-354F-A2D8-2D016DE0F50E}" type="presParOf" srcId="{E1EDDDFC-9B01-CC46-A98A-E63D9B063EA7}" destId="{5EB32986-A1B4-E841-B4E9-97590F134AAF}" srcOrd="0" destOrd="0" presId="urn:microsoft.com/office/officeart/2005/8/layout/cycle1"/>
    <dgm:cxn modelId="{AF3AE44D-9C17-7A4E-A44C-C2F5C1489EF5}" type="presParOf" srcId="{E1EDDDFC-9B01-CC46-A98A-E63D9B063EA7}" destId="{96297F4F-8890-B649-BFE9-47A1E2968690}" srcOrd="1" destOrd="0" presId="urn:microsoft.com/office/officeart/2005/8/layout/cycle1"/>
    <dgm:cxn modelId="{35430740-6A46-D941-98DA-A77F3CAB49D3}" type="presParOf" srcId="{E1EDDDFC-9B01-CC46-A98A-E63D9B063EA7}" destId="{A506C348-A25D-9A43-BF9B-3D2E9630DBCF}" srcOrd="2" destOrd="0" presId="urn:microsoft.com/office/officeart/2005/8/layout/cycle1"/>
    <dgm:cxn modelId="{A421263A-4CE6-CB43-B7D2-41768C2E7C90}" type="presParOf" srcId="{E1EDDDFC-9B01-CC46-A98A-E63D9B063EA7}" destId="{14C6AB16-14C6-2D4A-866A-2BD10E0CFA96}" srcOrd="3" destOrd="0" presId="urn:microsoft.com/office/officeart/2005/8/layout/cycle1"/>
    <dgm:cxn modelId="{8668C568-53CA-0340-A9C4-7BB7E9CFBC92}" type="presParOf" srcId="{E1EDDDFC-9B01-CC46-A98A-E63D9B063EA7}" destId="{59229362-66D2-B640-A8C4-E3189B4A3C38}" srcOrd="4" destOrd="0" presId="urn:microsoft.com/office/officeart/2005/8/layout/cycle1"/>
    <dgm:cxn modelId="{7916EB06-8313-DB49-85BD-7CCAA8291DC5}" type="presParOf" srcId="{E1EDDDFC-9B01-CC46-A98A-E63D9B063EA7}" destId="{A01EA395-D8B0-204E-B996-79262784A353}" srcOrd="5" destOrd="0" presId="urn:microsoft.com/office/officeart/2005/8/layout/cycle1"/>
    <dgm:cxn modelId="{D0EB3B55-56BA-7444-8B1A-770C8986A81A}" type="presParOf" srcId="{E1EDDDFC-9B01-CC46-A98A-E63D9B063EA7}" destId="{4C52F3EF-22EA-504D-A09A-F182D75D3938}" srcOrd="6" destOrd="0" presId="urn:microsoft.com/office/officeart/2005/8/layout/cycle1"/>
    <dgm:cxn modelId="{DD01D17C-4ECB-B941-BF86-4EC9E22E6BE9}" type="presParOf" srcId="{E1EDDDFC-9B01-CC46-A98A-E63D9B063EA7}" destId="{58A5E371-44B4-C94C-AED1-948FCFB52A69}" srcOrd="7" destOrd="0" presId="urn:microsoft.com/office/officeart/2005/8/layout/cycle1"/>
    <dgm:cxn modelId="{5788D99F-E528-8444-9A72-4AF971B90062}" type="presParOf" srcId="{E1EDDDFC-9B01-CC46-A98A-E63D9B063EA7}" destId="{750C0778-EEF7-9745-AEA4-FD711F52B33E}" srcOrd="8" destOrd="0" presId="urn:microsoft.com/office/officeart/2005/8/layout/cycle1"/>
    <dgm:cxn modelId="{8F4C722E-F59D-8548-BBFF-FE3FFAA2362C}" type="presParOf" srcId="{E1EDDDFC-9B01-CC46-A98A-E63D9B063EA7}" destId="{594E05AD-36D4-404E-AFBB-F1CCFAB16A36}" srcOrd="9" destOrd="0" presId="urn:microsoft.com/office/officeart/2005/8/layout/cycle1"/>
    <dgm:cxn modelId="{05B81479-188E-1940-8C53-0D4893D3A945}" type="presParOf" srcId="{E1EDDDFC-9B01-CC46-A98A-E63D9B063EA7}" destId="{48EA4968-C1C0-984F-8BEF-F616682F3A70}" srcOrd="10" destOrd="0" presId="urn:microsoft.com/office/officeart/2005/8/layout/cycle1"/>
    <dgm:cxn modelId="{A1AE7A50-0E0F-2040-9DFD-E78C21B06140}" type="presParOf" srcId="{E1EDDDFC-9B01-CC46-A98A-E63D9B063EA7}" destId="{6F8C3DAC-78CC-4642-9501-F51D917A9C0C}" srcOrd="11" destOrd="0" presId="urn:microsoft.com/office/officeart/2005/8/layout/cycle1"/>
    <dgm:cxn modelId="{2ACC71A6-0A77-2F48-BEEF-9601CF136E1C}" type="presParOf" srcId="{E1EDDDFC-9B01-CC46-A98A-E63D9B063EA7}" destId="{63D81151-BEA7-CB4A-B344-4C0D4673C003}" srcOrd="12" destOrd="0" presId="urn:microsoft.com/office/officeart/2005/8/layout/cycle1"/>
    <dgm:cxn modelId="{8CC74260-6D72-6D44-95EA-B80D6489C0EB}" type="presParOf" srcId="{E1EDDDFC-9B01-CC46-A98A-E63D9B063EA7}" destId="{274162E2-7711-974E-AB41-2FF913D14244}" srcOrd="13" destOrd="0" presId="urn:microsoft.com/office/officeart/2005/8/layout/cycle1"/>
    <dgm:cxn modelId="{AF00FD3A-10EF-C040-8FFA-A0AAFCD22D43}" type="presParOf" srcId="{E1EDDDFC-9B01-CC46-A98A-E63D9B063EA7}" destId="{B14C968E-C515-0F49-AAB8-61B9A6B3967E}" srcOrd="14" destOrd="0" presId="urn:microsoft.com/office/officeart/2005/8/layout/cycle1"/>
    <dgm:cxn modelId="{8E7F43CE-4068-E44E-B15D-1BF33D39FA8A}" type="presParOf" srcId="{E1EDDDFC-9B01-CC46-A98A-E63D9B063EA7}" destId="{C6640D85-8A92-1940-8FE1-0EFD808BBDCE}" srcOrd="15" destOrd="0" presId="urn:microsoft.com/office/officeart/2005/8/layout/cycle1"/>
    <dgm:cxn modelId="{9C91C829-8587-1B46-B78A-E29EA721D28B}" type="presParOf" srcId="{E1EDDDFC-9B01-CC46-A98A-E63D9B063EA7}" destId="{112ECAFF-C44C-C242-A77C-D70C3C7B2B9E}" srcOrd="16" destOrd="0" presId="urn:microsoft.com/office/officeart/2005/8/layout/cycle1"/>
    <dgm:cxn modelId="{CB4D26DB-4966-AD47-814E-E8C064078204}" type="presParOf" srcId="{E1EDDDFC-9B01-CC46-A98A-E63D9B063EA7}" destId="{A3361211-6707-2A42-9D88-7D21EBD9BC30}" srcOrd="17" destOrd="0" presId="urn:microsoft.com/office/officeart/2005/8/layout/cycle1"/>
    <dgm:cxn modelId="{DF769742-6E0E-6F47-A633-597D4FDD405A}" type="presParOf" srcId="{E1EDDDFC-9B01-CC46-A98A-E63D9B063EA7}" destId="{845617E0-7AA8-2848-BEA6-CCB2088D352B}" srcOrd="18" destOrd="0" presId="urn:microsoft.com/office/officeart/2005/8/layout/cycle1"/>
    <dgm:cxn modelId="{4DF47DB6-1A60-C148-985D-CCF9BDDBD597}" type="presParOf" srcId="{E1EDDDFC-9B01-CC46-A98A-E63D9B063EA7}" destId="{9DAAAAE9-2201-3149-A176-5AC67EBA7687}" srcOrd="19" destOrd="0" presId="urn:microsoft.com/office/officeart/2005/8/layout/cycle1"/>
    <dgm:cxn modelId="{C5FFD59D-F623-C14B-AA5B-A0418F6A292E}" type="presParOf" srcId="{E1EDDDFC-9B01-CC46-A98A-E63D9B063EA7}" destId="{BBAA78BE-8FC2-464B-8E93-5705C3BC050D}"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97F4F-8890-B649-BFE9-47A1E2968690}">
      <dsp:nvSpPr>
        <dsp:cNvPr id="0" name=""/>
        <dsp:cNvSpPr/>
      </dsp:nvSpPr>
      <dsp:spPr>
        <a:xfrm>
          <a:off x="3321679" y="-118187"/>
          <a:ext cx="972000" cy="972000"/>
        </a:xfrm>
        <a:prstGeom prst="ellipse">
          <a:avLst/>
        </a:prstGeom>
        <a:solidFill>
          <a:schemeClr val="lt1"/>
        </a:solidFill>
        <a:ln w="25400" cap="flat" cmpd="sng" algn="ctr">
          <a:solidFill>
            <a:srgbClr val="85B6A4"/>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 tIns="11430" rIns="11430" bIns="11430" numCol="1" spcCol="1270" anchor="ctr" anchorCtr="1">
          <a:noAutofit/>
        </a:bodyPr>
        <a:lstStyle/>
        <a:p>
          <a:pPr marL="0" lvl="0" indent="0" algn="ctr" defTabSz="388937">
            <a:lnSpc>
              <a:spcPts val="975"/>
            </a:lnSpc>
            <a:spcBef>
              <a:spcPct val="0"/>
            </a:spcBef>
            <a:spcAft>
              <a:spcPts val="400"/>
            </a:spcAft>
            <a:buNone/>
          </a:pPr>
          <a:r>
            <a:rPr lang="en-AU" sz="875" b="0" i="0" kern="1200" dirty="0">
              <a:solidFill>
                <a:srgbClr val="3D5567"/>
              </a:solidFill>
              <a:latin typeface="Arial" panose="020B0604020202020204" pitchFamily="34" charset="0"/>
              <a:ea typeface="Roboto Medium" charset="0"/>
              <a:cs typeface="Arial" panose="020B0604020202020204" pitchFamily="34" charset="0"/>
            </a:rPr>
            <a:t>Planning </a:t>
          </a:r>
          <a:br>
            <a:rPr lang="en-AU" sz="875" b="0" i="0" kern="1200" dirty="0">
              <a:solidFill>
                <a:srgbClr val="3D5567"/>
              </a:solidFill>
              <a:latin typeface="Arial" panose="020B0604020202020204" pitchFamily="34" charset="0"/>
              <a:ea typeface="Roboto Medium" charset="0"/>
              <a:cs typeface="Arial" panose="020B0604020202020204" pitchFamily="34" charset="0"/>
            </a:rPr>
          </a:br>
          <a:r>
            <a:rPr lang="en-AU" sz="875" b="0" i="0" kern="1200" dirty="0">
              <a:solidFill>
                <a:srgbClr val="3D5567"/>
              </a:solidFill>
              <a:latin typeface="Arial" panose="020B0604020202020204" pitchFamily="34" charset="0"/>
              <a:ea typeface="Roboto Medium" charset="0"/>
              <a:cs typeface="Arial" panose="020B0604020202020204" pitchFamily="34" charset="0"/>
            </a:rPr>
            <a:t>&amp; Toolkit Development</a:t>
          </a:r>
        </a:p>
        <a:p>
          <a:pPr marL="0" lvl="0" indent="0" algn="ctr" defTabSz="388937">
            <a:lnSpc>
              <a:spcPts val="975"/>
            </a:lnSpc>
            <a:spcBef>
              <a:spcPct val="0"/>
            </a:spcBef>
            <a:spcAft>
              <a:spcPts val="400"/>
            </a:spcAft>
            <a:buNone/>
          </a:pPr>
          <a:r>
            <a:rPr lang="en-AU" sz="875" b="0" kern="1200" dirty="0">
              <a:solidFill>
                <a:schemeClr val="bg2"/>
              </a:solidFill>
              <a:latin typeface="Arial" panose="020B0604020202020204" pitchFamily="34" charset="0"/>
              <a:cs typeface="Arial" panose="020B0604020202020204" pitchFamily="34" charset="0"/>
            </a:rPr>
            <a:t>February-April</a:t>
          </a:r>
          <a:endParaRPr lang="en-AU" sz="875" b="1" i="0" kern="1200" dirty="0">
            <a:solidFill>
              <a:schemeClr val="bg2"/>
            </a:solidFill>
            <a:latin typeface="Arial" panose="020B0604020202020204" pitchFamily="34" charset="0"/>
            <a:ea typeface="Roboto" charset="0"/>
            <a:cs typeface="Arial" panose="020B0604020202020204" pitchFamily="34" charset="0"/>
          </a:endParaRPr>
        </a:p>
      </dsp:txBody>
      <dsp:txXfrm>
        <a:off x="3464025" y="24159"/>
        <a:ext cx="687308" cy="687308"/>
      </dsp:txXfrm>
    </dsp:sp>
    <dsp:sp modelId="{A506C348-A25D-9A43-BF9B-3D2E9630DBCF}">
      <dsp:nvSpPr>
        <dsp:cNvPr id="0" name=""/>
        <dsp:cNvSpPr/>
      </dsp:nvSpPr>
      <dsp:spPr>
        <a:xfrm>
          <a:off x="1141803" y="-10148"/>
          <a:ext cx="3812392" cy="3812392"/>
        </a:xfrm>
        <a:prstGeom prst="circularArrow">
          <a:avLst>
            <a:gd name="adj1" fmla="val 3761"/>
            <a:gd name="adj2" fmla="val 234621"/>
            <a:gd name="adj3" fmla="val 19565001"/>
            <a:gd name="adj4" fmla="val 18921220"/>
            <a:gd name="adj5" fmla="val 4387"/>
          </a:avLst>
        </a:prstGeom>
        <a:gradFill rotWithShape="0">
          <a:gsLst>
            <a:gs pos="0">
              <a:srgbClr val="3D5567"/>
            </a:gs>
            <a:gs pos="100000">
              <a:schemeClr val="bg1">
                <a:lumMod val="6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9229362-66D2-B640-A8C4-E3189B4A3C38}">
      <dsp:nvSpPr>
        <dsp:cNvPr id="0" name=""/>
        <dsp:cNvSpPr/>
      </dsp:nvSpPr>
      <dsp:spPr>
        <a:xfrm>
          <a:off x="4268984" y="1069695"/>
          <a:ext cx="972000" cy="972000"/>
        </a:xfrm>
        <a:prstGeom prst="ellipse">
          <a:avLst/>
        </a:prstGeom>
        <a:solidFill>
          <a:schemeClr val="lt1"/>
        </a:solidFill>
        <a:ln w="25400" cap="flat" cmpd="sng" algn="ctr">
          <a:solidFill>
            <a:srgbClr val="85B6A4"/>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 tIns="11430" rIns="11430" bIns="11430" numCol="1" spcCol="1270" anchor="ctr" anchorCtr="1">
          <a:noAutofit/>
        </a:bodyPr>
        <a:lstStyle/>
        <a:p>
          <a:pPr marL="0" lvl="0" indent="0" algn="ctr" defTabSz="388937">
            <a:lnSpc>
              <a:spcPts val="975"/>
            </a:lnSpc>
            <a:spcBef>
              <a:spcPct val="0"/>
            </a:spcBef>
            <a:spcAft>
              <a:spcPts val="400"/>
            </a:spcAft>
            <a:buNone/>
          </a:pPr>
          <a:r>
            <a:rPr lang="en-AU" sz="875" b="0" i="0" kern="1200" dirty="0">
              <a:solidFill>
                <a:srgbClr val="3D5567"/>
              </a:solidFill>
              <a:latin typeface="Arial" panose="020B0604020202020204" pitchFamily="34" charset="0"/>
              <a:ea typeface="Roboto Medium" charset="0"/>
              <a:cs typeface="Arial" panose="020B0604020202020204" pitchFamily="34" charset="0"/>
            </a:rPr>
            <a:t>Team Recruitment</a:t>
          </a:r>
        </a:p>
      </dsp:txBody>
      <dsp:txXfrm>
        <a:off x="4411330" y="1212041"/>
        <a:ext cx="687308" cy="687308"/>
      </dsp:txXfrm>
    </dsp:sp>
    <dsp:sp modelId="{A01EA395-D8B0-204E-B996-79262784A353}">
      <dsp:nvSpPr>
        <dsp:cNvPr id="0" name=""/>
        <dsp:cNvSpPr/>
      </dsp:nvSpPr>
      <dsp:spPr>
        <a:xfrm>
          <a:off x="1120682" y="93396"/>
          <a:ext cx="3812392" cy="3812392"/>
        </a:xfrm>
        <a:prstGeom prst="circularArrow">
          <a:avLst>
            <a:gd name="adj1" fmla="val 3761"/>
            <a:gd name="adj2" fmla="val 234621"/>
            <a:gd name="adj3" fmla="val 979641"/>
            <a:gd name="adj4" fmla="val 189355"/>
            <a:gd name="adj5" fmla="val 4387"/>
          </a:avLst>
        </a:prstGeom>
        <a:gradFill rotWithShape="0">
          <a:gsLst>
            <a:gs pos="0">
              <a:srgbClr val="3D5567"/>
            </a:gs>
            <a:gs pos="99000">
              <a:schemeClr val="bg1">
                <a:lumMod val="6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5E371-44B4-C94C-AED1-948FCFB52A69}">
      <dsp:nvSpPr>
        <dsp:cNvPr id="0" name=""/>
        <dsp:cNvSpPr/>
      </dsp:nvSpPr>
      <dsp:spPr>
        <a:xfrm>
          <a:off x="3930895" y="2550961"/>
          <a:ext cx="972000" cy="972000"/>
        </a:xfrm>
        <a:prstGeom prst="ellipse">
          <a:avLst/>
        </a:prstGeom>
        <a:solidFill>
          <a:schemeClr val="lt1"/>
        </a:solidFill>
        <a:ln w="25400" cap="flat" cmpd="sng" algn="ctr">
          <a:solidFill>
            <a:srgbClr val="85B6A4"/>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7200" rIns="0" bIns="11430" numCol="1" spcCol="1270" anchor="ctr" anchorCtr="1">
          <a:noAutofit/>
        </a:bodyPr>
        <a:lstStyle/>
        <a:p>
          <a:pPr marL="0" lvl="0" indent="0" algn="ctr" defTabSz="388937">
            <a:lnSpc>
              <a:spcPts val="975"/>
            </a:lnSpc>
            <a:spcBef>
              <a:spcPct val="0"/>
            </a:spcBef>
            <a:spcAft>
              <a:spcPts val="400"/>
            </a:spcAft>
            <a:buNone/>
          </a:pPr>
          <a:r>
            <a:rPr lang="en-AU" sz="875" b="0" i="0" kern="1200" dirty="0">
              <a:solidFill>
                <a:srgbClr val="3D5567"/>
              </a:solidFill>
              <a:latin typeface="Arial" panose="020B0604020202020204" pitchFamily="34" charset="0"/>
              <a:ea typeface="Roboto Medium" charset="0"/>
              <a:cs typeface="Arial" panose="020B0604020202020204" pitchFamily="34" charset="0"/>
            </a:rPr>
            <a:t>Ongoing Support</a:t>
          </a:r>
          <a:br>
            <a:rPr lang="en-AU" sz="875" b="0" i="0" kern="1200" dirty="0">
              <a:solidFill>
                <a:srgbClr val="3D5567"/>
              </a:solidFill>
              <a:latin typeface="Arial" panose="020B0604020202020204" pitchFamily="34" charset="0"/>
              <a:ea typeface="Roboto Medium" charset="0"/>
              <a:cs typeface="Arial" panose="020B0604020202020204" pitchFamily="34" charset="0"/>
            </a:rPr>
          </a:br>
          <a:endParaRPr lang="en-AU" sz="875" b="1" kern="1200" dirty="0">
            <a:solidFill>
              <a:srgbClr val="FF0000"/>
            </a:solidFill>
            <a:latin typeface="Arial" panose="020B0604020202020204" pitchFamily="34" charset="0"/>
            <a:cs typeface="Arial" panose="020B0604020202020204" pitchFamily="34" charset="0"/>
          </a:endParaRPr>
        </a:p>
      </dsp:txBody>
      <dsp:txXfrm>
        <a:off x="4073241" y="2693307"/>
        <a:ext cx="687308" cy="687308"/>
      </dsp:txXfrm>
    </dsp:sp>
    <dsp:sp modelId="{750C0778-EEF7-9745-AEA4-FD711F52B33E}">
      <dsp:nvSpPr>
        <dsp:cNvPr id="0" name=""/>
        <dsp:cNvSpPr/>
      </dsp:nvSpPr>
      <dsp:spPr>
        <a:xfrm>
          <a:off x="1209244" y="16614"/>
          <a:ext cx="3812392" cy="3812392"/>
        </a:xfrm>
        <a:prstGeom prst="circularArrow">
          <a:avLst>
            <a:gd name="adj1" fmla="val 3761"/>
            <a:gd name="adj2" fmla="val 234621"/>
            <a:gd name="adj3" fmla="val 4198450"/>
            <a:gd name="adj4" fmla="val 3583077"/>
            <a:gd name="adj5" fmla="val 4387"/>
          </a:avLst>
        </a:prstGeom>
        <a:gradFill rotWithShape="0">
          <a:gsLst>
            <a:gs pos="0">
              <a:srgbClr val="3D5567"/>
            </a:gs>
            <a:gs pos="100000">
              <a:schemeClr val="bg1">
                <a:lumMod val="6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EA4968-C1C0-984F-8BEF-F616682F3A70}">
      <dsp:nvSpPr>
        <dsp:cNvPr id="0" name=""/>
        <dsp:cNvSpPr/>
      </dsp:nvSpPr>
      <dsp:spPr>
        <a:xfrm>
          <a:off x="2561999" y="3210186"/>
          <a:ext cx="972000" cy="972000"/>
        </a:xfrm>
        <a:prstGeom prst="ellipse">
          <a:avLst/>
        </a:prstGeom>
        <a:solidFill>
          <a:schemeClr val="lt1"/>
        </a:solidFill>
        <a:ln w="25400" cap="flat" cmpd="sng" algn="ctr">
          <a:solidFill>
            <a:srgbClr val="85B6A4"/>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 tIns="11430" rIns="11430" bIns="11430" numCol="1" spcCol="1270" anchor="ctr" anchorCtr="1">
          <a:noAutofit/>
        </a:bodyPr>
        <a:lstStyle/>
        <a:p>
          <a:pPr marL="0" lvl="0" indent="0" algn="ctr" defTabSz="388937">
            <a:lnSpc>
              <a:spcPts val="975"/>
            </a:lnSpc>
            <a:spcBef>
              <a:spcPct val="0"/>
            </a:spcBef>
            <a:spcAft>
              <a:spcPts val="400"/>
            </a:spcAft>
            <a:buNone/>
          </a:pPr>
          <a:r>
            <a:rPr lang="en-AU" sz="875" b="0" i="0" kern="1200" dirty="0">
              <a:solidFill>
                <a:srgbClr val="3D5567"/>
              </a:solidFill>
              <a:latin typeface="Arial" panose="020B0604020202020204" pitchFamily="34" charset="0"/>
              <a:ea typeface="Roboto Medium" charset="0"/>
              <a:cs typeface="Arial" panose="020B0604020202020204" pitchFamily="34" charset="0"/>
            </a:rPr>
            <a:t>Toolkit Submission</a:t>
          </a:r>
        </a:p>
        <a:p>
          <a:pPr marL="0" lvl="0" indent="0" algn="ctr" defTabSz="388937">
            <a:lnSpc>
              <a:spcPts val="975"/>
            </a:lnSpc>
            <a:spcBef>
              <a:spcPct val="0"/>
            </a:spcBef>
            <a:spcAft>
              <a:spcPts val="400"/>
            </a:spcAft>
            <a:buNone/>
          </a:pPr>
          <a:r>
            <a:rPr lang="en-AU" sz="875" b="0" kern="1200" dirty="0">
              <a:solidFill>
                <a:schemeClr val="bg2"/>
              </a:solidFill>
              <a:latin typeface="Arial" panose="020B0604020202020204" pitchFamily="34" charset="0"/>
              <a:cs typeface="Arial" panose="020B0604020202020204" pitchFamily="34" charset="0"/>
            </a:rPr>
            <a:t>2</a:t>
          </a:r>
          <a:r>
            <a:rPr lang="en-AU" sz="875" b="0" kern="1200" baseline="30000" dirty="0">
              <a:solidFill>
                <a:schemeClr val="bg2"/>
              </a:solidFill>
              <a:latin typeface="Arial" panose="020B0604020202020204" pitchFamily="34" charset="0"/>
              <a:cs typeface="Arial" panose="020B0604020202020204" pitchFamily="34" charset="0"/>
            </a:rPr>
            <a:t>nd</a:t>
          </a:r>
          <a:r>
            <a:rPr lang="en-AU" sz="875" b="0" kern="1200" dirty="0">
              <a:solidFill>
                <a:schemeClr val="bg2"/>
              </a:solidFill>
              <a:latin typeface="Arial" panose="020B0604020202020204" pitchFamily="34" charset="0"/>
              <a:cs typeface="Arial" panose="020B0604020202020204" pitchFamily="34" charset="0"/>
            </a:rPr>
            <a:t> September</a:t>
          </a:r>
          <a:endParaRPr lang="en-AU" sz="875" b="1" i="0" kern="1200" dirty="0">
            <a:solidFill>
              <a:schemeClr val="bg2"/>
            </a:solidFill>
            <a:latin typeface="Arial" panose="020B0604020202020204" pitchFamily="34" charset="0"/>
            <a:ea typeface="Roboto" charset="0"/>
            <a:cs typeface="Arial" panose="020B0604020202020204" pitchFamily="34" charset="0"/>
          </a:endParaRPr>
        </a:p>
      </dsp:txBody>
      <dsp:txXfrm>
        <a:off x="2704345" y="3352532"/>
        <a:ext cx="687308" cy="687308"/>
      </dsp:txXfrm>
    </dsp:sp>
    <dsp:sp modelId="{6F8C3DAC-78CC-4642-9501-F51D917A9C0C}">
      <dsp:nvSpPr>
        <dsp:cNvPr id="0" name=""/>
        <dsp:cNvSpPr/>
      </dsp:nvSpPr>
      <dsp:spPr>
        <a:xfrm>
          <a:off x="1036886" y="24124"/>
          <a:ext cx="3812392" cy="3812392"/>
        </a:xfrm>
        <a:prstGeom prst="circularArrow">
          <a:avLst>
            <a:gd name="adj1" fmla="val 3761"/>
            <a:gd name="adj2" fmla="val 234621"/>
            <a:gd name="adj3" fmla="val 6982303"/>
            <a:gd name="adj4" fmla="val 6366929"/>
            <a:gd name="adj5" fmla="val 4387"/>
          </a:avLst>
        </a:prstGeom>
        <a:gradFill rotWithShape="0">
          <a:gsLst>
            <a:gs pos="0">
              <a:srgbClr val="3D5567"/>
            </a:gs>
            <a:gs pos="100000">
              <a:schemeClr val="bg1">
                <a:lumMod val="6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74162E2-7711-974E-AB41-2FF913D14244}">
      <dsp:nvSpPr>
        <dsp:cNvPr id="0" name=""/>
        <dsp:cNvSpPr/>
      </dsp:nvSpPr>
      <dsp:spPr>
        <a:xfrm>
          <a:off x="1193104" y="2550961"/>
          <a:ext cx="972000" cy="972000"/>
        </a:xfrm>
        <a:prstGeom prst="ellipse">
          <a:avLst/>
        </a:prstGeom>
        <a:solidFill>
          <a:schemeClr val="lt1"/>
        </a:solidFill>
        <a:ln w="25400" cap="flat" cmpd="sng" algn="ctr">
          <a:solidFill>
            <a:srgbClr val="85B6A4"/>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11430" rIns="0" bIns="11430" numCol="1" spcCol="1270" anchor="ctr" anchorCtr="1">
          <a:noAutofit/>
        </a:bodyPr>
        <a:lstStyle/>
        <a:p>
          <a:pPr marL="0" lvl="0" indent="0" algn="ctr" defTabSz="388937">
            <a:lnSpc>
              <a:spcPts val="975"/>
            </a:lnSpc>
            <a:spcBef>
              <a:spcPct val="0"/>
            </a:spcBef>
            <a:spcAft>
              <a:spcPts val="400"/>
            </a:spcAft>
            <a:buNone/>
          </a:pPr>
          <a:r>
            <a:rPr lang="en-AU" sz="875" b="0" i="0" kern="1200" dirty="0">
              <a:solidFill>
                <a:srgbClr val="3D5567"/>
              </a:solidFill>
              <a:latin typeface="Arial" panose="020B0604020202020204" pitchFamily="34" charset="0"/>
              <a:ea typeface="Roboto Medium" charset="0"/>
              <a:cs typeface="Arial" panose="020B0604020202020204" pitchFamily="34" charset="0"/>
            </a:rPr>
            <a:t>Audits by Student Auditors</a:t>
          </a:r>
        </a:p>
        <a:p>
          <a:pPr marL="0" lvl="0" indent="0" algn="ctr" defTabSz="388937">
            <a:lnSpc>
              <a:spcPts val="975"/>
            </a:lnSpc>
            <a:spcBef>
              <a:spcPct val="0"/>
            </a:spcBef>
            <a:spcAft>
              <a:spcPts val="400"/>
            </a:spcAft>
            <a:buNone/>
          </a:pPr>
          <a:r>
            <a:rPr lang="en-AU" sz="875" b="0" kern="1200" dirty="0">
              <a:solidFill>
                <a:schemeClr val="bg2"/>
              </a:solidFill>
              <a:latin typeface="Arial" panose="020B0604020202020204" pitchFamily="34" charset="0"/>
              <a:cs typeface="Arial" panose="020B0604020202020204" pitchFamily="34" charset="0"/>
            </a:rPr>
            <a:t>9</a:t>
          </a:r>
          <a:r>
            <a:rPr lang="en-AU" sz="875" b="0" kern="1200" baseline="30000" dirty="0">
              <a:solidFill>
                <a:schemeClr val="bg2"/>
              </a:solidFill>
              <a:latin typeface="Arial" panose="020B0604020202020204" pitchFamily="34" charset="0"/>
              <a:cs typeface="Arial" panose="020B0604020202020204" pitchFamily="34" charset="0"/>
            </a:rPr>
            <a:t>th</a:t>
          </a:r>
          <a:r>
            <a:rPr lang="en-AU" sz="875" b="0" kern="1200" dirty="0">
              <a:solidFill>
                <a:schemeClr val="bg2"/>
              </a:solidFill>
              <a:latin typeface="Arial" panose="020B0604020202020204" pitchFamily="34" charset="0"/>
              <a:cs typeface="Arial" panose="020B0604020202020204" pitchFamily="34" charset="0"/>
            </a:rPr>
            <a:t> September</a:t>
          </a:r>
          <a:endParaRPr lang="en-AU" sz="875" b="1" kern="1200" dirty="0">
            <a:solidFill>
              <a:schemeClr val="bg2"/>
            </a:solidFill>
            <a:latin typeface="Arial" panose="020B0604020202020204" pitchFamily="34" charset="0"/>
            <a:cs typeface="Arial" panose="020B0604020202020204" pitchFamily="34" charset="0"/>
          </a:endParaRPr>
        </a:p>
      </dsp:txBody>
      <dsp:txXfrm>
        <a:off x="1335450" y="2693307"/>
        <a:ext cx="687308" cy="687308"/>
      </dsp:txXfrm>
    </dsp:sp>
    <dsp:sp modelId="{B14C968E-C515-0F49-AAB8-61B9A6B3967E}">
      <dsp:nvSpPr>
        <dsp:cNvPr id="0" name=""/>
        <dsp:cNvSpPr/>
      </dsp:nvSpPr>
      <dsp:spPr>
        <a:xfrm>
          <a:off x="1194939" y="238788"/>
          <a:ext cx="3812392" cy="3812392"/>
        </a:xfrm>
        <a:prstGeom prst="circularArrow">
          <a:avLst>
            <a:gd name="adj1" fmla="val 3761"/>
            <a:gd name="adj2" fmla="val 234621"/>
            <a:gd name="adj3" fmla="val 10710818"/>
            <a:gd name="adj4" fmla="val 9936424"/>
            <a:gd name="adj5" fmla="val 4387"/>
          </a:avLst>
        </a:prstGeom>
        <a:gradFill rotWithShape="0">
          <a:gsLst>
            <a:gs pos="0">
              <a:srgbClr val="3D5567"/>
            </a:gs>
            <a:gs pos="100000">
              <a:schemeClr val="bg1">
                <a:lumMod val="6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12ECAFF-C44C-C242-A77C-D70C3C7B2B9E}">
      <dsp:nvSpPr>
        <dsp:cNvPr id="0" name=""/>
        <dsp:cNvSpPr/>
      </dsp:nvSpPr>
      <dsp:spPr>
        <a:xfrm>
          <a:off x="908361" y="1069692"/>
          <a:ext cx="972000" cy="972000"/>
        </a:xfrm>
        <a:prstGeom prst="ellipse">
          <a:avLst/>
        </a:prstGeom>
        <a:solidFill>
          <a:schemeClr val="lt1"/>
        </a:solidFill>
        <a:ln w="25400" cap="flat" cmpd="sng" algn="ctr">
          <a:solidFill>
            <a:srgbClr val="85B6A4"/>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 tIns="11430" rIns="11430" bIns="11430" numCol="1" spcCol="1270" anchor="ctr" anchorCtr="1">
          <a:noAutofit/>
        </a:bodyPr>
        <a:lstStyle/>
        <a:p>
          <a:pPr marL="0" lvl="0" indent="0" algn="ctr" defTabSz="388937">
            <a:lnSpc>
              <a:spcPts val="975"/>
            </a:lnSpc>
            <a:spcBef>
              <a:spcPct val="0"/>
            </a:spcBef>
            <a:spcAft>
              <a:spcPts val="400"/>
            </a:spcAft>
            <a:buNone/>
          </a:pPr>
          <a:r>
            <a:rPr lang="en-AU" sz="875" b="0" i="0" kern="1200" dirty="0">
              <a:solidFill>
                <a:srgbClr val="3D5567"/>
              </a:solidFill>
              <a:latin typeface="Arial" panose="020B0604020202020204" pitchFamily="34" charset="0"/>
              <a:ea typeface="Roboto Medium" charset="0"/>
              <a:cs typeface="Arial" panose="020B0604020202020204" pitchFamily="34" charset="0"/>
            </a:rPr>
            <a:t>Awards Event</a:t>
          </a:r>
        </a:p>
      </dsp:txBody>
      <dsp:txXfrm>
        <a:off x="1050707" y="1212038"/>
        <a:ext cx="687308" cy="687308"/>
      </dsp:txXfrm>
    </dsp:sp>
    <dsp:sp modelId="{A3361211-6707-2A42-9D88-7D21EBD9BC30}">
      <dsp:nvSpPr>
        <dsp:cNvPr id="0" name=""/>
        <dsp:cNvSpPr/>
      </dsp:nvSpPr>
      <dsp:spPr>
        <a:xfrm>
          <a:off x="1300928" y="-176851"/>
          <a:ext cx="3812392" cy="3812392"/>
        </a:xfrm>
        <a:prstGeom prst="circularArrow">
          <a:avLst>
            <a:gd name="adj1" fmla="val 3761"/>
            <a:gd name="adj2" fmla="val 234621"/>
            <a:gd name="adj3" fmla="val 12809993"/>
            <a:gd name="adj4" fmla="val 12233040"/>
            <a:gd name="adj5" fmla="val 4387"/>
          </a:avLst>
        </a:prstGeom>
        <a:gradFill rotWithShape="0">
          <a:gsLst>
            <a:gs pos="0">
              <a:srgbClr val="3D5567"/>
            </a:gs>
            <a:gs pos="100000">
              <a:schemeClr val="bg1">
                <a:lumMod val="6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AAAAE9-2201-3149-A176-5AC67EBA7687}">
      <dsp:nvSpPr>
        <dsp:cNvPr id="0" name=""/>
        <dsp:cNvSpPr/>
      </dsp:nvSpPr>
      <dsp:spPr>
        <a:xfrm>
          <a:off x="1802320" y="-118187"/>
          <a:ext cx="972000" cy="972000"/>
        </a:xfrm>
        <a:prstGeom prst="ellipse">
          <a:avLst/>
        </a:prstGeom>
        <a:solidFill>
          <a:schemeClr val="lt1"/>
        </a:solidFill>
        <a:ln w="25400" cap="flat" cmpd="sng" algn="ctr">
          <a:solidFill>
            <a:srgbClr val="85B6A4"/>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 tIns="11430" rIns="11430" bIns="11430" numCol="1" spcCol="1270" anchor="ctr" anchorCtr="1">
          <a:noAutofit/>
        </a:bodyPr>
        <a:lstStyle/>
        <a:p>
          <a:pPr marL="0" lvl="0" indent="0" algn="ctr" defTabSz="388937">
            <a:lnSpc>
              <a:spcPts val="975"/>
            </a:lnSpc>
            <a:spcBef>
              <a:spcPct val="0"/>
            </a:spcBef>
            <a:spcAft>
              <a:spcPts val="400"/>
            </a:spcAft>
            <a:buNone/>
          </a:pPr>
          <a:r>
            <a:rPr lang="en-AU" sz="875" b="0" i="0" kern="1200" dirty="0">
              <a:solidFill>
                <a:srgbClr val="3D5567"/>
              </a:solidFill>
              <a:latin typeface="Arial" panose="020B0604020202020204" pitchFamily="34" charset="0"/>
              <a:ea typeface="Roboto Medium" charset="0"/>
              <a:cs typeface="Arial" panose="020B0604020202020204" pitchFamily="34" charset="0"/>
            </a:rPr>
            <a:t>Feedback &amp; Evaluation</a:t>
          </a:r>
        </a:p>
      </dsp:txBody>
      <dsp:txXfrm>
        <a:off x="1944666" y="24159"/>
        <a:ext cx="687308" cy="687308"/>
      </dsp:txXfrm>
    </dsp:sp>
    <dsp:sp modelId="{BBAA78BE-8FC2-464B-8E93-5705C3BC050D}">
      <dsp:nvSpPr>
        <dsp:cNvPr id="0" name=""/>
        <dsp:cNvSpPr/>
      </dsp:nvSpPr>
      <dsp:spPr>
        <a:xfrm>
          <a:off x="1141803" y="39107"/>
          <a:ext cx="3812392" cy="3812392"/>
        </a:xfrm>
        <a:prstGeom prst="circularArrow">
          <a:avLst>
            <a:gd name="adj1" fmla="val 3761"/>
            <a:gd name="adj2" fmla="val 234621"/>
            <a:gd name="adj3" fmla="val 16504944"/>
            <a:gd name="adj4" fmla="val 15660435"/>
            <a:gd name="adj5" fmla="val 4387"/>
          </a:avLst>
        </a:prstGeom>
        <a:gradFill rotWithShape="0">
          <a:gsLst>
            <a:gs pos="0">
              <a:srgbClr val="3D5567"/>
            </a:gs>
            <a:gs pos="100000">
              <a:schemeClr val="bg1">
                <a:lumMod val="6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0E9906-3951-9B43-9F04-5F5E0631E785}"/>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F5D856-DF78-2448-9DCE-A569192131C6}"/>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6317F241-937B-A04C-B1E0-8DE01A63123E}" type="datetimeFigureOut">
              <a:rPr lang="en-US" smtClean="0"/>
              <a:t>2/25/2021</a:t>
            </a:fld>
            <a:endParaRPr lang="en-US"/>
          </a:p>
        </p:txBody>
      </p:sp>
      <p:sp>
        <p:nvSpPr>
          <p:cNvPr id="4" name="Footer Placeholder 3">
            <a:extLst>
              <a:ext uri="{FF2B5EF4-FFF2-40B4-BE49-F238E27FC236}">
                <a16:creationId xmlns:a16="http://schemas.microsoft.com/office/drawing/2014/main" id="{564EC977-2BC2-0C40-A458-298E569A8016}"/>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40476E-2CAE-A54A-8346-EC8739A52FD6}"/>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1825A6BB-4F8E-6642-9A3E-9EF0974C5159}" type="slidenum">
              <a:rPr lang="en-US" smtClean="0"/>
              <a:t>‹#›</a:t>
            </a:fld>
            <a:endParaRPr lang="en-US"/>
          </a:p>
        </p:txBody>
      </p:sp>
    </p:spTree>
    <p:extLst>
      <p:ext uri="{BB962C8B-B14F-4D97-AF65-F5344CB8AC3E}">
        <p14:creationId xmlns:p14="http://schemas.microsoft.com/office/powerpoint/2010/main" val="3506895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347" cy="496491"/>
          </a:xfrm>
          <a:prstGeom prst="rect">
            <a:avLst/>
          </a:prstGeom>
        </p:spPr>
        <p:txBody>
          <a:bodyPr vert="horz" lIns="91458" tIns="45729" rIns="91458" bIns="45729" rtlCol="0"/>
          <a:lstStyle>
            <a:lvl1pPr algn="l">
              <a:defRPr sz="1200"/>
            </a:lvl1pPr>
          </a:lstStyle>
          <a:p>
            <a:endParaRPr lang="en-GB"/>
          </a:p>
        </p:txBody>
      </p:sp>
      <p:sp>
        <p:nvSpPr>
          <p:cNvPr id="3" name="Date Placeholder 2"/>
          <p:cNvSpPr>
            <a:spLocks noGrp="1"/>
          </p:cNvSpPr>
          <p:nvPr>
            <p:ph type="dt" idx="1"/>
          </p:nvPr>
        </p:nvSpPr>
        <p:spPr>
          <a:xfrm>
            <a:off x="3851343" y="0"/>
            <a:ext cx="2946347" cy="496491"/>
          </a:xfrm>
          <a:prstGeom prst="rect">
            <a:avLst/>
          </a:prstGeom>
        </p:spPr>
        <p:txBody>
          <a:bodyPr vert="horz" lIns="91458" tIns="45729" rIns="91458" bIns="45729" rtlCol="0"/>
          <a:lstStyle>
            <a:lvl1pPr algn="r">
              <a:defRPr sz="1200"/>
            </a:lvl1pPr>
          </a:lstStyle>
          <a:p>
            <a:fld id="{0DB8D574-1160-4E41-A39A-C46062459769}" type="datetimeFigureOut">
              <a:rPr lang="en-GB" smtClean="0"/>
              <a:t>25/02/2021</a:t>
            </a:fld>
            <a:endParaRPr lang="en-GB"/>
          </a:p>
        </p:txBody>
      </p:sp>
      <p:sp>
        <p:nvSpPr>
          <p:cNvPr id="4" name="Slide Image Placeholder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58" tIns="45729" rIns="91458" bIns="45729" rtlCol="0" anchor="ctr"/>
          <a:lstStyle/>
          <a:p>
            <a:endParaRPr lang="en-GB"/>
          </a:p>
        </p:txBody>
      </p:sp>
      <p:sp>
        <p:nvSpPr>
          <p:cNvPr id="5" name="Notes Placeholder 4"/>
          <p:cNvSpPr>
            <a:spLocks noGrp="1"/>
          </p:cNvSpPr>
          <p:nvPr>
            <p:ph type="body" sz="quarter" idx="3"/>
          </p:nvPr>
        </p:nvSpPr>
        <p:spPr>
          <a:xfrm>
            <a:off x="679927" y="4716662"/>
            <a:ext cx="5439410" cy="4468416"/>
          </a:xfrm>
          <a:prstGeom prst="rect">
            <a:avLst/>
          </a:prstGeom>
        </p:spPr>
        <p:txBody>
          <a:bodyPr vert="horz" lIns="91458" tIns="45729" rIns="91458" bIns="457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31599"/>
            <a:ext cx="2946347" cy="496491"/>
          </a:xfrm>
          <a:prstGeom prst="rect">
            <a:avLst/>
          </a:prstGeom>
        </p:spPr>
        <p:txBody>
          <a:bodyPr vert="horz" lIns="91458" tIns="45729" rIns="91458" bIns="45729" rtlCol="0" anchor="b"/>
          <a:lstStyle>
            <a:lvl1pPr algn="l">
              <a:defRPr sz="1200"/>
            </a:lvl1pPr>
          </a:lstStyle>
          <a:p>
            <a:endParaRPr lang="en-GB"/>
          </a:p>
        </p:txBody>
      </p:sp>
      <p:sp>
        <p:nvSpPr>
          <p:cNvPr id="7" name="Slide Number Placeholder 6"/>
          <p:cNvSpPr>
            <a:spLocks noGrp="1"/>
          </p:cNvSpPr>
          <p:nvPr>
            <p:ph type="sldNum" sz="quarter" idx="5"/>
          </p:nvPr>
        </p:nvSpPr>
        <p:spPr>
          <a:xfrm>
            <a:off x="3851343" y="9431599"/>
            <a:ext cx="2946347" cy="496491"/>
          </a:xfrm>
          <a:prstGeom prst="rect">
            <a:avLst/>
          </a:prstGeom>
        </p:spPr>
        <p:txBody>
          <a:bodyPr vert="horz" lIns="91458" tIns="45729" rIns="91458" bIns="45729" rtlCol="0" anchor="b"/>
          <a:lstStyle>
            <a:lvl1pPr algn="r">
              <a:defRPr sz="1200"/>
            </a:lvl1pPr>
          </a:lstStyle>
          <a:p>
            <a:fld id="{198971CE-3663-4552-AA0E-CCF2872F421C}" type="slidenum">
              <a:rPr lang="en-GB" smtClean="0"/>
              <a:t>‹#›</a:t>
            </a:fld>
            <a:endParaRPr lang="en-GB"/>
          </a:p>
        </p:txBody>
      </p:sp>
    </p:spTree>
    <p:extLst>
      <p:ext uri="{BB962C8B-B14F-4D97-AF65-F5344CB8AC3E}">
        <p14:creationId xmlns:p14="http://schemas.microsoft.com/office/powerpoint/2010/main" val="239063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a:t>
            </a:fld>
            <a:endParaRPr lang="en-GB"/>
          </a:p>
        </p:txBody>
      </p:sp>
    </p:spTree>
    <p:extLst>
      <p:ext uri="{BB962C8B-B14F-4D97-AF65-F5344CB8AC3E}">
        <p14:creationId xmlns:p14="http://schemas.microsoft.com/office/powerpoint/2010/main" val="298564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12</a:t>
            </a:fld>
            <a:endParaRPr lang="en-GB"/>
          </a:p>
        </p:txBody>
      </p:sp>
    </p:spTree>
    <p:extLst>
      <p:ext uri="{BB962C8B-B14F-4D97-AF65-F5344CB8AC3E}">
        <p14:creationId xmlns:p14="http://schemas.microsoft.com/office/powerpoint/2010/main" val="256684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Common examples of toolkit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13</a:t>
            </a:fld>
            <a:endParaRPr lang="en-GB"/>
          </a:p>
        </p:txBody>
      </p:sp>
    </p:spTree>
    <p:extLst>
      <p:ext uri="{BB962C8B-B14F-4D97-AF65-F5344CB8AC3E}">
        <p14:creationId xmlns:p14="http://schemas.microsoft.com/office/powerpoint/2010/main" val="104774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Common examples of toolkit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14</a:t>
            </a:fld>
            <a:endParaRPr lang="en-GB"/>
          </a:p>
        </p:txBody>
      </p:sp>
    </p:spTree>
    <p:extLst>
      <p:ext uri="{BB962C8B-B14F-4D97-AF65-F5344CB8AC3E}">
        <p14:creationId xmlns:p14="http://schemas.microsoft.com/office/powerpoint/2010/main" val="3518864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Common examples of toolkit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15</a:t>
            </a:fld>
            <a:endParaRPr lang="en-GB"/>
          </a:p>
        </p:txBody>
      </p:sp>
    </p:spTree>
    <p:extLst>
      <p:ext uri="{BB962C8B-B14F-4D97-AF65-F5344CB8AC3E}">
        <p14:creationId xmlns:p14="http://schemas.microsoft.com/office/powerpoint/2010/main" val="828410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Common examples of toolkit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16</a:t>
            </a:fld>
            <a:endParaRPr lang="en-GB"/>
          </a:p>
        </p:txBody>
      </p:sp>
    </p:spTree>
    <p:extLst>
      <p:ext uri="{BB962C8B-B14F-4D97-AF65-F5344CB8AC3E}">
        <p14:creationId xmlns:p14="http://schemas.microsoft.com/office/powerpoint/2010/main" val="149078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Common examples of toolkit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17</a:t>
            </a:fld>
            <a:endParaRPr lang="en-GB"/>
          </a:p>
        </p:txBody>
      </p:sp>
    </p:spTree>
    <p:extLst>
      <p:ext uri="{BB962C8B-B14F-4D97-AF65-F5344CB8AC3E}">
        <p14:creationId xmlns:p14="http://schemas.microsoft.com/office/powerpoint/2010/main" val="3498714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Common examples of toolkit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18</a:t>
            </a:fld>
            <a:endParaRPr lang="en-GB"/>
          </a:p>
        </p:txBody>
      </p:sp>
    </p:spTree>
    <p:extLst>
      <p:ext uri="{BB962C8B-B14F-4D97-AF65-F5344CB8AC3E}">
        <p14:creationId xmlns:p14="http://schemas.microsoft.com/office/powerpoint/2010/main" val="179811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19</a:t>
            </a:fld>
            <a:endParaRPr lang="en-GB"/>
          </a:p>
        </p:txBody>
      </p:sp>
    </p:spTree>
    <p:extLst>
      <p:ext uri="{BB962C8B-B14F-4D97-AF65-F5344CB8AC3E}">
        <p14:creationId xmlns:p14="http://schemas.microsoft.com/office/powerpoint/2010/main" val="251220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8971CE-3663-4552-AA0E-CCF2872F421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Verdana" charset="0"/>
              <a:ea typeface="ＭＳ Ｐゴシック" charset="0"/>
            </a:endParaRPr>
          </a:p>
        </p:txBody>
      </p:sp>
    </p:spTree>
    <p:extLst>
      <p:ext uri="{BB962C8B-B14F-4D97-AF65-F5344CB8AC3E}">
        <p14:creationId xmlns:p14="http://schemas.microsoft.com/office/powerpoint/2010/main" val="996162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98971CE-3663-4552-AA0E-CCF2872F421C}" type="slidenum">
              <a:rPr lang="en-GB" smtClean="0"/>
              <a:t>22</a:t>
            </a:fld>
            <a:endParaRPr lang="en-GB"/>
          </a:p>
        </p:txBody>
      </p:sp>
    </p:spTree>
    <p:extLst>
      <p:ext uri="{BB962C8B-B14F-4D97-AF65-F5344CB8AC3E}">
        <p14:creationId xmlns:p14="http://schemas.microsoft.com/office/powerpoint/2010/main" val="16986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2</a:t>
            </a:fld>
            <a:endParaRPr lang="en-GB"/>
          </a:p>
        </p:txBody>
      </p:sp>
    </p:spTree>
    <p:extLst>
      <p:ext uri="{BB962C8B-B14F-4D97-AF65-F5344CB8AC3E}">
        <p14:creationId xmlns:p14="http://schemas.microsoft.com/office/powerpoint/2010/main" val="2495222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8971CE-3663-4552-AA0E-CCF2872F421C}" type="slidenum">
              <a:rPr lang="en-GB" smtClean="0"/>
              <a:t>24</a:t>
            </a:fld>
            <a:endParaRPr lang="en-GB" dirty="0"/>
          </a:p>
        </p:txBody>
      </p:sp>
    </p:spTree>
    <p:extLst>
      <p:ext uri="{BB962C8B-B14F-4D97-AF65-F5344CB8AC3E}">
        <p14:creationId xmlns:p14="http://schemas.microsoft.com/office/powerpoint/2010/main" val="2273427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8971CE-3663-4552-AA0E-CCF2872F421C}" type="slidenum">
              <a:rPr lang="en-GB" smtClean="0"/>
              <a:t>25</a:t>
            </a:fld>
            <a:endParaRPr lang="en-GB"/>
          </a:p>
        </p:txBody>
      </p:sp>
    </p:spTree>
    <p:extLst>
      <p:ext uri="{BB962C8B-B14F-4D97-AF65-F5344CB8AC3E}">
        <p14:creationId xmlns:p14="http://schemas.microsoft.com/office/powerpoint/2010/main" val="4036049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8971CE-3663-4552-AA0E-CCF2872F421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923366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9B173-5DB1-464F-B4B6-BD88E57D20CA}" type="slidenum">
              <a:rPr lang="en-GB" smtClean="0"/>
              <a:t>27</a:t>
            </a:fld>
            <a:endParaRPr lang="en-GB"/>
          </a:p>
        </p:txBody>
      </p:sp>
    </p:spTree>
    <p:extLst>
      <p:ext uri="{BB962C8B-B14F-4D97-AF65-F5344CB8AC3E}">
        <p14:creationId xmlns:p14="http://schemas.microsoft.com/office/powerpoint/2010/main" val="859267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9B173-5DB1-464F-B4B6-BD88E57D20CA}" type="slidenum">
              <a:rPr lang="en-GB" smtClean="0"/>
              <a:t>4</a:t>
            </a:fld>
            <a:endParaRPr lang="en-GB"/>
          </a:p>
        </p:txBody>
      </p:sp>
    </p:spTree>
    <p:extLst>
      <p:ext uri="{BB962C8B-B14F-4D97-AF65-F5344CB8AC3E}">
        <p14:creationId xmlns:p14="http://schemas.microsoft.com/office/powerpoint/2010/main" val="97080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98971CE-3663-4552-AA0E-CCF2872F421C}" type="slidenum">
              <a:rPr lang="en-GB" smtClean="0"/>
              <a:t>6</a:t>
            </a:fld>
            <a:endParaRPr lang="en-GB"/>
          </a:p>
        </p:txBody>
      </p:sp>
    </p:spTree>
    <p:extLst>
      <p:ext uri="{BB962C8B-B14F-4D97-AF65-F5344CB8AC3E}">
        <p14:creationId xmlns:p14="http://schemas.microsoft.com/office/powerpoint/2010/main" val="201712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7</a:t>
            </a:fld>
            <a:endParaRPr lang="en-GB"/>
          </a:p>
        </p:txBody>
      </p:sp>
    </p:spTree>
    <p:extLst>
      <p:ext uri="{BB962C8B-B14F-4D97-AF65-F5344CB8AC3E}">
        <p14:creationId xmlns:p14="http://schemas.microsoft.com/office/powerpoint/2010/main" val="351693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42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198971CE-3663-4552-AA0E-CCF2872F421C}" type="slidenum">
              <a:rPr lang="en-GB" smtClean="0"/>
              <a:t>8</a:t>
            </a:fld>
            <a:endParaRPr lang="en-GB"/>
          </a:p>
        </p:txBody>
      </p:sp>
    </p:spTree>
    <p:extLst>
      <p:ext uri="{BB962C8B-B14F-4D97-AF65-F5344CB8AC3E}">
        <p14:creationId xmlns:p14="http://schemas.microsoft.com/office/powerpoint/2010/main" val="422972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9</a:t>
            </a:fld>
            <a:endParaRPr lang="en-GB"/>
          </a:p>
        </p:txBody>
      </p:sp>
    </p:spTree>
    <p:extLst>
      <p:ext uri="{BB962C8B-B14F-4D97-AF65-F5344CB8AC3E}">
        <p14:creationId xmlns:p14="http://schemas.microsoft.com/office/powerpoint/2010/main" val="2240006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971CE-3663-4552-AA0E-CCF2872F421C}" type="slidenum">
              <a:rPr lang="en-GB" smtClean="0"/>
              <a:t>10</a:t>
            </a:fld>
            <a:endParaRPr lang="en-GB"/>
          </a:p>
        </p:txBody>
      </p:sp>
    </p:spTree>
    <p:extLst>
      <p:ext uri="{BB962C8B-B14F-4D97-AF65-F5344CB8AC3E}">
        <p14:creationId xmlns:p14="http://schemas.microsoft.com/office/powerpoint/2010/main" val="276735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p:cNvSpPr>
            <a:spLocks noGrp="1" noChangeArrowheads="1"/>
          </p:cNvSpPr>
          <p:nvPr>
            <p:ph type="body" idx="1"/>
          </p:nvPr>
        </p:nvSpPr>
        <p:spPr bwMode="auto">
          <a:xfrm>
            <a:off x="681502" y="4716662"/>
            <a:ext cx="5436263" cy="4468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dirty="0">
              <a:ea typeface="ＭＳ Ｐゴシック" pitchFamily="34" charset="-128"/>
            </a:endParaRPr>
          </a:p>
        </p:txBody>
      </p:sp>
    </p:spTree>
    <p:extLst>
      <p:ext uri="{BB962C8B-B14F-4D97-AF65-F5344CB8AC3E}">
        <p14:creationId xmlns:p14="http://schemas.microsoft.com/office/powerpoint/2010/main" val="3267565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a:solidFill>
                  <a:schemeClr val="bg1"/>
                </a:solidFill>
              </a:defRPr>
            </a:lvl1pPr>
          </a:lstStyle>
          <a:p>
            <a:r>
              <a:rPr lang="en-US" altLang="en-US" sz="4000" kern="0" dirty="0">
                <a:solidFill>
                  <a:srgbClr val="83BA3B"/>
                </a:solidFill>
                <a:latin typeface="Arial" charset="0"/>
                <a:ea typeface="Arial" charset="0"/>
                <a:cs typeface="Arial" charset="0"/>
              </a:rPr>
              <a:t>The change and engagement program: an introduction</a:t>
            </a:r>
            <a:endParaRPr lang="en-US" dirty="0"/>
          </a:p>
        </p:txBody>
      </p:sp>
    </p:spTree>
    <p:extLst>
      <p:ext uri="{BB962C8B-B14F-4D97-AF65-F5344CB8AC3E}">
        <p14:creationId xmlns:p14="http://schemas.microsoft.com/office/powerpoint/2010/main" val="108791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49492"/>
            <a:ext cx="7558608" cy="857250"/>
          </a:xfrm>
          <a:prstGeom prst="rect">
            <a:avLst/>
          </a:prstGeom>
        </p:spPr>
        <p:txBody>
          <a:bodyPr>
            <a:normAutofit/>
          </a:bodyPr>
          <a:lstStyle>
            <a:lvl1pPr>
              <a:defRPr sz="2800"/>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5463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11511"/>
            <a:ext cx="7918524" cy="756083"/>
          </a:xfrm>
          <a:prstGeom prst="rect">
            <a:avLst/>
          </a:prstGeom>
        </p:spPr>
        <p:txBody>
          <a:bodyPr anchor="t" anchorCtr="0">
            <a:normAutofit/>
          </a:bodyPr>
          <a:lstStyle>
            <a:lvl1pPr>
              <a:defRPr sz="2800">
                <a:solidFill>
                  <a:srgbClr val="81C34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11560" y="1329612"/>
            <a:ext cx="7920880" cy="486054"/>
          </a:xfrm>
        </p:spPr>
        <p:txBody>
          <a:bodyPr/>
          <a:lstStyle>
            <a:lvl1pPr marL="0" indent="0" algn="l">
              <a:buNone/>
              <a:defRPr sz="1800">
                <a:solidFill>
                  <a:srgbClr val="4D5760"/>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2973708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49492"/>
            <a:ext cx="7558608" cy="857250"/>
          </a:xfrm>
          <a:prstGeom prst="rect">
            <a:avLst/>
          </a:prstGeom>
        </p:spPr>
        <p:txBody>
          <a:bodyPr>
            <a:normAutofit/>
          </a:bodyPr>
          <a:lstStyle>
            <a:lvl1pPr>
              <a:defRPr sz="2800"/>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5944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11511"/>
            <a:ext cx="7918524" cy="756083"/>
          </a:xfrm>
          <a:prstGeom prst="rect">
            <a:avLst/>
          </a:prstGeom>
        </p:spPr>
        <p:txBody>
          <a:bodyPr anchor="t" anchorCtr="0">
            <a:normAutofit/>
          </a:bodyPr>
          <a:lstStyle>
            <a:lvl1pPr>
              <a:defRPr sz="2800">
                <a:solidFill>
                  <a:srgbClr val="81C34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11560" y="1329612"/>
            <a:ext cx="7920880" cy="486054"/>
          </a:xfrm>
        </p:spPr>
        <p:txBody>
          <a:bodyPr/>
          <a:lstStyle>
            <a:lvl1pPr marL="0" indent="0" algn="l">
              <a:buNone/>
              <a:defRPr sz="1800">
                <a:solidFill>
                  <a:srgbClr val="4D5760"/>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dirty="0"/>
              <a:t>Click to edit Master subtitle style</a:t>
            </a:r>
            <a:endParaRPr lang="en-US" dirty="0"/>
          </a:p>
        </p:txBody>
      </p:sp>
    </p:spTree>
    <p:extLst>
      <p:ext uri="{BB962C8B-B14F-4D97-AF65-F5344CB8AC3E}">
        <p14:creationId xmlns:p14="http://schemas.microsoft.com/office/powerpoint/2010/main" val="28200177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Box 2"/>
          <p:cNvSpPr txBox="1">
            <a:spLocks noChangeArrowheads="1"/>
          </p:cNvSpPr>
          <p:nvPr userDrawn="1"/>
        </p:nvSpPr>
        <p:spPr bwMode="auto">
          <a:xfrm>
            <a:off x="3276918" y="4731990"/>
            <a:ext cx="2590165" cy="200055"/>
          </a:xfrm>
          <a:prstGeom prst="rect">
            <a:avLst/>
          </a:prstGeom>
          <a:noFill/>
          <a:ln>
            <a:noFill/>
          </a:ln>
        </p:spPr>
        <p:txBody>
          <a:bodyPr rot="0" vert="horz" wrap="square" lIns="91440" tIns="45720" rIns="91440" bIns="45720" anchor="t" anchorCtr="0" upright="1">
            <a:spAutoFit/>
          </a:bodyPr>
          <a:lstStyle/>
          <a:p>
            <a:pPr algn="ctr">
              <a:spcAft>
                <a:spcPts val="0"/>
              </a:spcAft>
            </a:pPr>
            <a:r>
              <a:rPr lang="en-GB" sz="700" b="1" dirty="0">
                <a:solidFill>
                  <a:srgbClr val="3D5567"/>
                </a:solidFill>
                <a:effectLst/>
                <a:latin typeface="Arial" charset="0"/>
                <a:ea typeface="Arial" charset="0"/>
                <a:cs typeface="Arial" charset="0"/>
              </a:rPr>
              <a:t>All content © ACTS 2020 </a:t>
            </a:r>
            <a:r>
              <a:rPr lang="en-GB" sz="700" b="0" baseline="0" dirty="0">
                <a:solidFill>
                  <a:srgbClr val="3D5567"/>
                </a:solidFill>
                <a:effectLst/>
                <a:latin typeface="Arial" charset="0"/>
                <a:ea typeface="Arial" charset="0"/>
                <a:cs typeface="Arial" charset="0"/>
              </a:rPr>
              <a:t> |  </a:t>
            </a:r>
            <a:r>
              <a:rPr lang="en-GB" sz="700" b="1" dirty="0">
                <a:solidFill>
                  <a:srgbClr val="3D5567"/>
                </a:solidFill>
                <a:effectLst/>
                <a:latin typeface="Arial" charset="0"/>
                <a:ea typeface="Arial" charset="0"/>
                <a:cs typeface="Arial" charset="0"/>
              </a:rPr>
              <a:t>version 3.0</a:t>
            </a:r>
            <a:endParaRPr lang="en-GB" sz="700" dirty="0">
              <a:solidFill>
                <a:srgbClr val="3D5567"/>
              </a:solidFill>
              <a:effectLst/>
              <a:latin typeface="Arial" charset="0"/>
              <a:ea typeface="Arial" charset="0"/>
              <a:cs typeface="Arial" charset="0"/>
            </a:endParaRPr>
          </a:p>
        </p:txBody>
      </p:sp>
      <p:sp>
        <p:nvSpPr>
          <p:cNvPr id="20" name="Title Placeholder 19"/>
          <p:cNvSpPr>
            <a:spLocks noGrp="1"/>
          </p:cNvSpPr>
          <p:nvPr>
            <p:ph type="title"/>
          </p:nvPr>
        </p:nvSpPr>
        <p:spPr>
          <a:xfrm>
            <a:off x="683568" y="2499742"/>
            <a:ext cx="7886700" cy="993775"/>
          </a:xfrm>
          <a:prstGeom prst="rect">
            <a:avLst/>
          </a:prstGeom>
        </p:spPr>
        <p:txBody>
          <a:bodyPr vert="horz" lIns="91440" tIns="45720" rIns="91440" bIns="45720" rtlCol="0" anchor="ctr">
            <a:normAutofit/>
          </a:bodyPr>
          <a:lstStyle/>
          <a:p>
            <a:pPr>
              <a:lnSpc>
                <a:spcPct val="100000"/>
              </a:lnSpc>
              <a:spcAft>
                <a:spcPts val="0"/>
              </a:spcAft>
            </a:pPr>
            <a:endParaRPr lang="en-US" altLang="en-US" kern="0" dirty="0">
              <a:solidFill>
                <a:srgbClr val="83BA3B"/>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1C184C4A-CC6E-D445-9403-78E0FC7BBC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52120" y="728781"/>
            <a:ext cx="2304256" cy="935654"/>
          </a:xfrm>
          <a:prstGeom prst="rect">
            <a:avLst/>
          </a:prstGeom>
        </p:spPr>
      </p:pic>
    </p:spTree>
    <p:extLst>
      <p:ext uri="{BB962C8B-B14F-4D97-AF65-F5344CB8AC3E}">
        <p14:creationId xmlns:p14="http://schemas.microsoft.com/office/powerpoint/2010/main" val="861586033"/>
      </p:ext>
    </p:extLst>
  </p:cSld>
  <p:clrMap bg1="lt1" tx1="dk1" bg2="lt2" tx2="dk2" accent1="accent1" accent2="accent2" accent3="accent3" accent4="accent4" accent5="accent5" accent6="accent6" hlink="hlink" folHlink="folHlink"/>
  <p:sldLayoutIdLst>
    <p:sldLayoutId id="2147483652" r:id="rId1"/>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832" y="0"/>
            <a:ext cx="9144000" cy="1261872"/>
          </a:xfrm>
          <a:prstGeom prst="rect">
            <a:avLst/>
          </a:prstGeom>
        </p:spPr>
      </p:pic>
      <p:sp>
        <p:nvSpPr>
          <p:cNvPr id="1027" name="Rectangle 3"/>
          <p:cNvSpPr>
            <a:spLocks noGrp="1" noChangeArrowheads="1"/>
          </p:cNvSpPr>
          <p:nvPr>
            <p:ph type="body" idx="1"/>
          </p:nvPr>
        </p:nvSpPr>
        <p:spPr bwMode="auto">
          <a:xfrm>
            <a:off x="685800" y="1383618"/>
            <a:ext cx="7772400" cy="291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6"/>
          <p:cNvSpPr>
            <a:spLocks noGrp="1"/>
          </p:cNvSpPr>
          <p:nvPr>
            <p:ph type="title"/>
          </p:nvPr>
        </p:nvSpPr>
        <p:spPr>
          <a:xfrm>
            <a:off x="685800" y="237069"/>
            <a:ext cx="7886700" cy="882080"/>
          </a:xfrm>
          <a:prstGeom prst="rect">
            <a:avLst/>
          </a:prstGeom>
        </p:spPr>
        <p:txBody>
          <a:bodyPr vert="horz" lIns="91440" tIns="45720" rIns="91440" bIns="45720" rtlCol="0" anchor="ctr">
            <a:normAutofit/>
          </a:bodyPr>
          <a:lstStyle/>
          <a:p>
            <a:r>
              <a:rPr lang="en-US" dirty="0"/>
              <a:t>Click to edit Master title style</a:t>
            </a:r>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9624" y="4564411"/>
            <a:ext cx="944920" cy="38369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rtl="0" eaLnBrk="1" fontAlgn="base" hangingPunct="1">
        <a:spcBef>
          <a:spcPct val="0"/>
        </a:spcBef>
        <a:spcAft>
          <a:spcPct val="0"/>
        </a:spcAft>
        <a:defRPr sz="2800" b="0">
          <a:solidFill>
            <a:schemeClr val="bg1"/>
          </a:solidFill>
          <a:latin typeface="Arial" charset="0"/>
          <a:ea typeface="Arial" charset="0"/>
          <a:cs typeface="Arial" charset="0"/>
        </a:defRPr>
      </a:lvl1pPr>
      <a:lvl2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6pPr>
      <a:lvl7pPr marL="6858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7pPr>
      <a:lvl8pPr marL="10287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8pPr>
      <a:lvl9pPr marL="13716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9pPr>
    </p:titleStyle>
    <p:bodyStyle>
      <a:lvl1pPr marL="257175" indent="-257175" algn="l" rtl="0" eaLnBrk="1" fontAlgn="base" hangingPunct="1">
        <a:spcBef>
          <a:spcPct val="20000"/>
        </a:spcBef>
        <a:spcAft>
          <a:spcPct val="0"/>
        </a:spcAft>
        <a:buChar char="•"/>
        <a:defRPr sz="2100">
          <a:solidFill>
            <a:srgbClr val="3D5567"/>
          </a:solidFill>
          <a:latin typeface="Arial" charset="0"/>
          <a:ea typeface="Arial" charset="0"/>
          <a:cs typeface="Arial" charset="0"/>
        </a:defRPr>
      </a:lvl1pPr>
      <a:lvl2pPr marL="557213" indent="-214313" algn="l" rtl="0" eaLnBrk="1" fontAlgn="base" hangingPunct="1">
        <a:spcBef>
          <a:spcPct val="20000"/>
        </a:spcBef>
        <a:spcAft>
          <a:spcPct val="0"/>
        </a:spcAft>
        <a:buChar char="–"/>
        <a:defRPr sz="1800">
          <a:solidFill>
            <a:srgbClr val="3D5567"/>
          </a:solidFill>
          <a:latin typeface="Arial" charset="0"/>
          <a:ea typeface="Arial" charset="0"/>
          <a:cs typeface="Arial" charset="0"/>
        </a:defRPr>
      </a:lvl2pPr>
      <a:lvl3pPr marL="857250" indent="-171450" algn="l" rtl="0" eaLnBrk="1" fontAlgn="base" hangingPunct="1">
        <a:spcBef>
          <a:spcPct val="20000"/>
        </a:spcBef>
        <a:spcAft>
          <a:spcPct val="0"/>
        </a:spcAft>
        <a:buChar char="•"/>
        <a:defRPr sz="1500">
          <a:solidFill>
            <a:srgbClr val="3D5567"/>
          </a:solidFill>
          <a:latin typeface="Arial" charset="0"/>
          <a:ea typeface="Arial" charset="0"/>
          <a:cs typeface="Arial" charset="0"/>
        </a:defRPr>
      </a:lvl3pPr>
      <a:lvl4pPr marL="1200150" indent="-171450" algn="l" rtl="0" eaLnBrk="1" fontAlgn="base" hangingPunct="1">
        <a:spcBef>
          <a:spcPct val="20000"/>
        </a:spcBef>
        <a:spcAft>
          <a:spcPct val="0"/>
        </a:spcAft>
        <a:buChar char="–"/>
        <a:defRPr>
          <a:solidFill>
            <a:srgbClr val="3D5567"/>
          </a:solidFill>
          <a:latin typeface="Arial" charset="0"/>
          <a:ea typeface="Arial" charset="0"/>
          <a:cs typeface="Arial" charset="0"/>
        </a:defRPr>
      </a:lvl4pPr>
      <a:lvl5pPr marL="1543050" indent="-171450" algn="l" rtl="0" eaLnBrk="1" fontAlgn="base" hangingPunct="1">
        <a:spcBef>
          <a:spcPct val="20000"/>
        </a:spcBef>
        <a:spcAft>
          <a:spcPct val="0"/>
        </a:spcAft>
        <a:buChar char="»"/>
        <a:defRPr>
          <a:solidFill>
            <a:srgbClr val="3D5567"/>
          </a:solidFill>
          <a:latin typeface="Arial" charset="0"/>
          <a:ea typeface="Arial" charset="0"/>
          <a:cs typeface="Arial" charset="0"/>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832" y="0"/>
            <a:ext cx="9144000" cy="1261872"/>
          </a:xfrm>
          <a:prstGeom prst="rect">
            <a:avLst/>
          </a:prstGeom>
        </p:spPr>
      </p:pic>
      <p:sp>
        <p:nvSpPr>
          <p:cNvPr id="1027" name="Rectangle 3"/>
          <p:cNvSpPr>
            <a:spLocks noGrp="1" noChangeArrowheads="1"/>
          </p:cNvSpPr>
          <p:nvPr>
            <p:ph type="body" idx="1"/>
          </p:nvPr>
        </p:nvSpPr>
        <p:spPr bwMode="auto">
          <a:xfrm>
            <a:off x="685800" y="1383618"/>
            <a:ext cx="7772400" cy="291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Placeholder 6"/>
          <p:cNvSpPr>
            <a:spLocks noGrp="1"/>
          </p:cNvSpPr>
          <p:nvPr>
            <p:ph type="title"/>
          </p:nvPr>
        </p:nvSpPr>
        <p:spPr>
          <a:xfrm>
            <a:off x="685800" y="237069"/>
            <a:ext cx="7886700" cy="88208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2195876"/>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rtl="0" eaLnBrk="1" fontAlgn="base" hangingPunct="1">
        <a:spcBef>
          <a:spcPct val="0"/>
        </a:spcBef>
        <a:spcAft>
          <a:spcPct val="0"/>
        </a:spcAft>
        <a:defRPr sz="2800" b="0">
          <a:solidFill>
            <a:schemeClr val="bg1"/>
          </a:solidFill>
          <a:latin typeface="Arial" charset="0"/>
          <a:ea typeface="Arial" charset="0"/>
          <a:cs typeface="Arial" charset="0"/>
        </a:defRPr>
      </a:lvl1pPr>
      <a:lvl2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6pPr>
      <a:lvl7pPr marL="6858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7pPr>
      <a:lvl8pPr marL="10287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8pPr>
      <a:lvl9pPr marL="13716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9pPr>
    </p:titleStyle>
    <p:bodyStyle>
      <a:lvl1pPr marL="257175" indent="-257175" algn="l" rtl="0" eaLnBrk="1" fontAlgn="base" hangingPunct="1">
        <a:spcBef>
          <a:spcPct val="20000"/>
        </a:spcBef>
        <a:spcAft>
          <a:spcPct val="0"/>
        </a:spcAft>
        <a:buChar char="•"/>
        <a:defRPr sz="2100">
          <a:solidFill>
            <a:srgbClr val="3D5567"/>
          </a:solidFill>
          <a:latin typeface="Arial" charset="0"/>
          <a:ea typeface="Arial" charset="0"/>
          <a:cs typeface="Arial" charset="0"/>
        </a:defRPr>
      </a:lvl1pPr>
      <a:lvl2pPr marL="557213" indent="-214313" algn="l" rtl="0" eaLnBrk="1" fontAlgn="base" hangingPunct="1">
        <a:spcBef>
          <a:spcPct val="20000"/>
        </a:spcBef>
        <a:spcAft>
          <a:spcPct val="0"/>
        </a:spcAft>
        <a:buChar char="–"/>
        <a:defRPr sz="1800">
          <a:solidFill>
            <a:srgbClr val="3D5567"/>
          </a:solidFill>
          <a:latin typeface="Arial" charset="0"/>
          <a:ea typeface="Arial" charset="0"/>
          <a:cs typeface="Arial" charset="0"/>
        </a:defRPr>
      </a:lvl2pPr>
      <a:lvl3pPr marL="857250" indent="-171450" algn="l" rtl="0" eaLnBrk="1" fontAlgn="base" hangingPunct="1">
        <a:spcBef>
          <a:spcPct val="20000"/>
        </a:spcBef>
        <a:spcAft>
          <a:spcPct val="0"/>
        </a:spcAft>
        <a:buChar char="•"/>
        <a:defRPr sz="1500">
          <a:solidFill>
            <a:srgbClr val="3D5567"/>
          </a:solidFill>
          <a:latin typeface="Arial" charset="0"/>
          <a:ea typeface="Arial" charset="0"/>
          <a:cs typeface="Arial" charset="0"/>
        </a:defRPr>
      </a:lvl3pPr>
      <a:lvl4pPr marL="1200150" indent="-171450" algn="l" rtl="0" eaLnBrk="1" fontAlgn="base" hangingPunct="1">
        <a:spcBef>
          <a:spcPct val="20000"/>
        </a:spcBef>
        <a:spcAft>
          <a:spcPct val="0"/>
        </a:spcAft>
        <a:buChar char="–"/>
        <a:defRPr>
          <a:solidFill>
            <a:srgbClr val="3D5567"/>
          </a:solidFill>
          <a:latin typeface="Arial" charset="0"/>
          <a:ea typeface="Arial" charset="0"/>
          <a:cs typeface="Arial" charset="0"/>
        </a:defRPr>
      </a:lvl4pPr>
      <a:lvl5pPr marL="1543050" indent="-171450" algn="l" rtl="0" eaLnBrk="1" fontAlgn="base" hangingPunct="1">
        <a:spcBef>
          <a:spcPct val="20000"/>
        </a:spcBef>
        <a:spcAft>
          <a:spcPct val="0"/>
        </a:spcAft>
        <a:buChar char="»"/>
        <a:defRPr>
          <a:solidFill>
            <a:srgbClr val="3D5567"/>
          </a:solidFill>
          <a:latin typeface="Arial" charset="0"/>
          <a:ea typeface="Arial" charset="0"/>
          <a:cs typeface="Arial" charset="0"/>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tiff"/><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hyperlink" Target="https://student.aut.ac.nz/opportunities-and-careers/green-impact-a-team-based-change-and-engagement-programme" TargetMode="External"/><Relationship Id="rId3" Type="http://schemas.openxmlformats.org/officeDocument/2006/relationships/image" Target="../media/image72.jpeg"/><Relationship Id="rId7" Type="http://schemas.openxmlformats.org/officeDocument/2006/relationships/hyperlink" Target="https://auti.aut.ac.nz/governance/sustainability/Pages/Green-Impact.asp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mailto:sustainability@aut.ac.nz" TargetMode="External"/><Relationship Id="rId5" Type="http://schemas.openxmlformats.org/officeDocument/2006/relationships/hyperlink" Target="https://www.greenimpact.org.uk/aut" TargetMode="External"/><Relationship Id="rId4" Type="http://schemas.openxmlformats.org/officeDocument/2006/relationships/hyperlink" Target="mailto:green.impact@acts.asn.a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tiff"/><Relationship Id="rId2" Type="http://schemas.openxmlformats.org/officeDocument/2006/relationships/notesSlide" Target="../notesSlides/notesSlide7.xml"/><Relationship Id="rId16" Type="http://schemas.openxmlformats.org/officeDocument/2006/relationships/image" Target="../media/image37.tiff"/><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kern="0" dirty="0">
                <a:solidFill>
                  <a:schemeClr val="bg1"/>
                </a:solidFill>
                <a:latin typeface="Arial" charset="0"/>
                <a:ea typeface="Arial" charset="0"/>
                <a:cs typeface="Arial" charset="0"/>
              </a:rPr>
              <a:t>Welcome to Green Impact!</a:t>
            </a:r>
            <a:endParaRPr lang="en-US" dirty="0">
              <a:solidFill>
                <a:schemeClr val="bg1"/>
              </a:solidFill>
            </a:endParaRPr>
          </a:p>
        </p:txBody>
      </p:sp>
      <p:pic>
        <p:nvPicPr>
          <p:cNvPr id="1028" name="Picture 4" descr="uckland University of Technology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55526"/>
            <a:ext cx="2055214" cy="145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11560" y="4485637"/>
            <a:ext cx="1224136" cy="534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2" name="Title 1"/>
          <p:cNvSpPr>
            <a:spLocks noGrp="1"/>
          </p:cNvSpPr>
          <p:nvPr>
            <p:ph type="ctrTitle"/>
          </p:nvPr>
        </p:nvSpPr>
        <p:spPr>
          <a:xfrm>
            <a:off x="795112" y="411511"/>
            <a:ext cx="7918524" cy="756083"/>
          </a:xfrm>
        </p:spPr>
        <p:txBody>
          <a:bodyPr/>
          <a:lstStyle/>
          <a:p>
            <a:r>
              <a:rPr lang="en-US" dirty="0">
                <a:solidFill>
                  <a:schemeClr val="bg1"/>
                </a:solidFill>
              </a:rPr>
              <a:t>Program cycle</a:t>
            </a:r>
          </a:p>
        </p:txBody>
      </p:sp>
      <p:graphicFrame>
        <p:nvGraphicFramePr>
          <p:cNvPr id="20" name="Diagram 19">
            <a:extLst>
              <a:ext uri="{FF2B5EF4-FFF2-40B4-BE49-F238E27FC236}">
                <a16:creationId xmlns:a16="http://schemas.microsoft.com/office/drawing/2014/main" id="{418EE9F0-6E55-BE41-8F80-887985064BCF}"/>
              </a:ext>
            </a:extLst>
          </p:cNvPr>
          <p:cNvGraphicFramePr/>
          <p:nvPr>
            <p:extLst>
              <p:ext uri="{D42A27DB-BD31-4B8C-83A1-F6EECF244321}">
                <p14:modId xmlns:p14="http://schemas.microsoft.com/office/powerpoint/2010/main" val="3837095241"/>
              </p:ext>
            </p:extLst>
          </p:nvPr>
        </p:nvGraphicFramePr>
        <p:xfrm>
          <a:off x="2583522" y="8733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a:extLst>
              <a:ext uri="{FF2B5EF4-FFF2-40B4-BE49-F238E27FC236}">
                <a16:creationId xmlns:a16="http://schemas.microsoft.com/office/drawing/2014/main" id="{C61B963F-7BFA-DE43-B948-0E3C8BB5CE9C}"/>
              </a:ext>
            </a:extLst>
          </p:cNvPr>
          <p:cNvSpPr/>
          <p:nvPr/>
        </p:nvSpPr>
        <p:spPr>
          <a:xfrm>
            <a:off x="460011" y="2283718"/>
            <a:ext cx="2455806" cy="830997"/>
          </a:xfrm>
          <a:prstGeom prst="rect">
            <a:avLst/>
          </a:prstGeom>
        </p:spPr>
        <p:txBody>
          <a:bodyPr wrap="square">
            <a:spAutoFit/>
          </a:bodyPr>
          <a:lstStyle/>
          <a:p>
            <a:pPr algn="ctr"/>
            <a:r>
              <a:rPr lang="en-GB" sz="1600" dirty="0">
                <a:solidFill>
                  <a:srgbClr val="3D5567"/>
                </a:solidFill>
                <a:latin typeface="Arial" panose="020B0604020202020204" pitchFamily="34" charset="0"/>
                <a:cs typeface="Arial" panose="020B0604020202020204" pitchFamily="34" charset="0"/>
              </a:rPr>
              <a:t>Green Impact is based on a model of continuous improvement… </a:t>
            </a:r>
            <a:endParaRPr lang="en-AU" sz="1600" dirty="0">
              <a:solidFill>
                <a:srgbClr val="FF0000"/>
              </a:solidFill>
              <a:latin typeface="Arial" panose="020B0604020202020204" pitchFamily="34" charset="0"/>
              <a:cs typeface="Arial" panose="020B0604020202020204" pitchFamily="34" charset="0"/>
            </a:endParaRPr>
          </a:p>
        </p:txBody>
      </p:sp>
      <p:pic>
        <p:nvPicPr>
          <p:cNvPr id="23" name="Graphic 22" descr="Fingerprint">
            <a:extLst>
              <a:ext uri="{FF2B5EF4-FFF2-40B4-BE49-F238E27FC236}">
                <a16:creationId xmlns:a16="http://schemas.microsoft.com/office/drawing/2014/main" id="{C4BA089E-9250-2D46-94F7-1F8185E39B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546595">
            <a:off x="4712779" y="1763758"/>
            <a:ext cx="2077543" cy="2077543"/>
          </a:xfrm>
          <a:prstGeom prst="rect">
            <a:avLst/>
          </a:prstGeom>
        </p:spPr>
      </p:pic>
    </p:spTree>
    <p:extLst>
      <p:ext uri="{BB962C8B-B14F-4D97-AF65-F5344CB8AC3E}">
        <p14:creationId xmlns:p14="http://schemas.microsoft.com/office/powerpoint/2010/main" val="930327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Text Box 9"/>
          <p:cNvSpPr txBox="1">
            <a:spLocks noChangeArrowheads="1"/>
          </p:cNvSpPr>
          <p:nvPr/>
        </p:nvSpPr>
        <p:spPr bwMode="auto">
          <a:xfrm>
            <a:off x="467544" y="411510"/>
            <a:ext cx="82089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685800" eaLnBrk="1" hangingPunct="1">
              <a:spcBef>
                <a:spcPct val="50000"/>
              </a:spcBef>
            </a:pPr>
            <a:r>
              <a:rPr lang="en-GB" sz="2800" dirty="0">
                <a:solidFill>
                  <a:schemeClr val="bg1"/>
                </a:solidFill>
              </a:rPr>
              <a:t>Green Impact covers ALL areas of sustainability</a:t>
            </a:r>
            <a:endParaRPr lang="en-GB" altLang="en-US" sz="2800" dirty="0">
              <a:solidFill>
                <a:schemeClr val="bg1"/>
              </a:solidFill>
              <a:latin typeface="Arial" charset="0"/>
              <a:ea typeface="Arial" charset="0"/>
              <a:cs typeface="Arial" charset="0"/>
            </a:endParaRPr>
          </a:p>
        </p:txBody>
      </p:sp>
      <p:pic>
        <p:nvPicPr>
          <p:cNvPr id="19" name="Picture 18">
            <a:extLst>
              <a:ext uri="{FF2B5EF4-FFF2-40B4-BE49-F238E27FC236}">
                <a16:creationId xmlns:a16="http://schemas.microsoft.com/office/drawing/2014/main" id="{10DC4FC5-3789-D840-BCF6-AB208ADAEF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44" y="3753162"/>
            <a:ext cx="2019752" cy="1292642"/>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E68232FC-05B4-2E41-94DD-7D804B0D8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1993" y="3129640"/>
            <a:ext cx="2818327" cy="1916164"/>
          </a:xfrm>
          <a:prstGeom prst="rect">
            <a:avLst/>
          </a:prstGeom>
        </p:spPr>
      </p:pic>
      <p:pic>
        <p:nvPicPr>
          <p:cNvPr id="7" name="Picture 6" descr="A computer sitting on top of a wooden table&#10;&#10;Description automatically generated">
            <a:extLst>
              <a:ext uri="{FF2B5EF4-FFF2-40B4-BE49-F238E27FC236}">
                <a16:creationId xmlns:a16="http://schemas.microsoft.com/office/drawing/2014/main" id="{2671B794-3210-1A4C-BB1D-09602CD9E3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1970" y="3136178"/>
            <a:ext cx="1576755" cy="1909626"/>
          </a:xfrm>
          <a:prstGeom prst="rect">
            <a:avLst/>
          </a:prstGeom>
        </p:spPr>
      </p:pic>
      <p:pic>
        <p:nvPicPr>
          <p:cNvPr id="10" name="Picture 9" descr="A group of people in front of a building&#10;&#10;Description automatically generated">
            <a:extLst>
              <a:ext uri="{FF2B5EF4-FFF2-40B4-BE49-F238E27FC236}">
                <a16:creationId xmlns:a16="http://schemas.microsoft.com/office/drawing/2014/main" id="{9582DE85-71D9-1247-A1BA-822FCED21A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544" y="1191561"/>
            <a:ext cx="2019752" cy="2484072"/>
          </a:xfrm>
          <a:prstGeom prst="rect">
            <a:avLst/>
          </a:prstGeom>
        </p:spPr>
      </p:pic>
      <p:pic>
        <p:nvPicPr>
          <p:cNvPr id="12" name="Picture 11" descr="A person holding a cup of coffee&#10;&#10;Description automatically generated">
            <a:extLst>
              <a:ext uri="{FF2B5EF4-FFF2-40B4-BE49-F238E27FC236}">
                <a16:creationId xmlns:a16="http://schemas.microsoft.com/office/drawing/2014/main" id="{4E362CD2-5E48-C046-BA01-E1FE6296828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20610" y="1198823"/>
            <a:ext cx="1252164" cy="1884245"/>
          </a:xfrm>
          <a:prstGeom prst="rect">
            <a:avLst/>
          </a:prstGeom>
        </p:spPr>
      </p:pic>
      <p:pic>
        <p:nvPicPr>
          <p:cNvPr id="14" name="Picture 13" descr="A picture containing indoor, table, green, playing&#10;&#10;Description automatically generated">
            <a:extLst>
              <a:ext uri="{FF2B5EF4-FFF2-40B4-BE49-F238E27FC236}">
                <a16:creationId xmlns:a16="http://schemas.microsoft.com/office/drawing/2014/main" id="{4D1CD7C1-5BBA-4B46-B2DE-8628798623F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93449" y="1198823"/>
            <a:ext cx="2266983" cy="1884244"/>
          </a:xfrm>
          <a:prstGeom prst="rect">
            <a:avLst/>
          </a:prstGeom>
        </p:spPr>
      </p:pic>
      <p:pic>
        <p:nvPicPr>
          <p:cNvPr id="22" name="Picture 21" descr="A group of people sitting in a chair&#10;&#10;Description automatically generated">
            <a:extLst>
              <a:ext uri="{FF2B5EF4-FFF2-40B4-BE49-F238E27FC236}">
                <a16:creationId xmlns:a16="http://schemas.microsoft.com/office/drawing/2014/main" id="{D6711F1C-A248-224B-B14F-34B7763037F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29016" y="3135198"/>
            <a:ext cx="1391327" cy="1916165"/>
          </a:xfrm>
          <a:prstGeom prst="rect">
            <a:avLst/>
          </a:prstGeom>
        </p:spPr>
      </p:pic>
      <p:pic>
        <p:nvPicPr>
          <p:cNvPr id="24" name="Picture 23" descr="Two people standing in front of a fence&#10;&#10;Description automatically generated">
            <a:extLst>
              <a:ext uri="{FF2B5EF4-FFF2-40B4-BE49-F238E27FC236}">
                <a16:creationId xmlns:a16="http://schemas.microsoft.com/office/drawing/2014/main" id="{DC74F16F-FF73-F243-A6A1-AE513E49953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51920" y="1198823"/>
            <a:ext cx="2266984" cy="1884244"/>
          </a:xfrm>
          <a:prstGeom prst="rect">
            <a:avLst/>
          </a:prstGeom>
        </p:spPr>
      </p:pic>
    </p:spTree>
    <p:extLst>
      <p:ext uri="{BB962C8B-B14F-4D97-AF65-F5344CB8AC3E}">
        <p14:creationId xmlns:p14="http://schemas.microsoft.com/office/powerpoint/2010/main" val="1401121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9E475A-166C-274D-AB89-D6685BDC8999}"/>
              </a:ext>
            </a:extLst>
          </p:cNvPr>
          <p:cNvSpPr/>
          <p:nvPr/>
        </p:nvSpPr>
        <p:spPr bwMode="auto">
          <a:xfrm>
            <a:off x="611560" y="4515966"/>
            <a:ext cx="115212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a:extLst>
              <a:ext uri="{FF2B5EF4-FFF2-40B4-BE49-F238E27FC236}">
                <a16:creationId xmlns:a16="http://schemas.microsoft.com/office/drawing/2014/main" id="{09FF9BCF-615C-7A48-A714-387B09D444CF}"/>
              </a:ext>
            </a:extLst>
          </p:cNvPr>
          <p:cNvSpPr>
            <a:spLocks noGrp="1"/>
          </p:cNvSpPr>
          <p:nvPr>
            <p:ph type="ctrTitle"/>
          </p:nvPr>
        </p:nvSpPr>
        <p:spPr>
          <a:xfrm>
            <a:off x="467543" y="411511"/>
            <a:ext cx="8186549" cy="756083"/>
          </a:xfrm>
        </p:spPr>
        <p:txBody>
          <a:bodyPr/>
          <a:lstStyle/>
          <a:p>
            <a:pPr algn="ctr"/>
            <a:r>
              <a:rPr lang="en-US" dirty="0">
                <a:solidFill>
                  <a:schemeClr val="bg1"/>
                </a:solidFill>
              </a:rPr>
              <a:t>Bespoke online toolkit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55" r="1755"/>
          <a:stretch/>
        </p:blipFill>
        <p:spPr>
          <a:xfrm>
            <a:off x="467543" y="1635646"/>
            <a:ext cx="4181038" cy="27910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1493251"/>
            <a:ext cx="3679614" cy="3075806"/>
          </a:xfrm>
          <a:prstGeom prst="rect">
            <a:avLst/>
          </a:prstGeom>
        </p:spPr>
      </p:pic>
    </p:spTree>
    <p:extLst>
      <p:ext uri="{BB962C8B-B14F-4D97-AF65-F5344CB8AC3E}">
        <p14:creationId xmlns:p14="http://schemas.microsoft.com/office/powerpoint/2010/main" val="94700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311FF634-7BCE-1442-BFE1-B66B937B1FDD}"/>
              </a:ext>
            </a:extLst>
          </p:cNvPr>
          <p:cNvSpPr/>
          <p:nvPr/>
        </p:nvSpPr>
        <p:spPr bwMode="auto">
          <a:xfrm>
            <a:off x="611559" y="1408605"/>
            <a:ext cx="2418456" cy="2046063"/>
          </a:xfrm>
          <a:prstGeom prst="wedgeRectCallout">
            <a:avLst>
              <a:gd name="adj1" fmla="val -473"/>
              <a:gd name="adj2" fmla="val 65547"/>
            </a:avLst>
          </a:prstGeom>
          <a:solidFill>
            <a:srgbClr val="3D55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5E9E475A-166C-274D-AB89-D6685BDC8999}"/>
              </a:ext>
            </a:extLst>
          </p:cNvPr>
          <p:cNvSpPr/>
          <p:nvPr/>
        </p:nvSpPr>
        <p:spPr bwMode="auto">
          <a:xfrm>
            <a:off x="611560" y="4515966"/>
            <a:ext cx="115212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a:extLst>
              <a:ext uri="{FF2B5EF4-FFF2-40B4-BE49-F238E27FC236}">
                <a16:creationId xmlns:a16="http://schemas.microsoft.com/office/drawing/2014/main" id="{09FF9BCF-615C-7A48-A714-387B09D444CF}"/>
              </a:ext>
            </a:extLst>
          </p:cNvPr>
          <p:cNvSpPr>
            <a:spLocks noGrp="1"/>
          </p:cNvSpPr>
          <p:nvPr>
            <p:ph type="ctrTitle"/>
          </p:nvPr>
        </p:nvSpPr>
        <p:spPr>
          <a:xfrm>
            <a:off x="467543" y="411511"/>
            <a:ext cx="8186549" cy="756083"/>
          </a:xfrm>
        </p:spPr>
        <p:txBody>
          <a:bodyPr/>
          <a:lstStyle/>
          <a:p>
            <a:pPr algn="ctr"/>
            <a:r>
              <a:rPr lang="en-US" dirty="0">
                <a:solidFill>
                  <a:schemeClr val="bg1"/>
                </a:solidFill>
              </a:rPr>
              <a:t>Actions in action!</a:t>
            </a:r>
          </a:p>
        </p:txBody>
      </p:sp>
      <p:sp>
        <p:nvSpPr>
          <p:cNvPr id="13" name="Rectangle 12">
            <a:extLst>
              <a:ext uri="{FF2B5EF4-FFF2-40B4-BE49-F238E27FC236}">
                <a16:creationId xmlns:a16="http://schemas.microsoft.com/office/drawing/2014/main" id="{27CE1466-901D-7142-BDFB-4F425C16A374}"/>
              </a:ext>
            </a:extLst>
          </p:cNvPr>
          <p:cNvSpPr/>
          <p:nvPr/>
        </p:nvSpPr>
        <p:spPr>
          <a:xfrm>
            <a:off x="741332" y="1596193"/>
            <a:ext cx="2158910" cy="1569660"/>
          </a:xfrm>
          <a:prstGeom prst="rect">
            <a:avLst/>
          </a:prstGeom>
        </p:spPr>
        <p:txBody>
          <a:bodyPr wrap="square" anchor="ctr">
            <a:spAutoFit/>
          </a:bodyPr>
          <a:lstStyle/>
          <a:p>
            <a:pPr algn="ctr"/>
            <a:r>
              <a:rPr lang="en-GB" sz="1600" dirty="0">
                <a:solidFill>
                  <a:schemeClr val="bg1"/>
                </a:solidFill>
                <a:latin typeface="Arial" panose="020B0604020202020204" pitchFamily="34" charset="0"/>
                <a:cs typeface="Arial" panose="020B0604020202020204" pitchFamily="34" charset="0"/>
              </a:rPr>
              <a:t>“The team has encouraged staff in their area to take a reusable container or cup when they order takeaway”</a:t>
            </a:r>
          </a:p>
        </p:txBody>
      </p:sp>
      <p:sp>
        <p:nvSpPr>
          <p:cNvPr id="15" name="TextBox 14">
            <a:extLst>
              <a:ext uri="{FF2B5EF4-FFF2-40B4-BE49-F238E27FC236}">
                <a16:creationId xmlns:a16="http://schemas.microsoft.com/office/drawing/2014/main" id="{0C1EBA86-4A3D-7F4E-AC64-0F1386CE9A37}"/>
              </a:ext>
            </a:extLst>
          </p:cNvPr>
          <p:cNvSpPr txBox="1"/>
          <p:nvPr/>
        </p:nvSpPr>
        <p:spPr>
          <a:xfrm>
            <a:off x="3451880" y="3539368"/>
            <a:ext cx="2763724"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UTAS: Rural Clinical School (2019)</a:t>
            </a:r>
          </a:p>
        </p:txBody>
      </p:sp>
      <p:sp>
        <p:nvSpPr>
          <p:cNvPr id="16" name="Rectangle 15">
            <a:extLst>
              <a:ext uri="{FF2B5EF4-FFF2-40B4-BE49-F238E27FC236}">
                <a16:creationId xmlns:a16="http://schemas.microsoft.com/office/drawing/2014/main" id="{1E189AD7-48BC-994B-A5A0-CE515AD6CCE2}"/>
              </a:ext>
            </a:extLst>
          </p:cNvPr>
          <p:cNvSpPr/>
          <p:nvPr/>
        </p:nvSpPr>
        <p:spPr>
          <a:xfrm>
            <a:off x="471703" y="3867894"/>
            <a:ext cx="2637302" cy="830997"/>
          </a:xfrm>
          <a:prstGeom prst="rect">
            <a:avLst/>
          </a:prstGeom>
        </p:spPr>
        <p:txBody>
          <a:bodyPr wrap="square">
            <a:spAutoFit/>
          </a:bodyPr>
          <a:lstStyle/>
          <a:p>
            <a:pPr algn="r"/>
            <a:r>
              <a:rPr lang="en-GB" sz="1600" dirty="0">
                <a:solidFill>
                  <a:srgbClr val="85B6A4"/>
                </a:solidFill>
                <a:latin typeface="Raleway" panose="020B0503030101060003" pitchFamily="34" charset="77"/>
                <a:cs typeface="Arial" panose="020B0604020202020204" pitchFamily="34" charset="0"/>
              </a:rPr>
              <a:t>Supporting:</a:t>
            </a:r>
          </a:p>
          <a:p>
            <a:pPr algn="r"/>
            <a:r>
              <a:rPr lang="en-GB" sz="1600" dirty="0">
                <a:solidFill>
                  <a:srgbClr val="85B6A4"/>
                </a:solidFill>
                <a:latin typeface="Raleway" panose="020B0503030101060003" pitchFamily="34" charset="77"/>
                <a:cs typeface="Arial" panose="020B0604020202020204" pitchFamily="34" charset="0"/>
              </a:rPr>
              <a:t>Responsible consumption</a:t>
            </a:r>
          </a:p>
          <a:p>
            <a:pPr algn="r"/>
            <a:r>
              <a:rPr lang="en-GB" sz="1600" dirty="0">
                <a:solidFill>
                  <a:srgbClr val="85B6A4"/>
                </a:solidFill>
                <a:latin typeface="Raleway" panose="020B0503030101060003" pitchFamily="34" charset="77"/>
                <a:cs typeface="Arial" panose="020B0604020202020204" pitchFamily="34" charset="0"/>
              </a:rPr>
              <a:t>Reduced waste to landfill</a:t>
            </a:r>
          </a:p>
        </p:txBody>
      </p:sp>
      <p:pic>
        <p:nvPicPr>
          <p:cNvPr id="4" name="Picture 3" descr="A picture containing truck, parked, sitting, driving&#10;&#10;Description automatically generated">
            <a:extLst>
              <a:ext uri="{FF2B5EF4-FFF2-40B4-BE49-F238E27FC236}">
                <a16:creationId xmlns:a16="http://schemas.microsoft.com/office/drawing/2014/main" id="{F89A79E0-917A-DB4C-B290-78DB9CAC4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4996" y="1408605"/>
            <a:ext cx="2425436" cy="3391894"/>
          </a:xfrm>
          <a:prstGeom prst="rect">
            <a:avLst/>
          </a:prstGeom>
          <a:ln>
            <a:solidFill>
              <a:srgbClr val="3D5567"/>
            </a:solidFill>
          </a:ln>
        </p:spPr>
      </p:pic>
      <p:pic>
        <p:nvPicPr>
          <p:cNvPr id="10" name="Picture 9" descr="A picture containing bottle, sitting, screen, man&#10;&#10;Description automatically generated">
            <a:extLst>
              <a:ext uri="{FF2B5EF4-FFF2-40B4-BE49-F238E27FC236}">
                <a16:creationId xmlns:a16="http://schemas.microsoft.com/office/drawing/2014/main" id="{335F80A8-21F9-EF46-BA8A-F8337BEE80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5856" y="1408605"/>
            <a:ext cx="2540118" cy="3391894"/>
          </a:xfrm>
          <a:prstGeom prst="rect">
            <a:avLst/>
          </a:prstGeom>
          <a:ln>
            <a:solidFill>
              <a:srgbClr val="3D5567"/>
            </a:solidFill>
          </a:ln>
        </p:spPr>
      </p:pic>
    </p:spTree>
    <p:extLst>
      <p:ext uri="{BB962C8B-B14F-4D97-AF65-F5344CB8AC3E}">
        <p14:creationId xmlns:p14="http://schemas.microsoft.com/office/powerpoint/2010/main" val="3305019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311FF634-7BCE-1442-BFE1-B66B937B1FDD}"/>
              </a:ext>
            </a:extLst>
          </p:cNvPr>
          <p:cNvSpPr/>
          <p:nvPr/>
        </p:nvSpPr>
        <p:spPr bwMode="auto">
          <a:xfrm>
            <a:off x="899590" y="1355079"/>
            <a:ext cx="3380782" cy="1360687"/>
          </a:xfrm>
          <a:prstGeom prst="wedgeRectCallout">
            <a:avLst>
              <a:gd name="adj1" fmla="val 67317"/>
              <a:gd name="adj2" fmla="val 39324"/>
            </a:avLst>
          </a:prstGeom>
          <a:solidFill>
            <a:srgbClr val="3D55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5E9E475A-166C-274D-AB89-D6685BDC8999}"/>
              </a:ext>
            </a:extLst>
          </p:cNvPr>
          <p:cNvSpPr/>
          <p:nvPr/>
        </p:nvSpPr>
        <p:spPr bwMode="auto">
          <a:xfrm>
            <a:off x="611560" y="4443958"/>
            <a:ext cx="115212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a:extLst>
              <a:ext uri="{FF2B5EF4-FFF2-40B4-BE49-F238E27FC236}">
                <a16:creationId xmlns:a16="http://schemas.microsoft.com/office/drawing/2014/main" id="{09FF9BCF-615C-7A48-A714-387B09D444CF}"/>
              </a:ext>
            </a:extLst>
          </p:cNvPr>
          <p:cNvSpPr>
            <a:spLocks noGrp="1"/>
          </p:cNvSpPr>
          <p:nvPr>
            <p:ph type="ctrTitle"/>
          </p:nvPr>
        </p:nvSpPr>
        <p:spPr>
          <a:xfrm>
            <a:off x="467545" y="411511"/>
            <a:ext cx="8208911" cy="756083"/>
          </a:xfrm>
        </p:spPr>
        <p:txBody>
          <a:bodyPr/>
          <a:lstStyle/>
          <a:p>
            <a:pPr algn="ctr"/>
            <a:r>
              <a:rPr lang="en-US" dirty="0">
                <a:solidFill>
                  <a:schemeClr val="bg1"/>
                </a:solidFill>
              </a:rPr>
              <a:t>Actions in action!</a:t>
            </a:r>
          </a:p>
        </p:txBody>
      </p:sp>
      <p:sp>
        <p:nvSpPr>
          <p:cNvPr id="7" name="Rectangle 6">
            <a:extLst>
              <a:ext uri="{FF2B5EF4-FFF2-40B4-BE49-F238E27FC236}">
                <a16:creationId xmlns:a16="http://schemas.microsoft.com/office/drawing/2014/main" id="{4F9BCDEF-321C-9441-9F09-2536944A52AA}"/>
              </a:ext>
            </a:extLst>
          </p:cNvPr>
          <p:cNvSpPr/>
          <p:nvPr/>
        </p:nvSpPr>
        <p:spPr>
          <a:xfrm>
            <a:off x="971600" y="1491630"/>
            <a:ext cx="3201176" cy="1077218"/>
          </a:xfrm>
          <a:prstGeom prst="rect">
            <a:avLst/>
          </a:prstGeom>
        </p:spPr>
        <p:txBody>
          <a:bodyPr wrap="square" anchor="ctr">
            <a:spAutoFit/>
          </a:bodyPr>
          <a:lstStyle/>
          <a:p>
            <a:pPr algn="ctr"/>
            <a:r>
              <a:rPr lang="en-GB" sz="1600" dirty="0">
                <a:solidFill>
                  <a:schemeClr val="bg1"/>
                </a:solidFill>
                <a:latin typeface="Arial" panose="020B0604020202020204" pitchFamily="34" charset="0"/>
                <a:cs typeface="Arial" panose="020B0604020202020204" pitchFamily="34" charset="0"/>
              </a:rPr>
              <a:t>“The team attends a working bee, gardening or potting workshop to learn about composting, soil and plants"</a:t>
            </a:r>
            <a:endParaRPr lang="en-AU" sz="16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B37CC8B-C210-9946-A164-118645FFD1EC}"/>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5072462" y="1339442"/>
            <a:ext cx="3171947" cy="2160240"/>
          </a:xfrm>
          <a:prstGeom prst="rect">
            <a:avLst/>
          </a:prstGeom>
          <a:ln>
            <a:solidFill>
              <a:srgbClr val="3D5567"/>
            </a:solidFill>
          </a:ln>
        </p:spPr>
      </p:pic>
      <p:sp>
        <p:nvSpPr>
          <p:cNvPr id="11" name="Rectangle 10">
            <a:extLst>
              <a:ext uri="{FF2B5EF4-FFF2-40B4-BE49-F238E27FC236}">
                <a16:creationId xmlns:a16="http://schemas.microsoft.com/office/drawing/2014/main" id="{D8C64813-F4F5-144D-8596-85907E96453B}"/>
              </a:ext>
            </a:extLst>
          </p:cNvPr>
          <p:cNvSpPr/>
          <p:nvPr/>
        </p:nvSpPr>
        <p:spPr bwMode="auto">
          <a:xfrm>
            <a:off x="5072461" y="1339442"/>
            <a:ext cx="3160934" cy="323484"/>
          </a:xfrm>
          <a:prstGeom prst="rect">
            <a:avLst/>
          </a:prstGeom>
          <a:solidFill>
            <a:srgbClr val="3D5567"/>
          </a:solidFill>
          <a:ln w="9525"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0" name="TextBox 9">
            <a:extLst>
              <a:ext uri="{FF2B5EF4-FFF2-40B4-BE49-F238E27FC236}">
                <a16:creationId xmlns:a16="http://schemas.microsoft.com/office/drawing/2014/main" id="{CB58E919-C2AE-404D-B1FE-1BEB448EB407}"/>
              </a:ext>
            </a:extLst>
          </p:cNvPr>
          <p:cNvSpPr txBox="1"/>
          <p:nvPr/>
        </p:nvSpPr>
        <p:spPr>
          <a:xfrm>
            <a:off x="5072463" y="1355079"/>
            <a:ext cx="3160932"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RMIT: The Composters (2019)</a:t>
            </a:r>
          </a:p>
        </p:txBody>
      </p:sp>
      <p:pic>
        <p:nvPicPr>
          <p:cNvPr id="13" name="Picture 12" descr="A group of people posing for a picture&#10;&#10;Description automatically generated">
            <a:extLst>
              <a:ext uri="{FF2B5EF4-FFF2-40B4-BE49-F238E27FC236}">
                <a16:creationId xmlns:a16="http://schemas.microsoft.com/office/drawing/2014/main" id="{AE1D3A6A-8371-0747-AA8F-23D9FDE5C1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5657" y="2931790"/>
            <a:ext cx="3171947" cy="1989904"/>
          </a:xfrm>
          <a:prstGeom prst="rect">
            <a:avLst/>
          </a:prstGeom>
          <a:ln>
            <a:solidFill>
              <a:srgbClr val="3D5567"/>
            </a:solidFill>
          </a:ln>
        </p:spPr>
      </p:pic>
      <p:sp>
        <p:nvSpPr>
          <p:cNvPr id="14" name="Rectangle 13">
            <a:extLst>
              <a:ext uri="{FF2B5EF4-FFF2-40B4-BE49-F238E27FC236}">
                <a16:creationId xmlns:a16="http://schemas.microsoft.com/office/drawing/2014/main" id="{0C6D35CC-1D86-9449-8725-B4089ACDC2D1}"/>
              </a:ext>
            </a:extLst>
          </p:cNvPr>
          <p:cNvSpPr/>
          <p:nvPr/>
        </p:nvSpPr>
        <p:spPr bwMode="auto">
          <a:xfrm>
            <a:off x="1475657" y="4598210"/>
            <a:ext cx="3171947" cy="323484"/>
          </a:xfrm>
          <a:prstGeom prst="rect">
            <a:avLst/>
          </a:prstGeom>
          <a:solidFill>
            <a:srgbClr val="3D5567"/>
          </a:solidFill>
          <a:ln w="9525"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8EC41BA6-FB51-F143-97F3-B6934F99FBA9}"/>
              </a:ext>
            </a:extLst>
          </p:cNvPr>
          <p:cNvSpPr txBox="1"/>
          <p:nvPr/>
        </p:nvSpPr>
        <p:spPr>
          <a:xfrm>
            <a:off x="1619672" y="4621452"/>
            <a:ext cx="3027932"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Uni of </a:t>
            </a:r>
            <a:r>
              <a:rPr lang="en-US" sz="1200" b="1" dirty="0" err="1">
                <a:solidFill>
                  <a:schemeClr val="bg1"/>
                </a:solidFill>
                <a:latin typeface="Raleway" panose="020B0503030101060003" pitchFamily="34" charset="77"/>
                <a:cs typeface="Arial" panose="020B0604020202020204" pitchFamily="34" charset="0"/>
              </a:rPr>
              <a:t>Melb</a:t>
            </a:r>
            <a:r>
              <a:rPr lang="en-US" sz="1200" b="1" dirty="0">
                <a:solidFill>
                  <a:schemeClr val="bg1"/>
                </a:solidFill>
                <a:latin typeface="Raleway" panose="020B0503030101060003" pitchFamily="34" charset="77"/>
                <a:cs typeface="Arial" panose="020B0604020202020204" pitchFamily="34" charset="0"/>
              </a:rPr>
              <a:t>: GPS Melbourne (2019)</a:t>
            </a:r>
          </a:p>
        </p:txBody>
      </p:sp>
      <p:sp>
        <p:nvSpPr>
          <p:cNvPr id="16" name="Rectangle 15">
            <a:extLst>
              <a:ext uri="{FF2B5EF4-FFF2-40B4-BE49-F238E27FC236}">
                <a16:creationId xmlns:a16="http://schemas.microsoft.com/office/drawing/2014/main" id="{AE7AFFA0-F282-B24A-9DF6-4C27DA30033A}"/>
              </a:ext>
            </a:extLst>
          </p:cNvPr>
          <p:cNvSpPr/>
          <p:nvPr/>
        </p:nvSpPr>
        <p:spPr>
          <a:xfrm>
            <a:off x="5004048" y="3682733"/>
            <a:ext cx="2637302" cy="1077218"/>
          </a:xfrm>
          <a:prstGeom prst="rect">
            <a:avLst/>
          </a:prstGeom>
        </p:spPr>
        <p:txBody>
          <a:bodyPr wrap="square">
            <a:spAutoFit/>
          </a:bodyPr>
          <a:lstStyle/>
          <a:p>
            <a:r>
              <a:rPr lang="en-GB" sz="1600" dirty="0">
                <a:solidFill>
                  <a:srgbClr val="85B6A4"/>
                </a:solidFill>
                <a:latin typeface="Raleway" panose="020B0503030101060003" pitchFamily="34" charset="77"/>
                <a:cs typeface="Arial" panose="020B0604020202020204" pitchFamily="34" charset="0"/>
              </a:rPr>
              <a:t>Supporting:</a:t>
            </a:r>
          </a:p>
          <a:p>
            <a:r>
              <a:rPr lang="en-GB" sz="1600" dirty="0">
                <a:solidFill>
                  <a:srgbClr val="85B6A4"/>
                </a:solidFill>
                <a:latin typeface="Raleway" panose="020B0503030101060003" pitchFamily="34" charset="77"/>
                <a:cs typeface="Arial" panose="020B0604020202020204" pitchFamily="34" charset="0"/>
              </a:rPr>
              <a:t>Biodiversity</a:t>
            </a:r>
          </a:p>
          <a:p>
            <a:r>
              <a:rPr lang="en-GB" sz="1600" dirty="0">
                <a:solidFill>
                  <a:srgbClr val="85B6A4"/>
                </a:solidFill>
                <a:latin typeface="Raleway" panose="020B0503030101060003" pitchFamily="34" charset="77"/>
                <a:cs typeface="Arial" panose="020B0604020202020204" pitchFamily="34" charset="0"/>
              </a:rPr>
              <a:t>Urban green spaces</a:t>
            </a:r>
          </a:p>
          <a:p>
            <a:r>
              <a:rPr lang="en-GB" sz="1600" dirty="0">
                <a:solidFill>
                  <a:srgbClr val="85B6A4"/>
                </a:solidFill>
                <a:latin typeface="Raleway" panose="020B0503030101060003" pitchFamily="34" charset="77"/>
                <a:cs typeface="Arial" panose="020B0604020202020204" pitchFamily="34" charset="0"/>
              </a:rPr>
              <a:t>Health &amp; wellbeing</a:t>
            </a:r>
          </a:p>
        </p:txBody>
      </p:sp>
    </p:spTree>
    <p:extLst>
      <p:ext uri="{BB962C8B-B14F-4D97-AF65-F5344CB8AC3E}">
        <p14:creationId xmlns:p14="http://schemas.microsoft.com/office/powerpoint/2010/main" val="2857620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311FF634-7BCE-1442-BFE1-B66B937B1FDD}"/>
              </a:ext>
            </a:extLst>
          </p:cNvPr>
          <p:cNvSpPr/>
          <p:nvPr/>
        </p:nvSpPr>
        <p:spPr bwMode="auto">
          <a:xfrm>
            <a:off x="603225" y="1347614"/>
            <a:ext cx="2418456" cy="1671348"/>
          </a:xfrm>
          <a:prstGeom prst="wedgeRectCallout">
            <a:avLst>
              <a:gd name="adj1" fmla="val -473"/>
              <a:gd name="adj2" fmla="val 65547"/>
            </a:avLst>
          </a:prstGeom>
          <a:solidFill>
            <a:srgbClr val="3D55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5E9E475A-166C-274D-AB89-D6685BDC8999}"/>
              </a:ext>
            </a:extLst>
          </p:cNvPr>
          <p:cNvSpPr/>
          <p:nvPr/>
        </p:nvSpPr>
        <p:spPr bwMode="auto">
          <a:xfrm>
            <a:off x="611560" y="4515966"/>
            <a:ext cx="115212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a:extLst>
              <a:ext uri="{FF2B5EF4-FFF2-40B4-BE49-F238E27FC236}">
                <a16:creationId xmlns:a16="http://schemas.microsoft.com/office/drawing/2014/main" id="{09FF9BCF-615C-7A48-A714-387B09D444CF}"/>
              </a:ext>
            </a:extLst>
          </p:cNvPr>
          <p:cNvSpPr>
            <a:spLocks noGrp="1"/>
          </p:cNvSpPr>
          <p:nvPr>
            <p:ph type="ctrTitle"/>
          </p:nvPr>
        </p:nvSpPr>
        <p:spPr>
          <a:xfrm>
            <a:off x="467543" y="411511"/>
            <a:ext cx="8186549" cy="756083"/>
          </a:xfrm>
        </p:spPr>
        <p:txBody>
          <a:bodyPr/>
          <a:lstStyle/>
          <a:p>
            <a:pPr algn="ctr"/>
            <a:r>
              <a:rPr lang="en-US" dirty="0">
                <a:solidFill>
                  <a:schemeClr val="bg1"/>
                </a:solidFill>
              </a:rPr>
              <a:t>Actions in action!</a:t>
            </a:r>
          </a:p>
        </p:txBody>
      </p:sp>
      <p:sp>
        <p:nvSpPr>
          <p:cNvPr id="13" name="Rectangle 12">
            <a:extLst>
              <a:ext uri="{FF2B5EF4-FFF2-40B4-BE49-F238E27FC236}">
                <a16:creationId xmlns:a16="http://schemas.microsoft.com/office/drawing/2014/main" id="{27CE1466-901D-7142-BDFB-4F425C16A374}"/>
              </a:ext>
            </a:extLst>
          </p:cNvPr>
          <p:cNvSpPr/>
          <p:nvPr/>
        </p:nvSpPr>
        <p:spPr>
          <a:xfrm>
            <a:off x="675233" y="1460995"/>
            <a:ext cx="2288683" cy="1323439"/>
          </a:xfrm>
          <a:prstGeom prst="rect">
            <a:avLst/>
          </a:prstGeom>
        </p:spPr>
        <p:txBody>
          <a:bodyPr wrap="square" anchor="ctr">
            <a:spAutoFit/>
          </a:bodyPr>
          <a:lstStyle/>
          <a:p>
            <a:pPr algn="ctr"/>
            <a:r>
              <a:rPr lang="en-GB" sz="1600" dirty="0">
                <a:solidFill>
                  <a:schemeClr val="bg1"/>
                </a:solidFill>
                <a:latin typeface="Arial" panose="020B0604020202020204" pitchFamily="34" charset="0"/>
                <a:cs typeface="Arial" panose="020B0604020202020204" pitchFamily="34" charset="0"/>
              </a:rPr>
              <a:t>“The team has encouraged staff in their department to use sustainable transport options to get to work”</a:t>
            </a:r>
          </a:p>
        </p:txBody>
      </p:sp>
      <p:sp>
        <p:nvSpPr>
          <p:cNvPr id="14" name="Rectangle 13">
            <a:extLst>
              <a:ext uri="{FF2B5EF4-FFF2-40B4-BE49-F238E27FC236}">
                <a16:creationId xmlns:a16="http://schemas.microsoft.com/office/drawing/2014/main" id="{7C374202-85BB-4945-B869-755ECCB41DBC}"/>
              </a:ext>
            </a:extLst>
          </p:cNvPr>
          <p:cNvSpPr/>
          <p:nvPr/>
        </p:nvSpPr>
        <p:spPr bwMode="auto">
          <a:xfrm>
            <a:off x="3135455" y="3651870"/>
            <a:ext cx="3092729" cy="323484"/>
          </a:xfrm>
          <a:prstGeom prst="rect">
            <a:avLst/>
          </a:prstGeom>
          <a:solidFill>
            <a:srgbClr val="3D5567"/>
          </a:solidFill>
          <a:ln w="19050"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0C1EBA86-4A3D-7F4E-AC64-0F1386CE9A37}"/>
              </a:ext>
            </a:extLst>
          </p:cNvPr>
          <p:cNvSpPr txBox="1"/>
          <p:nvPr/>
        </p:nvSpPr>
        <p:spPr>
          <a:xfrm>
            <a:off x="3395930" y="3685443"/>
            <a:ext cx="2763724"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La Trobe: Snapping Turtles (2019)</a:t>
            </a:r>
          </a:p>
        </p:txBody>
      </p:sp>
      <p:sp>
        <p:nvSpPr>
          <p:cNvPr id="16" name="Rectangle 15">
            <a:extLst>
              <a:ext uri="{FF2B5EF4-FFF2-40B4-BE49-F238E27FC236}">
                <a16:creationId xmlns:a16="http://schemas.microsoft.com/office/drawing/2014/main" id="{1E189AD7-48BC-994B-A5A0-CE515AD6CCE2}"/>
              </a:ext>
            </a:extLst>
          </p:cNvPr>
          <p:cNvSpPr/>
          <p:nvPr/>
        </p:nvSpPr>
        <p:spPr>
          <a:xfrm>
            <a:off x="3172181" y="4117017"/>
            <a:ext cx="2924262" cy="830997"/>
          </a:xfrm>
          <a:prstGeom prst="rect">
            <a:avLst/>
          </a:prstGeom>
        </p:spPr>
        <p:txBody>
          <a:bodyPr wrap="square">
            <a:spAutoFit/>
          </a:bodyPr>
          <a:lstStyle/>
          <a:p>
            <a:r>
              <a:rPr lang="en-GB" sz="1600" dirty="0">
                <a:solidFill>
                  <a:srgbClr val="85B6A4"/>
                </a:solidFill>
                <a:latin typeface="Raleway" panose="020B0503030101060003" pitchFamily="34" charset="77"/>
                <a:cs typeface="Arial" panose="020B0604020202020204" pitchFamily="34" charset="0"/>
              </a:rPr>
              <a:t>Supporting:</a:t>
            </a:r>
          </a:p>
          <a:p>
            <a:r>
              <a:rPr lang="en-GB" sz="1600" dirty="0">
                <a:solidFill>
                  <a:srgbClr val="85B6A4"/>
                </a:solidFill>
                <a:latin typeface="Raleway" panose="020B0503030101060003" pitchFamily="34" charset="77"/>
                <a:cs typeface="Arial" panose="020B0604020202020204" pitchFamily="34" charset="0"/>
              </a:rPr>
              <a:t>Sustainable transport</a:t>
            </a:r>
          </a:p>
          <a:p>
            <a:r>
              <a:rPr lang="en-GB" sz="1600" dirty="0">
                <a:solidFill>
                  <a:srgbClr val="85B6A4"/>
                </a:solidFill>
                <a:latin typeface="Raleway" panose="020B0503030101060003" pitchFamily="34" charset="77"/>
                <a:cs typeface="Arial" panose="020B0604020202020204" pitchFamily="34" charset="0"/>
              </a:rPr>
              <a:t>Reduce carbon emissions</a:t>
            </a:r>
          </a:p>
        </p:txBody>
      </p:sp>
      <p:sp>
        <p:nvSpPr>
          <p:cNvPr id="18" name="Rectangle 17">
            <a:extLst>
              <a:ext uri="{FF2B5EF4-FFF2-40B4-BE49-F238E27FC236}">
                <a16:creationId xmlns:a16="http://schemas.microsoft.com/office/drawing/2014/main" id="{12BD967B-1011-FF4B-A3FC-C538B55B9F53}"/>
              </a:ext>
            </a:extLst>
          </p:cNvPr>
          <p:cNvSpPr/>
          <p:nvPr/>
        </p:nvSpPr>
        <p:spPr bwMode="auto">
          <a:xfrm>
            <a:off x="6352795" y="4438095"/>
            <a:ext cx="2087232" cy="509919"/>
          </a:xfrm>
          <a:prstGeom prst="rect">
            <a:avLst/>
          </a:prstGeom>
          <a:solidFill>
            <a:srgbClr val="3D5567"/>
          </a:solidFill>
          <a:ln w="22225"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8739055A-1005-AB4F-8619-CC4DE870BFFF}"/>
              </a:ext>
            </a:extLst>
          </p:cNvPr>
          <p:cNvSpPr txBox="1"/>
          <p:nvPr/>
        </p:nvSpPr>
        <p:spPr>
          <a:xfrm>
            <a:off x="6411875" y="4462221"/>
            <a:ext cx="1969070" cy="461665"/>
          </a:xfrm>
          <a:prstGeom prst="rect">
            <a:avLst/>
          </a:prstGeom>
          <a:noFill/>
          <a:ln>
            <a:noFill/>
          </a:ln>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AUT: </a:t>
            </a:r>
          </a:p>
          <a:p>
            <a:pPr algn="r"/>
            <a:r>
              <a:rPr lang="en-US" sz="1200" b="1" dirty="0">
                <a:solidFill>
                  <a:schemeClr val="bg1"/>
                </a:solidFill>
                <a:latin typeface="Raleway" panose="020B0503030101060003" pitchFamily="34" charset="77"/>
                <a:cs typeface="Arial" panose="020B0604020202020204" pitchFamily="34" charset="0"/>
              </a:rPr>
              <a:t>The </a:t>
            </a:r>
            <a:r>
              <a:rPr lang="en-US" sz="1200" b="1" dirty="0" err="1">
                <a:solidFill>
                  <a:schemeClr val="bg1"/>
                </a:solidFill>
                <a:latin typeface="Raleway" panose="020B0503030101060003" pitchFamily="34" charset="77"/>
                <a:cs typeface="Arial" panose="020B0604020202020204" pitchFamily="34" charset="0"/>
              </a:rPr>
              <a:t>Greenarians</a:t>
            </a:r>
            <a:r>
              <a:rPr lang="en-US" sz="1200" b="1" dirty="0">
                <a:solidFill>
                  <a:schemeClr val="bg1"/>
                </a:solidFill>
                <a:latin typeface="Raleway" panose="020B0503030101060003" pitchFamily="34" charset="77"/>
                <a:cs typeface="Arial" panose="020B0604020202020204" pitchFamily="34" charset="0"/>
              </a:rPr>
              <a:t> (2019)</a:t>
            </a:r>
          </a:p>
        </p:txBody>
      </p:sp>
      <p:pic>
        <p:nvPicPr>
          <p:cNvPr id="4" name="Picture 3" descr="A hand holding a green box&#10;&#10;Description automatically generated">
            <a:extLst>
              <a:ext uri="{FF2B5EF4-FFF2-40B4-BE49-F238E27FC236}">
                <a16:creationId xmlns:a16="http://schemas.microsoft.com/office/drawing/2014/main" id="{75DD1D7B-2A05-7245-9CC9-BB45A58760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2794" y="1345310"/>
            <a:ext cx="2087232" cy="3075807"/>
          </a:xfrm>
          <a:prstGeom prst="rect">
            <a:avLst/>
          </a:prstGeom>
          <a:ln w="9525">
            <a:solidFill>
              <a:srgbClr val="3D5567"/>
            </a:solidFill>
          </a:ln>
        </p:spPr>
      </p:pic>
      <p:pic>
        <p:nvPicPr>
          <p:cNvPr id="10" name="Picture 9" descr="A group of people standing in front of a crowd posing for the camera&#10;&#10;Description automatically generated">
            <a:extLst>
              <a:ext uri="{FF2B5EF4-FFF2-40B4-BE49-F238E27FC236}">
                <a16:creationId xmlns:a16="http://schemas.microsoft.com/office/drawing/2014/main" id="{F366D94C-C2E8-804F-BEFB-ADE91FF378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5455" y="1362288"/>
            <a:ext cx="3092729" cy="2276903"/>
          </a:xfrm>
          <a:prstGeom prst="rect">
            <a:avLst/>
          </a:prstGeom>
          <a:ln>
            <a:solidFill>
              <a:srgbClr val="3D5567"/>
            </a:solidFill>
          </a:ln>
        </p:spPr>
      </p:pic>
      <p:pic>
        <p:nvPicPr>
          <p:cNvPr id="22" name="Picture 21" descr="A group of people riding on the back of a bicycle&#10;&#10;Description automatically generated">
            <a:extLst>
              <a:ext uri="{FF2B5EF4-FFF2-40B4-BE49-F238E27FC236}">
                <a16:creationId xmlns:a16="http://schemas.microsoft.com/office/drawing/2014/main" id="{E880C12D-53D5-014A-92DE-9925714E5F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787" y="3384376"/>
            <a:ext cx="2451784" cy="1563638"/>
          </a:xfrm>
          <a:prstGeom prst="rect">
            <a:avLst/>
          </a:prstGeom>
          <a:ln>
            <a:solidFill>
              <a:srgbClr val="3D5567"/>
            </a:solidFill>
          </a:ln>
        </p:spPr>
      </p:pic>
    </p:spTree>
    <p:extLst>
      <p:ext uri="{BB962C8B-B14F-4D97-AF65-F5344CB8AC3E}">
        <p14:creationId xmlns:p14="http://schemas.microsoft.com/office/powerpoint/2010/main" val="499707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311FF634-7BCE-1442-BFE1-B66B937B1FDD}"/>
              </a:ext>
            </a:extLst>
          </p:cNvPr>
          <p:cNvSpPr/>
          <p:nvPr/>
        </p:nvSpPr>
        <p:spPr bwMode="auto">
          <a:xfrm>
            <a:off x="5906625" y="1587115"/>
            <a:ext cx="2520280" cy="2735679"/>
          </a:xfrm>
          <a:prstGeom prst="wedgeRectCallout">
            <a:avLst>
              <a:gd name="adj1" fmla="val -32266"/>
              <a:gd name="adj2" fmla="val 63479"/>
            </a:avLst>
          </a:prstGeom>
          <a:solidFill>
            <a:srgbClr val="3D55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5E9E475A-166C-274D-AB89-D6685BDC8999}"/>
              </a:ext>
            </a:extLst>
          </p:cNvPr>
          <p:cNvSpPr/>
          <p:nvPr/>
        </p:nvSpPr>
        <p:spPr bwMode="auto">
          <a:xfrm>
            <a:off x="611560" y="4515966"/>
            <a:ext cx="115212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a:extLst>
              <a:ext uri="{FF2B5EF4-FFF2-40B4-BE49-F238E27FC236}">
                <a16:creationId xmlns:a16="http://schemas.microsoft.com/office/drawing/2014/main" id="{09FF9BCF-615C-7A48-A714-387B09D444CF}"/>
              </a:ext>
            </a:extLst>
          </p:cNvPr>
          <p:cNvSpPr>
            <a:spLocks noGrp="1"/>
          </p:cNvSpPr>
          <p:nvPr>
            <p:ph type="ctrTitle"/>
          </p:nvPr>
        </p:nvSpPr>
        <p:spPr>
          <a:xfrm>
            <a:off x="467543" y="411511"/>
            <a:ext cx="8186549" cy="756083"/>
          </a:xfrm>
        </p:spPr>
        <p:txBody>
          <a:bodyPr/>
          <a:lstStyle/>
          <a:p>
            <a:pPr algn="ctr"/>
            <a:r>
              <a:rPr lang="en-US" dirty="0">
                <a:solidFill>
                  <a:schemeClr val="bg1"/>
                </a:solidFill>
              </a:rPr>
              <a:t>Actions in action!</a:t>
            </a:r>
          </a:p>
        </p:txBody>
      </p:sp>
      <p:sp>
        <p:nvSpPr>
          <p:cNvPr id="13" name="Rectangle 12">
            <a:extLst>
              <a:ext uri="{FF2B5EF4-FFF2-40B4-BE49-F238E27FC236}">
                <a16:creationId xmlns:a16="http://schemas.microsoft.com/office/drawing/2014/main" id="{27CE1466-901D-7142-BDFB-4F425C16A374}"/>
              </a:ext>
            </a:extLst>
          </p:cNvPr>
          <p:cNvSpPr/>
          <p:nvPr/>
        </p:nvSpPr>
        <p:spPr>
          <a:xfrm>
            <a:off x="6020561" y="1730506"/>
            <a:ext cx="2292407" cy="2308324"/>
          </a:xfrm>
          <a:prstGeom prst="rect">
            <a:avLst/>
          </a:prstGeom>
        </p:spPr>
        <p:txBody>
          <a:bodyPr wrap="square" anchor="ctr">
            <a:spAutoFit/>
          </a:bodyPr>
          <a:lstStyle/>
          <a:p>
            <a:pPr algn="ctr"/>
            <a:r>
              <a:rPr lang="en-GB" sz="1600" dirty="0">
                <a:solidFill>
                  <a:schemeClr val="bg1"/>
                </a:solidFill>
                <a:latin typeface="Arial" panose="020B0604020202020204" pitchFamily="34" charset="0"/>
                <a:cs typeface="Arial" panose="020B0604020202020204" pitchFamily="34" charset="0"/>
              </a:rPr>
              <a:t>“The team has set up collection stations, for specific materials, for recycling. These could include but are not limited to: soft plastics, organics, e-waste, batteries, coffee pods and bottle caps”</a:t>
            </a:r>
          </a:p>
        </p:txBody>
      </p:sp>
      <p:sp>
        <p:nvSpPr>
          <p:cNvPr id="14" name="Rectangle 13">
            <a:extLst>
              <a:ext uri="{FF2B5EF4-FFF2-40B4-BE49-F238E27FC236}">
                <a16:creationId xmlns:a16="http://schemas.microsoft.com/office/drawing/2014/main" id="{7C374202-85BB-4945-B869-755ECCB41DBC}"/>
              </a:ext>
            </a:extLst>
          </p:cNvPr>
          <p:cNvSpPr/>
          <p:nvPr/>
        </p:nvSpPr>
        <p:spPr bwMode="auto">
          <a:xfrm>
            <a:off x="683568" y="3495254"/>
            <a:ext cx="2836286" cy="323484"/>
          </a:xfrm>
          <a:prstGeom prst="rect">
            <a:avLst/>
          </a:prstGeom>
          <a:solidFill>
            <a:srgbClr val="3D5567"/>
          </a:solidFill>
          <a:ln w="15875"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0C1EBA86-4A3D-7F4E-AC64-0F1386CE9A37}"/>
              </a:ext>
            </a:extLst>
          </p:cNvPr>
          <p:cNvSpPr txBox="1"/>
          <p:nvPr/>
        </p:nvSpPr>
        <p:spPr>
          <a:xfrm>
            <a:off x="861112" y="3493906"/>
            <a:ext cx="2658743"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Deakin University (2019)</a:t>
            </a:r>
          </a:p>
        </p:txBody>
      </p:sp>
      <p:sp>
        <p:nvSpPr>
          <p:cNvPr id="16" name="Rectangle 15">
            <a:extLst>
              <a:ext uri="{FF2B5EF4-FFF2-40B4-BE49-F238E27FC236}">
                <a16:creationId xmlns:a16="http://schemas.microsoft.com/office/drawing/2014/main" id="{1E189AD7-48BC-994B-A5A0-CE515AD6CCE2}"/>
              </a:ext>
            </a:extLst>
          </p:cNvPr>
          <p:cNvSpPr/>
          <p:nvPr/>
        </p:nvSpPr>
        <p:spPr>
          <a:xfrm>
            <a:off x="783060" y="3973001"/>
            <a:ext cx="2637302" cy="830997"/>
          </a:xfrm>
          <a:prstGeom prst="rect">
            <a:avLst/>
          </a:prstGeom>
        </p:spPr>
        <p:txBody>
          <a:bodyPr wrap="square">
            <a:spAutoFit/>
          </a:bodyPr>
          <a:lstStyle/>
          <a:p>
            <a:pPr algn="r"/>
            <a:r>
              <a:rPr lang="en-GB" sz="1600" dirty="0">
                <a:solidFill>
                  <a:srgbClr val="85B6A4"/>
                </a:solidFill>
                <a:latin typeface="Raleway" panose="020B0503030101060003" pitchFamily="34" charset="77"/>
                <a:cs typeface="Arial" panose="020B0604020202020204" pitchFamily="34" charset="0"/>
              </a:rPr>
              <a:t>Supporting:</a:t>
            </a:r>
          </a:p>
          <a:p>
            <a:pPr algn="r"/>
            <a:r>
              <a:rPr lang="en-GB" sz="1600" dirty="0">
                <a:solidFill>
                  <a:srgbClr val="85B6A4"/>
                </a:solidFill>
                <a:latin typeface="Raleway" panose="020B0503030101060003" pitchFamily="34" charset="77"/>
                <a:cs typeface="Arial" panose="020B0604020202020204" pitchFamily="34" charset="0"/>
              </a:rPr>
              <a:t>Increased recycling</a:t>
            </a:r>
          </a:p>
          <a:p>
            <a:pPr algn="r"/>
            <a:r>
              <a:rPr lang="en-GB" sz="1600" dirty="0">
                <a:solidFill>
                  <a:srgbClr val="85B6A4"/>
                </a:solidFill>
                <a:latin typeface="Raleway" panose="020B0503030101060003" pitchFamily="34" charset="77"/>
                <a:cs typeface="Arial" panose="020B0604020202020204" pitchFamily="34" charset="0"/>
              </a:rPr>
              <a:t>Reduced waste to landfill</a:t>
            </a:r>
          </a:p>
        </p:txBody>
      </p:sp>
      <p:pic>
        <p:nvPicPr>
          <p:cNvPr id="4" name="Picture 3" descr="A picture containing indoor, computer, kitchen, desk&#10;&#10;Description automatically generated">
            <a:extLst>
              <a:ext uri="{FF2B5EF4-FFF2-40B4-BE49-F238E27FC236}">
                <a16:creationId xmlns:a16="http://schemas.microsoft.com/office/drawing/2014/main" id="{83D81F7A-3A62-3341-8765-E3712D80C9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147987" y="1108502"/>
            <a:ext cx="1907450" cy="2836286"/>
          </a:xfrm>
          <a:prstGeom prst="rect">
            <a:avLst/>
          </a:prstGeom>
          <a:ln>
            <a:solidFill>
              <a:srgbClr val="3D5567"/>
            </a:solidFill>
          </a:ln>
        </p:spPr>
      </p:pic>
      <p:pic>
        <p:nvPicPr>
          <p:cNvPr id="17" name="Picture 16" descr="A picture containing person, indoor, standing, woman&#10;&#10;Description automatically generated">
            <a:extLst>
              <a:ext uri="{FF2B5EF4-FFF2-40B4-BE49-F238E27FC236}">
                <a16:creationId xmlns:a16="http://schemas.microsoft.com/office/drawing/2014/main" id="{54739E11-8247-CE4F-AD6E-4EB1E0A3D1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4835" y="1356271"/>
            <a:ext cx="2176804" cy="3455883"/>
          </a:xfrm>
          <a:prstGeom prst="rect">
            <a:avLst/>
          </a:prstGeom>
          <a:ln>
            <a:solidFill>
              <a:srgbClr val="3D5567"/>
            </a:solidFill>
          </a:ln>
        </p:spPr>
      </p:pic>
      <p:sp>
        <p:nvSpPr>
          <p:cNvPr id="18" name="Rectangle 17">
            <a:extLst>
              <a:ext uri="{FF2B5EF4-FFF2-40B4-BE49-F238E27FC236}">
                <a16:creationId xmlns:a16="http://schemas.microsoft.com/office/drawing/2014/main" id="{12BD967B-1011-FF4B-A3FC-C538B55B9F53}"/>
              </a:ext>
            </a:extLst>
          </p:cNvPr>
          <p:cNvSpPr/>
          <p:nvPr/>
        </p:nvSpPr>
        <p:spPr bwMode="auto">
          <a:xfrm>
            <a:off x="3624836" y="4486349"/>
            <a:ext cx="2176802" cy="461665"/>
          </a:xfrm>
          <a:prstGeom prst="rect">
            <a:avLst/>
          </a:prstGeom>
          <a:solidFill>
            <a:srgbClr val="3D5567"/>
          </a:solidFill>
          <a:ln w="19050"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8739055A-1005-AB4F-8619-CC4DE870BFFF}"/>
              </a:ext>
            </a:extLst>
          </p:cNvPr>
          <p:cNvSpPr txBox="1"/>
          <p:nvPr/>
        </p:nvSpPr>
        <p:spPr>
          <a:xfrm>
            <a:off x="3707904" y="4466810"/>
            <a:ext cx="2093733" cy="461665"/>
          </a:xfrm>
          <a:prstGeom prst="rect">
            <a:avLst/>
          </a:prstGeom>
          <a:noFill/>
          <a:ln>
            <a:noFill/>
          </a:ln>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Uni of Adelaide: </a:t>
            </a:r>
          </a:p>
          <a:p>
            <a:pPr algn="r"/>
            <a:r>
              <a:rPr lang="en-US" sz="1200" b="1" dirty="0">
                <a:solidFill>
                  <a:schemeClr val="bg1"/>
                </a:solidFill>
                <a:latin typeface="Raleway" panose="020B0503030101060003" pitchFamily="34" charset="77"/>
                <a:cs typeface="Arial" panose="020B0604020202020204" pitchFamily="34" charset="0"/>
              </a:rPr>
              <a:t>The Evergreens (2019)</a:t>
            </a:r>
          </a:p>
        </p:txBody>
      </p:sp>
    </p:spTree>
    <p:extLst>
      <p:ext uri="{BB962C8B-B14F-4D97-AF65-F5344CB8AC3E}">
        <p14:creationId xmlns:p14="http://schemas.microsoft.com/office/powerpoint/2010/main" val="359288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311FF634-7BCE-1442-BFE1-B66B937B1FDD}"/>
              </a:ext>
            </a:extLst>
          </p:cNvPr>
          <p:cNvSpPr/>
          <p:nvPr/>
        </p:nvSpPr>
        <p:spPr bwMode="auto">
          <a:xfrm>
            <a:off x="611560" y="1317775"/>
            <a:ext cx="2418456" cy="2735679"/>
          </a:xfrm>
          <a:prstGeom prst="wedgeRectCallout">
            <a:avLst>
              <a:gd name="adj1" fmla="val -473"/>
              <a:gd name="adj2" fmla="val 65547"/>
            </a:avLst>
          </a:prstGeom>
          <a:solidFill>
            <a:srgbClr val="3D55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5E9E475A-166C-274D-AB89-D6685BDC8999}"/>
              </a:ext>
            </a:extLst>
          </p:cNvPr>
          <p:cNvSpPr/>
          <p:nvPr/>
        </p:nvSpPr>
        <p:spPr bwMode="auto">
          <a:xfrm>
            <a:off x="611560" y="4515966"/>
            <a:ext cx="115212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a:extLst>
              <a:ext uri="{FF2B5EF4-FFF2-40B4-BE49-F238E27FC236}">
                <a16:creationId xmlns:a16="http://schemas.microsoft.com/office/drawing/2014/main" id="{09FF9BCF-615C-7A48-A714-387B09D444CF}"/>
              </a:ext>
            </a:extLst>
          </p:cNvPr>
          <p:cNvSpPr>
            <a:spLocks noGrp="1"/>
          </p:cNvSpPr>
          <p:nvPr>
            <p:ph type="ctrTitle"/>
          </p:nvPr>
        </p:nvSpPr>
        <p:spPr>
          <a:xfrm>
            <a:off x="467543" y="411511"/>
            <a:ext cx="8186549" cy="756083"/>
          </a:xfrm>
        </p:spPr>
        <p:txBody>
          <a:bodyPr/>
          <a:lstStyle/>
          <a:p>
            <a:pPr algn="ctr"/>
            <a:r>
              <a:rPr lang="en-US" dirty="0">
                <a:solidFill>
                  <a:schemeClr val="bg1"/>
                </a:solidFill>
              </a:rPr>
              <a:t>Actions in action!</a:t>
            </a:r>
          </a:p>
        </p:txBody>
      </p:sp>
      <p:sp>
        <p:nvSpPr>
          <p:cNvPr id="13" name="Rectangle 12">
            <a:extLst>
              <a:ext uri="{FF2B5EF4-FFF2-40B4-BE49-F238E27FC236}">
                <a16:creationId xmlns:a16="http://schemas.microsoft.com/office/drawing/2014/main" id="{27CE1466-901D-7142-BDFB-4F425C16A374}"/>
              </a:ext>
            </a:extLst>
          </p:cNvPr>
          <p:cNvSpPr/>
          <p:nvPr/>
        </p:nvSpPr>
        <p:spPr>
          <a:xfrm>
            <a:off x="756907" y="1611875"/>
            <a:ext cx="2158910" cy="2062103"/>
          </a:xfrm>
          <a:prstGeom prst="rect">
            <a:avLst/>
          </a:prstGeom>
        </p:spPr>
        <p:txBody>
          <a:bodyPr wrap="square" anchor="ctr">
            <a:spAutoFit/>
          </a:bodyPr>
          <a:lstStyle/>
          <a:p>
            <a:pPr algn="ctr"/>
            <a:r>
              <a:rPr lang="en-GB" sz="1600" dirty="0">
                <a:solidFill>
                  <a:schemeClr val="bg1"/>
                </a:solidFill>
                <a:latin typeface="Arial" panose="020B0604020202020204" pitchFamily="34" charset="0"/>
                <a:cs typeface="Arial" panose="020B0604020202020204" pitchFamily="34" charset="0"/>
              </a:rPr>
              <a:t>“The team has existing composting / worm farm facilities </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or has started the process of creating a communal compost facility within their department”</a:t>
            </a:r>
          </a:p>
        </p:txBody>
      </p:sp>
      <p:sp>
        <p:nvSpPr>
          <p:cNvPr id="14" name="Rectangle 13">
            <a:extLst>
              <a:ext uri="{FF2B5EF4-FFF2-40B4-BE49-F238E27FC236}">
                <a16:creationId xmlns:a16="http://schemas.microsoft.com/office/drawing/2014/main" id="{7C374202-85BB-4945-B869-755ECCB41DBC}"/>
              </a:ext>
            </a:extLst>
          </p:cNvPr>
          <p:cNvSpPr/>
          <p:nvPr/>
        </p:nvSpPr>
        <p:spPr bwMode="auto">
          <a:xfrm>
            <a:off x="3203848" y="3512236"/>
            <a:ext cx="3024336" cy="323484"/>
          </a:xfrm>
          <a:prstGeom prst="rect">
            <a:avLst/>
          </a:prstGeom>
          <a:solidFill>
            <a:srgbClr val="3D5567"/>
          </a:solidFill>
          <a:ln w="19050"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0C1EBA86-4A3D-7F4E-AC64-0F1386CE9A37}"/>
              </a:ext>
            </a:extLst>
          </p:cNvPr>
          <p:cNvSpPr txBox="1"/>
          <p:nvPr/>
        </p:nvSpPr>
        <p:spPr>
          <a:xfrm>
            <a:off x="3451880" y="3539368"/>
            <a:ext cx="2763724"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UTAS: Rural Clinical School (2019)</a:t>
            </a:r>
          </a:p>
        </p:txBody>
      </p:sp>
      <p:sp>
        <p:nvSpPr>
          <p:cNvPr id="16" name="Rectangle 15">
            <a:extLst>
              <a:ext uri="{FF2B5EF4-FFF2-40B4-BE49-F238E27FC236}">
                <a16:creationId xmlns:a16="http://schemas.microsoft.com/office/drawing/2014/main" id="{1E189AD7-48BC-994B-A5A0-CE515AD6CCE2}"/>
              </a:ext>
            </a:extLst>
          </p:cNvPr>
          <p:cNvSpPr/>
          <p:nvPr/>
        </p:nvSpPr>
        <p:spPr>
          <a:xfrm>
            <a:off x="3241326" y="4101577"/>
            <a:ext cx="2637302" cy="830997"/>
          </a:xfrm>
          <a:prstGeom prst="rect">
            <a:avLst/>
          </a:prstGeom>
        </p:spPr>
        <p:txBody>
          <a:bodyPr wrap="square">
            <a:spAutoFit/>
          </a:bodyPr>
          <a:lstStyle/>
          <a:p>
            <a:r>
              <a:rPr lang="en-GB" sz="1600" dirty="0">
                <a:solidFill>
                  <a:srgbClr val="85B6A4"/>
                </a:solidFill>
                <a:latin typeface="Raleway" panose="020B0503030101060003" pitchFamily="34" charset="77"/>
                <a:cs typeface="Arial" panose="020B0604020202020204" pitchFamily="34" charset="0"/>
              </a:rPr>
              <a:t>Supporting:</a:t>
            </a:r>
          </a:p>
          <a:p>
            <a:r>
              <a:rPr lang="en-GB" sz="1600" dirty="0">
                <a:solidFill>
                  <a:srgbClr val="85B6A4"/>
                </a:solidFill>
                <a:latin typeface="Raleway" panose="020B0503030101060003" pitchFamily="34" charset="77"/>
                <a:cs typeface="Arial" panose="020B0604020202020204" pitchFamily="34" charset="0"/>
              </a:rPr>
              <a:t>Reduced food waste</a:t>
            </a:r>
          </a:p>
          <a:p>
            <a:r>
              <a:rPr lang="en-GB" sz="1600" dirty="0">
                <a:solidFill>
                  <a:srgbClr val="85B6A4"/>
                </a:solidFill>
                <a:latin typeface="Raleway" panose="020B0503030101060003" pitchFamily="34" charset="77"/>
                <a:cs typeface="Arial" panose="020B0604020202020204" pitchFamily="34" charset="0"/>
              </a:rPr>
              <a:t>Reduced waste to landfill</a:t>
            </a:r>
          </a:p>
        </p:txBody>
      </p:sp>
      <p:sp>
        <p:nvSpPr>
          <p:cNvPr id="18" name="Rectangle 17">
            <a:extLst>
              <a:ext uri="{FF2B5EF4-FFF2-40B4-BE49-F238E27FC236}">
                <a16:creationId xmlns:a16="http://schemas.microsoft.com/office/drawing/2014/main" id="{12BD967B-1011-FF4B-A3FC-C538B55B9F53}"/>
              </a:ext>
            </a:extLst>
          </p:cNvPr>
          <p:cNvSpPr/>
          <p:nvPr/>
        </p:nvSpPr>
        <p:spPr bwMode="auto">
          <a:xfrm>
            <a:off x="6411877" y="4494054"/>
            <a:ext cx="1969069" cy="461665"/>
          </a:xfrm>
          <a:prstGeom prst="rect">
            <a:avLst/>
          </a:prstGeom>
          <a:solidFill>
            <a:srgbClr val="3D5567"/>
          </a:solidFill>
          <a:ln w="25400"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8739055A-1005-AB4F-8619-CC4DE870BFFF}"/>
              </a:ext>
            </a:extLst>
          </p:cNvPr>
          <p:cNvSpPr txBox="1"/>
          <p:nvPr/>
        </p:nvSpPr>
        <p:spPr>
          <a:xfrm>
            <a:off x="6411877" y="4494054"/>
            <a:ext cx="1969070" cy="461665"/>
          </a:xfrm>
          <a:prstGeom prst="rect">
            <a:avLst/>
          </a:prstGeom>
          <a:noFill/>
          <a:ln>
            <a:noFill/>
          </a:ln>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UWA: </a:t>
            </a:r>
          </a:p>
          <a:p>
            <a:pPr algn="r"/>
            <a:r>
              <a:rPr lang="en-US" sz="1200" b="1" dirty="0">
                <a:solidFill>
                  <a:schemeClr val="bg1"/>
                </a:solidFill>
                <a:latin typeface="Raleway" panose="020B0503030101060003" pitchFamily="34" charset="77"/>
                <a:cs typeface="Arial" panose="020B0604020202020204" pitchFamily="34" charset="0"/>
              </a:rPr>
              <a:t>EE Green Squad (2019)</a:t>
            </a:r>
          </a:p>
        </p:txBody>
      </p:sp>
      <p:pic>
        <p:nvPicPr>
          <p:cNvPr id="5" name="Picture 4" descr="A group of people sitting on a bench&#10;&#10;Description automatically generated">
            <a:extLst>
              <a:ext uri="{FF2B5EF4-FFF2-40B4-BE49-F238E27FC236}">
                <a16:creationId xmlns:a16="http://schemas.microsoft.com/office/drawing/2014/main" id="{A414CD80-7D42-B544-B53F-4EEDB323BD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4001" y="1322119"/>
            <a:ext cx="3021557" cy="2173135"/>
          </a:xfrm>
          <a:prstGeom prst="rect">
            <a:avLst/>
          </a:prstGeom>
          <a:ln>
            <a:solidFill>
              <a:srgbClr val="3D5567"/>
            </a:solidFill>
          </a:ln>
        </p:spPr>
      </p:pic>
      <p:pic>
        <p:nvPicPr>
          <p:cNvPr id="9" name="Picture 8" descr="A picture containing indoor, green, kitchen, sitting&#10;&#10;Description automatically generated">
            <a:extLst>
              <a:ext uri="{FF2B5EF4-FFF2-40B4-BE49-F238E27FC236}">
                <a16:creationId xmlns:a16="http://schemas.microsoft.com/office/drawing/2014/main" id="{1DFA6A1B-B889-8843-9C16-EE78B4DDF4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794459" y="1933391"/>
            <a:ext cx="3203906" cy="1981363"/>
          </a:xfrm>
          <a:prstGeom prst="rect">
            <a:avLst/>
          </a:prstGeom>
          <a:ln>
            <a:solidFill>
              <a:srgbClr val="3D5567"/>
            </a:solidFill>
          </a:ln>
        </p:spPr>
      </p:pic>
    </p:spTree>
    <p:extLst>
      <p:ext uri="{BB962C8B-B14F-4D97-AF65-F5344CB8AC3E}">
        <p14:creationId xmlns:p14="http://schemas.microsoft.com/office/powerpoint/2010/main" val="282037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ular Callout 7">
            <a:extLst>
              <a:ext uri="{FF2B5EF4-FFF2-40B4-BE49-F238E27FC236}">
                <a16:creationId xmlns:a16="http://schemas.microsoft.com/office/drawing/2014/main" id="{311FF634-7BCE-1442-BFE1-B66B937B1FDD}"/>
              </a:ext>
            </a:extLst>
          </p:cNvPr>
          <p:cNvSpPr/>
          <p:nvPr/>
        </p:nvSpPr>
        <p:spPr bwMode="auto">
          <a:xfrm>
            <a:off x="580969" y="1635646"/>
            <a:ext cx="2016224" cy="1713518"/>
          </a:xfrm>
          <a:prstGeom prst="wedgeRectCallout">
            <a:avLst>
              <a:gd name="adj1" fmla="val -473"/>
              <a:gd name="adj2" fmla="val 65547"/>
            </a:avLst>
          </a:prstGeom>
          <a:solidFill>
            <a:srgbClr val="3D55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5E9E475A-166C-274D-AB89-D6685BDC8999}"/>
              </a:ext>
            </a:extLst>
          </p:cNvPr>
          <p:cNvSpPr/>
          <p:nvPr/>
        </p:nvSpPr>
        <p:spPr bwMode="auto">
          <a:xfrm>
            <a:off x="611560" y="4515966"/>
            <a:ext cx="115212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a:extLst>
              <a:ext uri="{FF2B5EF4-FFF2-40B4-BE49-F238E27FC236}">
                <a16:creationId xmlns:a16="http://schemas.microsoft.com/office/drawing/2014/main" id="{09FF9BCF-615C-7A48-A714-387B09D444CF}"/>
              </a:ext>
            </a:extLst>
          </p:cNvPr>
          <p:cNvSpPr>
            <a:spLocks noGrp="1"/>
          </p:cNvSpPr>
          <p:nvPr>
            <p:ph type="ctrTitle"/>
          </p:nvPr>
        </p:nvSpPr>
        <p:spPr>
          <a:xfrm>
            <a:off x="467543" y="411511"/>
            <a:ext cx="8186549" cy="756083"/>
          </a:xfrm>
        </p:spPr>
        <p:txBody>
          <a:bodyPr/>
          <a:lstStyle/>
          <a:p>
            <a:pPr algn="ctr"/>
            <a:r>
              <a:rPr lang="en-US" dirty="0">
                <a:solidFill>
                  <a:schemeClr val="bg1"/>
                </a:solidFill>
              </a:rPr>
              <a:t>Actions in action!</a:t>
            </a:r>
          </a:p>
        </p:txBody>
      </p:sp>
      <p:sp>
        <p:nvSpPr>
          <p:cNvPr id="13" name="Rectangle 12">
            <a:extLst>
              <a:ext uri="{FF2B5EF4-FFF2-40B4-BE49-F238E27FC236}">
                <a16:creationId xmlns:a16="http://schemas.microsoft.com/office/drawing/2014/main" id="{27CE1466-901D-7142-BDFB-4F425C16A374}"/>
              </a:ext>
            </a:extLst>
          </p:cNvPr>
          <p:cNvSpPr/>
          <p:nvPr/>
        </p:nvSpPr>
        <p:spPr>
          <a:xfrm>
            <a:off x="724985" y="1920661"/>
            <a:ext cx="1728191" cy="1077218"/>
          </a:xfrm>
          <a:prstGeom prst="rect">
            <a:avLst/>
          </a:prstGeom>
        </p:spPr>
        <p:txBody>
          <a:bodyPr wrap="square" anchor="ctr">
            <a:spAutoFit/>
          </a:bodyPr>
          <a:lstStyle/>
          <a:p>
            <a:pPr algn="ctr"/>
            <a:r>
              <a:rPr lang="en-GB" sz="1600" dirty="0">
                <a:solidFill>
                  <a:schemeClr val="bg1"/>
                </a:solidFill>
                <a:latin typeface="Arial" panose="020B0604020202020204" pitchFamily="34" charset="0"/>
                <a:cs typeface="Arial" panose="020B0604020202020204" pitchFamily="34" charset="0"/>
              </a:rPr>
              <a:t>“The team has hosted a healthy, plastic free morning tea”</a:t>
            </a:r>
          </a:p>
        </p:txBody>
      </p:sp>
      <p:sp>
        <p:nvSpPr>
          <p:cNvPr id="14" name="Rectangle 13">
            <a:extLst>
              <a:ext uri="{FF2B5EF4-FFF2-40B4-BE49-F238E27FC236}">
                <a16:creationId xmlns:a16="http://schemas.microsoft.com/office/drawing/2014/main" id="{7C374202-85BB-4945-B869-755ECCB41DBC}"/>
              </a:ext>
            </a:extLst>
          </p:cNvPr>
          <p:cNvSpPr/>
          <p:nvPr/>
        </p:nvSpPr>
        <p:spPr bwMode="auto">
          <a:xfrm>
            <a:off x="5329276" y="3005651"/>
            <a:ext cx="3139553" cy="323484"/>
          </a:xfrm>
          <a:prstGeom prst="rect">
            <a:avLst/>
          </a:prstGeom>
          <a:solidFill>
            <a:srgbClr val="3D5567"/>
          </a:solidFill>
          <a:ln w="19050"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0C1EBA86-4A3D-7F4E-AC64-0F1386CE9A37}"/>
              </a:ext>
            </a:extLst>
          </p:cNvPr>
          <p:cNvSpPr txBox="1"/>
          <p:nvPr/>
        </p:nvSpPr>
        <p:spPr>
          <a:xfrm>
            <a:off x="5705105" y="3037543"/>
            <a:ext cx="2763724"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VUW: Team </a:t>
            </a:r>
            <a:r>
              <a:rPr lang="en-US" sz="1200" b="1" dirty="0" err="1">
                <a:solidFill>
                  <a:schemeClr val="bg1"/>
                </a:solidFill>
                <a:latin typeface="Raleway" panose="020B0503030101060003" pitchFamily="34" charset="77"/>
                <a:cs typeface="Arial" panose="020B0604020202020204" pitchFamily="34" charset="0"/>
              </a:rPr>
              <a:t>Amazonica</a:t>
            </a:r>
            <a:r>
              <a:rPr lang="en-US" sz="1200" b="1" dirty="0">
                <a:solidFill>
                  <a:schemeClr val="bg1"/>
                </a:solidFill>
                <a:latin typeface="Raleway" panose="020B0503030101060003" pitchFamily="34" charset="77"/>
                <a:cs typeface="Arial" panose="020B0604020202020204" pitchFamily="34" charset="0"/>
              </a:rPr>
              <a:t> (2019)</a:t>
            </a:r>
          </a:p>
        </p:txBody>
      </p:sp>
      <p:sp>
        <p:nvSpPr>
          <p:cNvPr id="16" name="Rectangle 15">
            <a:extLst>
              <a:ext uri="{FF2B5EF4-FFF2-40B4-BE49-F238E27FC236}">
                <a16:creationId xmlns:a16="http://schemas.microsoft.com/office/drawing/2014/main" id="{1E189AD7-48BC-994B-A5A0-CE515AD6CCE2}"/>
              </a:ext>
            </a:extLst>
          </p:cNvPr>
          <p:cNvSpPr/>
          <p:nvPr/>
        </p:nvSpPr>
        <p:spPr>
          <a:xfrm>
            <a:off x="611560" y="3739418"/>
            <a:ext cx="2637302" cy="1077218"/>
          </a:xfrm>
          <a:prstGeom prst="rect">
            <a:avLst/>
          </a:prstGeom>
        </p:spPr>
        <p:txBody>
          <a:bodyPr wrap="square">
            <a:spAutoFit/>
          </a:bodyPr>
          <a:lstStyle/>
          <a:p>
            <a:pPr algn="r"/>
            <a:r>
              <a:rPr lang="en-GB" sz="1600" dirty="0">
                <a:solidFill>
                  <a:srgbClr val="85B6A4"/>
                </a:solidFill>
                <a:latin typeface="Raleway" panose="020B0503030101060003" pitchFamily="34" charset="77"/>
                <a:cs typeface="Arial" panose="020B0604020202020204" pitchFamily="34" charset="0"/>
              </a:rPr>
              <a:t>Supporting:</a:t>
            </a:r>
          </a:p>
          <a:p>
            <a:pPr algn="r"/>
            <a:r>
              <a:rPr lang="en-GB" sz="1600" dirty="0">
                <a:solidFill>
                  <a:srgbClr val="85B6A4"/>
                </a:solidFill>
                <a:latin typeface="Raleway" panose="020B0503030101060003" pitchFamily="34" charset="77"/>
                <a:cs typeface="Arial" panose="020B0604020202020204" pitchFamily="34" charset="0"/>
              </a:rPr>
              <a:t>Health &amp; wellbeing</a:t>
            </a:r>
          </a:p>
          <a:p>
            <a:pPr algn="r"/>
            <a:r>
              <a:rPr lang="en-GB" sz="1600" dirty="0">
                <a:solidFill>
                  <a:srgbClr val="85B6A4"/>
                </a:solidFill>
                <a:latin typeface="Raleway" panose="020B0503030101060003" pitchFamily="34" charset="77"/>
                <a:cs typeface="Arial" panose="020B0604020202020204" pitchFamily="34" charset="0"/>
              </a:rPr>
              <a:t>Sustainable consumption</a:t>
            </a:r>
          </a:p>
          <a:p>
            <a:pPr algn="r"/>
            <a:r>
              <a:rPr lang="en-GB" sz="1600" dirty="0">
                <a:solidFill>
                  <a:srgbClr val="85B6A4"/>
                </a:solidFill>
                <a:latin typeface="Raleway" panose="020B0503030101060003" pitchFamily="34" charset="77"/>
                <a:cs typeface="Arial" panose="020B0604020202020204" pitchFamily="34" charset="0"/>
              </a:rPr>
              <a:t>Reduced waste to landfill</a:t>
            </a:r>
          </a:p>
        </p:txBody>
      </p:sp>
      <p:pic>
        <p:nvPicPr>
          <p:cNvPr id="5" name="Picture 4" descr="A group of people sitting at a table eating food&#10;&#10;Description automatically generated">
            <a:extLst>
              <a:ext uri="{FF2B5EF4-FFF2-40B4-BE49-F238E27FC236}">
                <a16:creationId xmlns:a16="http://schemas.microsoft.com/office/drawing/2014/main" id="{D9904802-D1D8-004F-BB8F-939E92676E6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p:blipFill>
        <p:spPr>
          <a:xfrm>
            <a:off x="5329276" y="1331189"/>
            <a:ext cx="3139553" cy="1672609"/>
          </a:xfrm>
          <a:prstGeom prst="rect">
            <a:avLst/>
          </a:prstGeom>
          <a:ln>
            <a:solidFill>
              <a:srgbClr val="3D5567"/>
            </a:solidFill>
          </a:ln>
        </p:spPr>
      </p:pic>
      <p:pic>
        <p:nvPicPr>
          <p:cNvPr id="9" name="Picture 8" descr="A group of people sitting at a table with a plate of food&#10;&#10;Description automatically generated">
            <a:extLst>
              <a:ext uri="{FF2B5EF4-FFF2-40B4-BE49-F238E27FC236}">
                <a16:creationId xmlns:a16="http://schemas.microsoft.com/office/drawing/2014/main" id="{660EFFBE-D988-3247-8AA9-4B66E50CA9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27403" y="1331189"/>
            <a:ext cx="2476286" cy="1687099"/>
          </a:xfrm>
          <a:prstGeom prst="rect">
            <a:avLst/>
          </a:prstGeom>
          <a:ln>
            <a:solidFill>
              <a:srgbClr val="3D5567"/>
            </a:solidFill>
          </a:ln>
        </p:spPr>
      </p:pic>
      <p:sp>
        <p:nvSpPr>
          <p:cNvPr id="17" name="Rectangle 16">
            <a:extLst>
              <a:ext uri="{FF2B5EF4-FFF2-40B4-BE49-F238E27FC236}">
                <a16:creationId xmlns:a16="http://schemas.microsoft.com/office/drawing/2014/main" id="{36013D6E-0CC2-254A-850F-07774009EC91}"/>
              </a:ext>
            </a:extLst>
          </p:cNvPr>
          <p:cNvSpPr/>
          <p:nvPr/>
        </p:nvSpPr>
        <p:spPr bwMode="auto">
          <a:xfrm>
            <a:off x="2728737" y="3003695"/>
            <a:ext cx="2476286" cy="323484"/>
          </a:xfrm>
          <a:prstGeom prst="rect">
            <a:avLst/>
          </a:prstGeom>
          <a:solidFill>
            <a:srgbClr val="3D5567"/>
          </a:solidFill>
          <a:ln w="19050"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0" name="TextBox 19">
            <a:extLst>
              <a:ext uri="{FF2B5EF4-FFF2-40B4-BE49-F238E27FC236}">
                <a16:creationId xmlns:a16="http://schemas.microsoft.com/office/drawing/2014/main" id="{2803F0E9-EEC9-7840-B647-650F3D511C64}"/>
              </a:ext>
            </a:extLst>
          </p:cNvPr>
          <p:cNvSpPr txBox="1"/>
          <p:nvPr/>
        </p:nvSpPr>
        <p:spPr>
          <a:xfrm>
            <a:off x="2989157" y="3018288"/>
            <a:ext cx="2214532" cy="27699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VUW: Green ME (2019)</a:t>
            </a:r>
          </a:p>
        </p:txBody>
      </p:sp>
      <p:pic>
        <p:nvPicPr>
          <p:cNvPr id="11" name="Picture 10" descr="A group of people sitting at a table&#10;&#10;Description automatically generated">
            <a:extLst>
              <a:ext uri="{FF2B5EF4-FFF2-40B4-BE49-F238E27FC236}">
                <a16:creationId xmlns:a16="http://schemas.microsoft.com/office/drawing/2014/main" id="{242B59AE-D293-BA41-92FD-D12BF2200A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37"/>
          <a:stretch/>
        </p:blipFill>
        <p:spPr>
          <a:xfrm>
            <a:off x="3347864" y="3541283"/>
            <a:ext cx="3960440" cy="1429619"/>
          </a:xfrm>
          <a:prstGeom prst="rect">
            <a:avLst/>
          </a:prstGeom>
          <a:ln>
            <a:solidFill>
              <a:srgbClr val="3D5567"/>
            </a:solidFill>
          </a:ln>
        </p:spPr>
      </p:pic>
      <p:sp>
        <p:nvSpPr>
          <p:cNvPr id="21" name="Rectangle 20">
            <a:extLst>
              <a:ext uri="{FF2B5EF4-FFF2-40B4-BE49-F238E27FC236}">
                <a16:creationId xmlns:a16="http://schemas.microsoft.com/office/drawing/2014/main" id="{A1793B7E-E827-D84C-8A31-56352243D50A}"/>
              </a:ext>
            </a:extLst>
          </p:cNvPr>
          <p:cNvSpPr/>
          <p:nvPr/>
        </p:nvSpPr>
        <p:spPr bwMode="auto">
          <a:xfrm>
            <a:off x="7308304" y="3541283"/>
            <a:ext cx="855614" cy="1429619"/>
          </a:xfrm>
          <a:prstGeom prst="rect">
            <a:avLst/>
          </a:prstGeom>
          <a:solidFill>
            <a:srgbClr val="3D5567"/>
          </a:solidFill>
          <a:ln w="19050" cap="flat" cmpd="sng" algn="ctr">
            <a:solidFill>
              <a:srgbClr val="3D55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2" name="TextBox 21">
            <a:extLst>
              <a:ext uri="{FF2B5EF4-FFF2-40B4-BE49-F238E27FC236}">
                <a16:creationId xmlns:a16="http://schemas.microsoft.com/office/drawing/2014/main" id="{4A0B393E-5218-3248-95E1-0527959E208B}"/>
              </a:ext>
            </a:extLst>
          </p:cNvPr>
          <p:cNvSpPr txBox="1"/>
          <p:nvPr/>
        </p:nvSpPr>
        <p:spPr>
          <a:xfrm>
            <a:off x="7236296" y="3616307"/>
            <a:ext cx="855614" cy="1200329"/>
          </a:xfrm>
          <a:prstGeom prst="rect">
            <a:avLst/>
          </a:prstGeom>
          <a:noFill/>
        </p:spPr>
        <p:txBody>
          <a:bodyPr wrap="square" rtlCol="0" anchor="ctr">
            <a:spAutoFit/>
          </a:bodyPr>
          <a:lstStyle/>
          <a:p>
            <a:pPr algn="r"/>
            <a:r>
              <a:rPr lang="en-US" sz="1200" b="1" dirty="0">
                <a:solidFill>
                  <a:schemeClr val="bg1"/>
                </a:solidFill>
                <a:latin typeface="Raleway" panose="020B0503030101060003" pitchFamily="34" charset="77"/>
                <a:cs typeface="Arial" panose="020B0604020202020204" pitchFamily="34" charset="0"/>
              </a:rPr>
              <a:t>Uni </a:t>
            </a:r>
            <a:r>
              <a:rPr lang="en-US" sz="1200" b="1" dirty="0" err="1">
                <a:solidFill>
                  <a:schemeClr val="bg1"/>
                </a:solidFill>
                <a:latin typeface="Raleway" panose="020B0503030101060003" pitchFamily="34" charset="77"/>
                <a:cs typeface="Arial" panose="020B0604020202020204" pitchFamily="34" charset="0"/>
              </a:rPr>
              <a:t>Melb</a:t>
            </a:r>
            <a:r>
              <a:rPr lang="en-US" sz="1200" b="1" dirty="0">
                <a:solidFill>
                  <a:schemeClr val="bg1"/>
                </a:solidFill>
                <a:latin typeface="Raleway" panose="020B0503030101060003" pitchFamily="34" charset="77"/>
                <a:cs typeface="Arial" panose="020B0604020202020204" pitchFamily="34" charset="0"/>
              </a:rPr>
              <a:t>: Bedford Busy Bees (2019)</a:t>
            </a:r>
          </a:p>
        </p:txBody>
      </p:sp>
    </p:spTree>
    <p:extLst>
      <p:ext uri="{BB962C8B-B14F-4D97-AF65-F5344CB8AC3E}">
        <p14:creationId xmlns:p14="http://schemas.microsoft.com/office/powerpoint/2010/main" val="308935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5422-F139-614B-9B56-314D1E3BD668}"/>
              </a:ext>
            </a:extLst>
          </p:cNvPr>
          <p:cNvSpPr>
            <a:spLocks noGrp="1"/>
          </p:cNvSpPr>
          <p:nvPr>
            <p:ph type="ctrTitle"/>
          </p:nvPr>
        </p:nvSpPr>
        <p:spPr>
          <a:xfrm>
            <a:off x="467544" y="411511"/>
            <a:ext cx="8208912" cy="756083"/>
          </a:xfrm>
        </p:spPr>
        <p:txBody>
          <a:bodyPr/>
          <a:lstStyle/>
          <a:p>
            <a:pPr algn="ctr"/>
            <a:r>
              <a:rPr lang="en-US" dirty="0">
                <a:solidFill>
                  <a:schemeClr val="bg1"/>
                </a:solidFill>
              </a:rPr>
              <a:t>Live dashboard of progress</a:t>
            </a:r>
          </a:p>
        </p:txBody>
      </p:sp>
      <p:pic>
        <p:nvPicPr>
          <p:cNvPr id="4" name="Picture 3">
            <a:extLst>
              <a:ext uri="{FF2B5EF4-FFF2-40B4-BE49-F238E27FC236}">
                <a16:creationId xmlns:a16="http://schemas.microsoft.com/office/drawing/2014/main" id="{7AE6A6D2-DCDB-9F4B-A5D9-4672A85E5E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4561" y="1152128"/>
            <a:ext cx="4772522" cy="3867894"/>
          </a:xfrm>
          <a:prstGeom prst="rect">
            <a:avLst/>
          </a:prstGeom>
        </p:spPr>
      </p:pic>
      <p:sp>
        <p:nvSpPr>
          <p:cNvPr id="5" name="Rectangle 4">
            <a:extLst>
              <a:ext uri="{FF2B5EF4-FFF2-40B4-BE49-F238E27FC236}">
                <a16:creationId xmlns:a16="http://schemas.microsoft.com/office/drawing/2014/main" id="{1F841108-1E8F-034C-B3B4-1F1B68B0176E}"/>
              </a:ext>
            </a:extLst>
          </p:cNvPr>
          <p:cNvSpPr/>
          <p:nvPr/>
        </p:nvSpPr>
        <p:spPr bwMode="auto">
          <a:xfrm>
            <a:off x="467544" y="4371950"/>
            <a:ext cx="1296144"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8083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11560" y="4485637"/>
            <a:ext cx="1224136" cy="534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p:cNvSpPr>
            <a:spLocks noGrp="1"/>
          </p:cNvSpPr>
          <p:nvPr>
            <p:ph type="ctrTitle"/>
          </p:nvPr>
        </p:nvSpPr>
        <p:spPr>
          <a:xfrm>
            <a:off x="435747" y="411511"/>
            <a:ext cx="8277889" cy="756083"/>
          </a:xfrm>
        </p:spPr>
        <p:txBody>
          <a:bodyPr/>
          <a:lstStyle/>
          <a:p>
            <a:pPr algn="ctr"/>
            <a:r>
              <a:rPr lang="en-US" dirty="0">
                <a:solidFill>
                  <a:schemeClr val="bg1"/>
                </a:solidFill>
              </a:rPr>
              <a:t>What is Green Impact?</a:t>
            </a:r>
          </a:p>
        </p:txBody>
      </p:sp>
      <p:sp>
        <p:nvSpPr>
          <p:cNvPr id="9" name="Subtitle 8">
            <a:extLst>
              <a:ext uri="{FF2B5EF4-FFF2-40B4-BE49-F238E27FC236}">
                <a16:creationId xmlns:a16="http://schemas.microsoft.com/office/drawing/2014/main" id="{3ED08487-88BF-E044-8BBC-AE33519D6EA6}"/>
              </a:ext>
            </a:extLst>
          </p:cNvPr>
          <p:cNvSpPr>
            <a:spLocks noGrp="1"/>
          </p:cNvSpPr>
          <p:nvPr>
            <p:ph type="subTitle" idx="1"/>
          </p:nvPr>
        </p:nvSpPr>
        <p:spPr>
          <a:xfrm>
            <a:off x="457964" y="1213186"/>
            <a:ext cx="8146483" cy="1440161"/>
          </a:xfrm>
        </p:spPr>
        <p:txBody>
          <a:bodyPr/>
          <a:lstStyle/>
          <a:p>
            <a:r>
              <a:rPr lang="en-AU" sz="1200" b="1" kern="1200" baseline="0" dirty="0">
                <a:solidFill>
                  <a:schemeClr val="tx1"/>
                </a:solidFill>
                <a:effectLst/>
                <a:latin typeface="+mn-lt"/>
                <a:ea typeface="+mn-ea"/>
                <a:cs typeface="+mn-cs"/>
              </a:rPr>
              <a:t>What is Green Impact?</a:t>
            </a:r>
          </a:p>
          <a:p>
            <a:r>
              <a:rPr lang="en-AU" sz="1200" kern="1200" baseline="0" dirty="0">
                <a:solidFill>
                  <a:schemeClr val="tx1"/>
                </a:solidFill>
                <a:effectLst/>
                <a:latin typeface="+mn-lt"/>
                <a:ea typeface="+mn-ea"/>
                <a:cs typeface="+mn-cs"/>
              </a:rPr>
              <a:t>Green Impact is a change and engagement program. Which is a fancy way of saying that it’s a program designed to help and guide staff and students, from all different backgrounds and interest levels in sustainability and environmental issues, to make real and positive changes in your homes and workspace. Together you can help make AUT a healthier and more sustainable place to work and live. The program recognises that changes, no matter how small, can add up to make a real difference. </a:t>
            </a:r>
          </a:p>
        </p:txBody>
      </p:sp>
      <p:grpSp>
        <p:nvGrpSpPr>
          <p:cNvPr id="25" name="Group 24">
            <a:extLst>
              <a:ext uri="{FF2B5EF4-FFF2-40B4-BE49-F238E27FC236}">
                <a16:creationId xmlns:a16="http://schemas.microsoft.com/office/drawing/2014/main" id="{6DB5F705-AC49-3949-9FF9-E432ED50827D}"/>
              </a:ext>
            </a:extLst>
          </p:cNvPr>
          <p:cNvGrpSpPr/>
          <p:nvPr/>
        </p:nvGrpSpPr>
        <p:grpSpPr>
          <a:xfrm>
            <a:off x="435747" y="2571750"/>
            <a:ext cx="2172814" cy="2172814"/>
            <a:chOff x="435747" y="2571750"/>
            <a:chExt cx="2172814" cy="2172814"/>
          </a:xfrm>
        </p:grpSpPr>
        <p:sp>
          <p:nvSpPr>
            <p:cNvPr id="26" name="Oval 25">
              <a:extLst>
                <a:ext uri="{FF2B5EF4-FFF2-40B4-BE49-F238E27FC236}">
                  <a16:creationId xmlns:a16="http://schemas.microsoft.com/office/drawing/2014/main" id="{10621AF2-3AD1-8540-88B2-88AD7D6A64E7}"/>
                </a:ext>
              </a:extLst>
            </p:cNvPr>
            <p:cNvSpPr/>
            <p:nvPr/>
          </p:nvSpPr>
          <p:spPr bwMode="auto">
            <a:xfrm>
              <a:off x="435747" y="2571750"/>
              <a:ext cx="2172814" cy="2172814"/>
            </a:xfrm>
            <a:prstGeom prst="ellipse">
              <a:avLst/>
            </a:prstGeom>
            <a:solidFill>
              <a:srgbClr val="81C341">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27" name="Rectangle 26">
              <a:extLst>
                <a:ext uri="{FF2B5EF4-FFF2-40B4-BE49-F238E27FC236}">
                  <a16:creationId xmlns:a16="http://schemas.microsoft.com/office/drawing/2014/main" id="{3A1B2D4F-DEE7-874A-9807-DD54150D9D2D}"/>
                </a:ext>
              </a:extLst>
            </p:cNvPr>
            <p:cNvSpPr/>
            <p:nvPr/>
          </p:nvSpPr>
          <p:spPr>
            <a:xfrm>
              <a:off x="574930" y="3482760"/>
              <a:ext cx="1859299" cy="892552"/>
            </a:xfrm>
            <a:prstGeom prst="rect">
              <a:avLst/>
            </a:prstGeom>
          </p:spPr>
          <p:txBody>
            <a:bodyPr wrap="square">
              <a:spAutoFit/>
            </a:bodyPr>
            <a:lstStyle/>
            <a:p>
              <a:pPr algn="ctr"/>
              <a:r>
                <a:rPr lang="en-GB" sz="1800" b="1" dirty="0">
                  <a:solidFill>
                    <a:schemeClr val="bg1"/>
                  </a:solidFill>
                  <a:latin typeface="Arial" charset="0"/>
                  <a:ea typeface="Arial" charset="0"/>
                  <a:cs typeface="Arial" charset="0"/>
                </a:rPr>
                <a:t>Teams</a:t>
              </a:r>
              <a:r>
                <a:rPr lang="en-GB" sz="2000" dirty="0">
                  <a:solidFill>
                    <a:schemeClr val="bg1"/>
                  </a:solidFill>
                  <a:latin typeface="Arial" charset="0"/>
                  <a:ea typeface="Arial" charset="0"/>
                  <a:cs typeface="Arial" charset="0"/>
                </a:rPr>
                <a:t> </a:t>
              </a:r>
              <a:br>
                <a:rPr lang="en-GB" sz="2000" dirty="0">
                  <a:solidFill>
                    <a:schemeClr val="bg1"/>
                  </a:solidFill>
                  <a:latin typeface="Arial" charset="0"/>
                  <a:ea typeface="Arial" charset="0"/>
                  <a:cs typeface="Arial" charset="0"/>
                </a:rPr>
              </a:br>
              <a:r>
                <a:rPr lang="en-GB" sz="1600" dirty="0">
                  <a:solidFill>
                    <a:schemeClr val="bg1"/>
                  </a:solidFill>
                  <a:latin typeface="Arial" charset="0"/>
                  <a:ea typeface="Arial" charset="0"/>
                  <a:cs typeface="Arial" charset="0"/>
                </a:rPr>
                <a:t>Community of change makers</a:t>
              </a:r>
            </a:p>
          </p:txBody>
        </p:sp>
        <p:pic>
          <p:nvPicPr>
            <p:cNvPr id="28" name="Graphic 27" descr="Smiling Face with No Fill">
              <a:extLst>
                <a:ext uri="{FF2B5EF4-FFF2-40B4-BE49-F238E27FC236}">
                  <a16:creationId xmlns:a16="http://schemas.microsoft.com/office/drawing/2014/main" id="{89760AB8-D4E0-034B-8AF6-432049C2FA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4696" y="2665462"/>
              <a:ext cx="914400" cy="914400"/>
            </a:xfrm>
            <a:prstGeom prst="rect">
              <a:avLst/>
            </a:prstGeom>
          </p:spPr>
        </p:pic>
      </p:grpSp>
      <p:grpSp>
        <p:nvGrpSpPr>
          <p:cNvPr id="29" name="Group 28">
            <a:extLst>
              <a:ext uri="{FF2B5EF4-FFF2-40B4-BE49-F238E27FC236}">
                <a16:creationId xmlns:a16="http://schemas.microsoft.com/office/drawing/2014/main" id="{E7309135-95C5-8C41-B2B8-EDCEBD5DD1F2}"/>
              </a:ext>
            </a:extLst>
          </p:cNvPr>
          <p:cNvGrpSpPr/>
          <p:nvPr/>
        </p:nvGrpSpPr>
        <p:grpSpPr>
          <a:xfrm>
            <a:off x="6300192" y="2571750"/>
            <a:ext cx="2172814" cy="2296005"/>
            <a:chOff x="6300192" y="2571750"/>
            <a:chExt cx="2172814" cy="2296005"/>
          </a:xfrm>
        </p:grpSpPr>
        <p:sp>
          <p:nvSpPr>
            <p:cNvPr id="30" name="Oval 29">
              <a:extLst>
                <a:ext uri="{FF2B5EF4-FFF2-40B4-BE49-F238E27FC236}">
                  <a16:creationId xmlns:a16="http://schemas.microsoft.com/office/drawing/2014/main" id="{E5596008-74AB-9E48-8713-280DD718DEF3}"/>
                </a:ext>
              </a:extLst>
            </p:cNvPr>
            <p:cNvSpPr/>
            <p:nvPr/>
          </p:nvSpPr>
          <p:spPr bwMode="auto">
            <a:xfrm>
              <a:off x="6300192" y="2571750"/>
              <a:ext cx="2172814" cy="2172814"/>
            </a:xfrm>
            <a:prstGeom prst="ellipse">
              <a:avLst/>
            </a:prstGeom>
            <a:solidFill>
              <a:srgbClr val="00AEEF">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31" name="Rectangle 30">
              <a:extLst>
                <a:ext uri="{FF2B5EF4-FFF2-40B4-BE49-F238E27FC236}">
                  <a16:creationId xmlns:a16="http://schemas.microsoft.com/office/drawing/2014/main" id="{1B6969E6-F8FD-5A4A-82A3-64F93C173A36}"/>
                </a:ext>
              </a:extLst>
            </p:cNvPr>
            <p:cNvSpPr/>
            <p:nvPr/>
          </p:nvSpPr>
          <p:spPr>
            <a:xfrm>
              <a:off x="6518192" y="3482760"/>
              <a:ext cx="1736816" cy="1384995"/>
            </a:xfrm>
            <a:prstGeom prst="rect">
              <a:avLst/>
            </a:prstGeom>
          </p:spPr>
          <p:txBody>
            <a:bodyPr wrap="square">
              <a:spAutoFit/>
            </a:bodyPr>
            <a:lstStyle/>
            <a:p>
              <a:pPr algn="ctr"/>
              <a:r>
                <a:rPr lang="en-GB" sz="1800" b="1" dirty="0">
                  <a:solidFill>
                    <a:schemeClr val="bg1"/>
                  </a:solidFill>
                  <a:latin typeface="Arial" charset="0"/>
                  <a:ea typeface="Arial" charset="0"/>
                  <a:cs typeface="Arial" charset="0"/>
                </a:rPr>
                <a:t>Awards</a:t>
              </a:r>
              <a:r>
                <a:rPr lang="en-GB" sz="2000" b="1" dirty="0">
                  <a:solidFill>
                    <a:schemeClr val="bg1"/>
                  </a:solidFill>
                  <a:latin typeface="Arial" charset="0"/>
                  <a:ea typeface="Arial" charset="0"/>
                  <a:cs typeface="Arial" charset="0"/>
                </a:rPr>
                <a:t> </a:t>
              </a:r>
              <a:br>
                <a:rPr lang="en-GB" sz="2000" b="1" dirty="0">
                  <a:solidFill>
                    <a:schemeClr val="bg1"/>
                  </a:solidFill>
                  <a:latin typeface="Arial" charset="0"/>
                  <a:ea typeface="Arial" charset="0"/>
                  <a:cs typeface="Arial" charset="0"/>
                </a:rPr>
              </a:br>
              <a:r>
                <a:rPr lang="en-GB" sz="1600" dirty="0">
                  <a:solidFill>
                    <a:schemeClr val="bg1"/>
                  </a:solidFill>
                  <a:latin typeface="Arial" charset="0"/>
                  <a:ea typeface="Arial" charset="0"/>
                  <a:cs typeface="Arial" charset="0"/>
                </a:rPr>
                <a:t>Celebrate successes &amp; get recognised </a:t>
              </a:r>
            </a:p>
            <a:p>
              <a:pPr algn="ctr"/>
              <a:endParaRPr lang="en-GB" sz="1600" dirty="0">
                <a:solidFill>
                  <a:schemeClr val="bg1"/>
                </a:solidFill>
                <a:latin typeface="Arial" charset="0"/>
                <a:ea typeface="Arial" charset="0"/>
                <a:cs typeface="Arial" charset="0"/>
              </a:endParaRPr>
            </a:p>
          </p:txBody>
        </p:sp>
        <p:pic>
          <p:nvPicPr>
            <p:cNvPr id="32" name="Graphic 31" descr="Ribbon">
              <a:extLst>
                <a:ext uri="{FF2B5EF4-FFF2-40B4-BE49-F238E27FC236}">
                  <a16:creationId xmlns:a16="http://schemas.microsoft.com/office/drawing/2014/main" id="{83BAC0EA-BFC2-2F47-A847-EB1E08FD56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38662" y="2715766"/>
              <a:ext cx="837068" cy="837068"/>
            </a:xfrm>
            <a:prstGeom prst="rect">
              <a:avLst/>
            </a:prstGeom>
          </p:spPr>
        </p:pic>
      </p:grpSp>
      <p:grpSp>
        <p:nvGrpSpPr>
          <p:cNvPr id="33" name="Group 32">
            <a:extLst>
              <a:ext uri="{FF2B5EF4-FFF2-40B4-BE49-F238E27FC236}">
                <a16:creationId xmlns:a16="http://schemas.microsoft.com/office/drawing/2014/main" id="{0A308E9B-DB65-7C43-B723-580EF9ADF9B7}"/>
              </a:ext>
            </a:extLst>
          </p:cNvPr>
          <p:cNvGrpSpPr/>
          <p:nvPr/>
        </p:nvGrpSpPr>
        <p:grpSpPr>
          <a:xfrm>
            <a:off x="2390562" y="2571750"/>
            <a:ext cx="2172814" cy="2172814"/>
            <a:chOff x="2390562" y="2571750"/>
            <a:chExt cx="2172814" cy="2172814"/>
          </a:xfrm>
        </p:grpSpPr>
        <p:sp>
          <p:nvSpPr>
            <p:cNvPr id="34" name="Oval 33">
              <a:extLst>
                <a:ext uri="{FF2B5EF4-FFF2-40B4-BE49-F238E27FC236}">
                  <a16:creationId xmlns:a16="http://schemas.microsoft.com/office/drawing/2014/main" id="{CFEFA50E-5041-904E-8110-5261BD123579}"/>
                </a:ext>
              </a:extLst>
            </p:cNvPr>
            <p:cNvSpPr/>
            <p:nvPr/>
          </p:nvSpPr>
          <p:spPr bwMode="auto">
            <a:xfrm>
              <a:off x="2390562" y="2571750"/>
              <a:ext cx="2172814" cy="2172814"/>
            </a:xfrm>
            <a:prstGeom prst="ellipse">
              <a:avLst/>
            </a:prstGeom>
            <a:solidFill>
              <a:srgbClr val="3D5567">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35" name="Rectangle 34">
              <a:extLst>
                <a:ext uri="{FF2B5EF4-FFF2-40B4-BE49-F238E27FC236}">
                  <a16:creationId xmlns:a16="http://schemas.microsoft.com/office/drawing/2014/main" id="{D2AA97EC-D398-DF47-BC4C-5129EE8FB126}"/>
                </a:ext>
              </a:extLst>
            </p:cNvPr>
            <p:cNvSpPr/>
            <p:nvPr/>
          </p:nvSpPr>
          <p:spPr>
            <a:xfrm>
              <a:off x="2626531" y="3482760"/>
              <a:ext cx="1662853" cy="892552"/>
            </a:xfrm>
            <a:prstGeom prst="rect">
              <a:avLst/>
            </a:prstGeom>
          </p:spPr>
          <p:txBody>
            <a:bodyPr wrap="square">
              <a:spAutoFit/>
            </a:bodyPr>
            <a:lstStyle/>
            <a:p>
              <a:pPr algn="ctr"/>
              <a:r>
                <a:rPr lang="en-GB" sz="1800" b="1" dirty="0">
                  <a:solidFill>
                    <a:schemeClr val="bg1"/>
                  </a:solidFill>
                  <a:latin typeface="Arial" charset="0"/>
                  <a:ea typeface="Arial" charset="0"/>
                  <a:cs typeface="Arial" charset="0"/>
                </a:rPr>
                <a:t>Toolkit</a:t>
              </a:r>
              <a:r>
                <a:rPr lang="en-GB" sz="2000" dirty="0">
                  <a:solidFill>
                    <a:schemeClr val="bg1"/>
                  </a:solidFill>
                  <a:latin typeface="Arial" charset="0"/>
                  <a:ea typeface="Arial" charset="0"/>
                  <a:cs typeface="Arial" charset="0"/>
                </a:rPr>
                <a:t> </a:t>
              </a:r>
              <a:br>
                <a:rPr lang="en-GB" sz="2000" dirty="0">
                  <a:solidFill>
                    <a:schemeClr val="bg1"/>
                  </a:solidFill>
                  <a:latin typeface="Arial" charset="0"/>
                  <a:ea typeface="Arial" charset="0"/>
                  <a:cs typeface="Arial" charset="0"/>
                </a:rPr>
              </a:br>
              <a:r>
                <a:rPr lang="en-GB" sz="1600" dirty="0">
                  <a:solidFill>
                    <a:schemeClr val="bg1"/>
                  </a:solidFill>
                  <a:latin typeface="Arial" charset="0"/>
                  <a:ea typeface="Arial" charset="0"/>
                  <a:cs typeface="Arial" charset="0"/>
                </a:rPr>
                <a:t>Guidance on actions to take</a:t>
              </a:r>
            </a:p>
          </p:txBody>
        </p:sp>
        <p:pic>
          <p:nvPicPr>
            <p:cNvPr id="36" name="Graphic 35" descr="Checklist">
              <a:extLst>
                <a:ext uri="{FF2B5EF4-FFF2-40B4-BE49-F238E27FC236}">
                  <a16:creationId xmlns:a16="http://schemas.microsoft.com/office/drawing/2014/main" id="{8E36C204-13A2-7E44-915E-371637A9F4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86572" y="2734945"/>
              <a:ext cx="797265" cy="797265"/>
            </a:xfrm>
            <a:prstGeom prst="rect">
              <a:avLst/>
            </a:prstGeom>
          </p:spPr>
        </p:pic>
      </p:grpSp>
      <p:grpSp>
        <p:nvGrpSpPr>
          <p:cNvPr id="37" name="Group 36">
            <a:extLst>
              <a:ext uri="{FF2B5EF4-FFF2-40B4-BE49-F238E27FC236}">
                <a16:creationId xmlns:a16="http://schemas.microsoft.com/office/drawing/2014/main" id="{E9710378-7D9E-AB48-8366-1B8D3D094992}"/>
              </a:ext>
            </a:extLst>
          </p:cNvPr>
          <p:cNvGrpSpPr/>
          <p:nvPr/>
        </p:nvGrpSpPr>
        <p:grpSpPr>
          <a:xfrm>
            <a:off x="4345377" y="2571750"/>
            <a:ext cx="2172814" cy="2296005"/>
            <a:chOff x="4345377" y="2571750"/>
            <a:chExt cx="2172814" cy="2296005"/>
          </a:xfrm>
        </p:grpSpPr>
        <p:sp>
          <p:nvSpPr>
            <p:cNvPr id="38" name="Oval 37">
              <a:extLst>
                <a:ext uri="{FF2B5EF4-FFF2-40B4-BE49-F238E27FC236}">
                  <a16:creationId xmlns:a16="http://schemas.microsoft.com/office/drawing/2014/main" id="{D69E1153-2702-0E49-B1C4-AC7DA8861F2B}"/>
                </a:ext>
              </a:extLst>
            </p:cNvPr>
            <p:cNvSpPr/>
            <p:nvPr/>
          </p:nvSpPr>
          <p:spPr bwMode="auto">
            <a:xfrm>
              <a:off x="4345377" y="2571750"/>
              <a:ext cx="2172814" cy="2172814"/>
            </a:xfrm>
            <a:prstGeom prst="ellipse">
              <a:avLst/>
            </a:prstGeom>
            <a:solidFill>
              <a:srgbClr val="C0655D">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39" name="Rectangle 38">
              <a:extLst>
                <a:ext uri="{FF2B5EF4-FFF2-40B4-BE49-F238E27FC236}">
                  <a16:creationId xmlns:a16="http://schemas.microsoft.com/office/drawing/2014/main" id="{EF862E8D-60D4-1741-B4EE-7665D6D6D0DE}"/>
                </a:ext>
              </a:extLst>
            </p:cNvPr>
            <p:cNvSpPr/>
            <p:nvPr/>
          </p:nvSpPr>
          <p:spPr>
            <a:xfrm>
              <a:off x="4563375" y="3482760"/>
              <a:ext cx="1736817" cy="1384995"/>
            </a:xfrm>
            <a:prstGeom prst="rect">
              <a:avLst/>
            </a:prstGeom>
          </p:spPr>
          <p:txBody>
            <a:bodyPr wrap="square">
              <a:spAutoFit/>
            </a:bodyPr>
            <a:lstStyle/>
            <a:p>
              <a:pPr algn="ctr"/>
              <a:r>
                <a:rPr lang="en-GB" sz="1800" b="1" dirty="0">
                  <a:solidFill>
                    <a:schemeClr val="bg1"/>
                  </a:solidFill>
                  <a:latin typeface="Arial" charset="0"/>
                  <a:ea typeface="Arial" charset="0"/>
                  <a:cs typeface="Arial" charset="0"/>
                </a:rPr>
                <a:t>Monitoring</a:t>
              </a:r>
              <a:br>
                <a:rPr lang="en-GB" sz="2000" b="1" dirty="0">
                  <a:solidFill>
                    <a:schemeClr val="bg1"/>
                  </a:solidFill>
                  <a:latin typeface="Arial" charset="0"/>
                  <a:ea typeface="Arial" charset="0"/>
                  <a:cs typeface="Arial" charset="0"/>
                </a:rPr>
              </a:br>
              <a:r>
                <a:rPr lang="en-GB" sz="1600" dirty="0">
                  <a:solidFill>
                    <a:schemeClr val="bg1"/>
                  </a:solidFill>
                  <a:latin typeface="Arial" charset="0"/>
                  <a:ea typeface="Arial" charset="0"/>
                  <a:cs typeface="Arial" charset="0"/>
                </a:rPr>
                <a:t>Instant feedback &amp; audits to show progress</a:t>
              </a:r>
            </a:p>
            <a:p>
              <a:pPr algn="ctr"/>
              <a:endParaRPr lang="en-GB" sz="1600" dirty="0">
                <a:solidFill>
                  <a:schemeClr val="bg1"/>
                </a:solidFill>
                <a:latin typeface="Arial" charset="0"/>
                <a:ea typeface="Arial" charset="0"/>
                <a:cs typeface="Arial" charset="0"/>
              </a:endParaRPr>
            </a:p>
          </p:txBody>
        </p:sp>
        <p:pic>
          <p:nvPicPr>
            <p:cNvPr id="40" name="Graphic 39" descr="Magnifying glass">
              <a:extLst>
                <a:ext uri="{FF2B5EF4-FFF2-40B4-BE49-F238E27FC236}">
                  <a16:creationId xmlns:a16="http://schemas.microsoft.com/office/drawing/2014/main" id="{52B00D71-B840-5C4F-A62D-8D74886F33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94842" y="2715766"/>
              <a:ext cx="844917" cy="844917"/>
            </a:xfrm>
            <a:prstGeom prst="rect">
              <a:avLst/>
            </a:prstGeom>
          </p:spPr>
        </p:pic>
      </p:grpSp>
    </p:spTree>
    <p:extLst>
      <p:ext uri="{BB962C8B-B14F-4D97-AF65-F5344CB8AC3E}">
        <p14:creationId xmlns:p14="http://schemas.microsoft.com/office/powerpoint/2010/main" val="1193382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BFD8-93F2-473F-ACA9-26EC3B88F08F}"/>
              </a:ext>
            </a:extLst>
          </p:cNvPr>
          <p:cNvSpPr>
            <a:spLocks noGrp="1"/>
          </p:cNvSpPr>
          <p:nvPr>
            <p:ph type="ctrTitle"/>
          </p:nvPr>
        </p:nvSpPr>
        <p:spPr/>
        <p:txBody>
          <a:bodyPr/>
          <a:lstStyle/>
          <a:p>
            <a:pPr algn="ctr"/>
            <a:r>
              <a:rPr lang="en-US" dirty="0">
                <a:solidFill>
                  <a:schemeClr val="bg1"/>
                </a:solidFill>
              </a:rPr>
              <a:t>Live dashboard of progress</a:t>
            </a:r>
            <a:endParaRPr lang="en-NZ" dirty="0"/>
          </a:p>
        </p:txBody>
      </p:sp>
      <p:sp>
        <p:nvSpPr>
          <p:cNvPr id="5" name="TextBox 4">
            <a:extLst>
              <a:ext uri="{FF2B5EF4-FFF2-40B4-BE49-F238E27FC236}">
                <a16:creationId xmlns:a16="http://schemas.microsoft.com/office/drawing/2014/main" id="{49DFF3C3-96B9-41D8-AC4A-2FF29FC9AA60}"/>
              </a:ext>
            </a:extLst>
          </p:cNvPr>
          <p:cNvSpPr txBox="1"/>
          <p:nvPr/>
        </p:nvSpPr>
        <p:spPr>
          <a:xfrm>
            <a:off x="214338" y="1563638"/>
            <a:ext cx="8712968" cy="2677656"/>
          </a:xfrm>
          <a:prstGeom prst="rect">
            <a:avLst/>
          </a:prstGeom>
          <a:noFill/>
        </p:spPr>
        <p:txBody>
          <a:bodyPr wrap="square">
            <a:spAutoFit/>
          </a:bodyPr>
          <a:lstStyle/>
          <a:p>
            <a:r>
              <a:rPr lang="en-US" sz="1200" b="1" dirty="0"/>
              <a:t>The Achievement Report</a:t>
            </a:r>
          </a:p>
          <a:p>
            <a:r>
              <a:rPr lang="en-US" sz="1200" dirty="0"/>
              <a:t>The Achievement Report is a fantastic resource in your online toolkit. It not only provides you with a snapshot of how your team is progressing in the program, but also tells you what AUT has collectively achieved to date. It also tells you what has been achieved globally across all participating </a:t>
            </a:r>
            <a:r>
              <a:rPr lang="en-US" sz="1200" dirty="0" err="1"/>
              <a:t>organisations</a:t>
            </a:r>
            <a:r>
              <a:rPr lang="en-US" sz="1200" dirty="0"/>
              <a:t> this year.</a:t>
            </a:r>
          </a:p>
          <a:p>
            <a:endParaRPr lang="en-US" sz="1200" dirty="0"/>
          </a:p>
          <a:p>
            <a:r>
              <a:rPr lang="en-US" sz="1200" dirty="0"/>
              <a:t>A common barrier for engaging people to undertake sustainability actions is a misperception that their small actions “won’t make a difference”. This achievement report demonstrates that EVERY ACTION actually does make a difference, as part of a global community of people taking action! If Green Impact teams are only able to complete one or two actions in their toolkit, that is still something to be celebrated and rewarded – and Green Impact </a:t>
            </a:r>
            <a:r>
              <a:rPr lang="en-US" sz="1200" dirty="0" err="1"/>
              <a:t>recognises</a:t>
            </a:r>
            <a:r>
              <a:rPr lang="en-US" sz="1200" dirty="0"/>
              <a:t> these contributions. </a:t>
            </a:r>
          </a:p>
          <a:p>
            <a:endParaRPr lang="en-US" sz="1200" dirty="0"/>
          </a:p>
          <a:p>
            <a:r>
              <a:rPr lang="en-US" sz="1200" b="1" dirty="0"/>
              <a:t>The League Table</a:t>
            </a:r>
          </a:p>
          <a:p>
            <a:r>
              <a:rPr lang="en-US" sz="1200" b="0" dirty="0"/>
              <a:t>The league table provides a light competitive element to the program</a:t>
            </a:r>
            <a:r>
              <a:rPr lang="en-US" sz="1200" dirty="0"/>
              <a:t>. </a:t>
            </a:r>
            <a:r>
              <a:rPr lang="en-US" sz="1200" b="0" dirty="0"/>
              <a:t>The table displays the top 10 performing teams, and can be based on either number of points earned. </a:t>
            </a:r>
          </a:p>
        </p:txBody>
      </p:sp>
    </p:spTree>
    <p:extLst>
      <p:ext uri="{BB962C8B-B14F-4D97-AF65-F5344CB8AC3E}">
        <p14:creationId xmlns:p14="http://schemas.microsoft.com/office/powerpoint/2010/main" val="467045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11560" y="4485637"/>
            <a:ext cx="1224136" cy="534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endParaRPr>
          </a:p>
        </p:txBody>
      </p:sp>
      <p:sp>
        <p:nvSpPr>
          <p:cNvPr id="2" name="Title 1"/>
          <p:cNvSpPr>
            <a:spLocks noGrp="1"/>
          </p:cNvSpPr>
          <p:nvPr>
            <p:ph type="ctrTitle"/>
          </p:nvPr>
        </p:nvSpPr>
        <p:spPr>
          <a:xfrm>
            <a:off x="539552" y="411511"/>
            <a:ext cx="8174084" cy="756083"/>
          </a:xfrm>
        </p:spPr>
        <p:txBody>
          <a:bodyPr/>
          <a:lstStyle/>
          <a:p>
            <a:pPr algn="ctr"/>
            <a:r>
              <a:rPr lang="en-US" dirty="0">
                <a:solidFill>
                  <a:schemeClr val="bg1"/>
                </a:solidFill>
              </a:rPr>
              <a:t>The toolkit: top tips!</a:t>
            </a:r>
            <a:endParaRPr lang="en-US" dirty="0">
              <a:solidFill>
                <a:srgbClr val="FF0000"/>
              </a:solidFill>
            </a:endParaRPr>
          </a:p>
        </p:txBody>
      </p:sp>
      <p:sp>
        <p:nvSpPr>
          <p:cNvPr id="6" name="Rectangle 5">
            <a:extLst>
              <a:ext uri="{FF2B5EF4-FFF2-40B4-BE49-F238E27FC236}">
                <a16:creationId xmlns:a16="http://schemas.microsoft.com/office/drawing/2014/main" id="{E9CA1E34-7EC6-F841-A6E9-A3EE6EC09D78}"/>
              </a:ext>
            </a:extLst>
          </p:cNvPr>
          <p:cNvSpPr/>
          <p:nvPr/>
        </p:nvSpPr>
        <p:spPr bwMode="auto">
          <a:xfrm>
            <a:off x="611560" y="4327431"/>
            <a:ext cx="1224136" cy="534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066917B8-5CBD-D54D-A39A-F5D659973411}"/>
              </a:ext>
            </a:extLst>
          </p:cNvPr>
          <p:cNvSpPr/>
          <p:nvPr/>
        </p:nvSpPr>
        <p:spPr>
          <a:xfrm>
            <a:off x="377324" y="1490269"/>
            <a:ext cx="4037694" cy="2631490"/>
          </a:xfrm>
          <a:prstGeom prst="rect">
            <a:avLst/>
          </a:prstGeom>
        </p:spPr>
        <p:txBody>
          <a:bodyPr wrap="square">
            <a:spAutoFit/>
          </a:bodyPr>
          <a:lstStyle/>
          <a:p>
            <a:pPr marL="285750" marR="0" lvl="0" indent="-285750" algn="l" defTabSz="914124" rtl="0" eaLnBrk="1" fontAlgn="auto" latinLnBrk="0" hangingPunct="1">
              <a:lnSpc>
                <a:spcPct val="100000"/>
              </a:lnSpc>
              <a:spcBef>
                <a:spcPts val="0"/>
              </a:spcBef>
              <a:spcAft>
                <a:spcPts val="1800"/>
              </a:spcAft>
              <a:buClrTx/>
              <a:buSzTx/>
              <a:buFont typeface="Arial" charset="0"/>
              <a:buChar char="•"/>
              <a:tabLst/>
              <a:defRPr/>
            </a:pPr>
            <a:r>
              <a:rPr kumimoji="0" lang="en-GB" sz="1500" b="1"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t>Stuck on an action? </a:t>
            </a:r>
            <a:r>
              <a:rPr kumimoji="0" lang="en-GB" sz="1500" b="0"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t>Check out ‘further information’, and ‘how you will be audited’ to make comments to keep track of progress</a:t>
            </a:r>
          </a:p>
          <a:p>
            <a:pPr marL="285750" marR="0" lvl="0" indent="-285750" algn="l" defTabSz="914124" rtl="0" eaLnBrk="1" fontAlgn="auto" latinLnBrk="0" hangingPunct="1">
              <a:lnSpc>
                <a:spcPct val="100000"/>
              </a:lnSpc>
              <a:spcBef>
                <a:spcPts val="0"/>
              </a:spcBef>
              <a:spcAft>
                <a:spcPts val="1800"/>
              </a:spcAft>
              <a:buClrTx/>
              <a:buSzTx/>
              <a:buFont typeface="Arial" charset="0"/>
              <a:buChar char="•"/>
              <a:tabLst/>
              <a:defRPr/>
            </a:pPr>
            <a:r>
              <a:rPr kumimoji="0" lang="en-GB" sz="1500" b="0"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t>Contact details for help are in the footer</a:t>
            </a:r>
          </a:p>
          <a:p>
            <a:pPr marL="285750" marR="0" lvl="0" indent="-285750" algn="l" defTabSz="914124" rtl="0" eaLnBrk="1" fontAlgn="auto" latinLnBrk="0" hangingPunct="1">
              <a:lnSpc>
                <a:spcPct val="100000"/>
              </a:lnSpc>
              <a:spcBef>
                <a:spcPts val="0"/>
              </a:spcBef>
              <a:spcAft>
                <a:spcPts val="1800"/>
              </a:spcAft>
              <a:buClrTx/>
              <a:buSzTx/>
              <a:buFont typeface="Arial" charset="0"/>
              <a:buChar char="•"/>
              <a:tabLst/>
              <a:defRPr/>
            </a:pPr>
            <a:r>
              <a:rPr kumimoji="0" lang="en-GB" sz="1500" b="0"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t>Remember the Special Awards tab</a:t>
            </a:r>
          </a:p>
          <a:p>
            <a:pPr marL="285750" marR="0" lvl="0" indent="-285750" algn="l" defTabSz="914124" rtl="0" eaLnBrk="1" fontAlgn="auto" latinLnBrk="0" hangingPunct="1">
              <a:lnSpc>
                <a:spcPct val="100000"/>
              </a:lnSpc>
              <a:spcBef>
                <a:spcPts val="0"/>
              </a:spcBef>
              <a:spcAft>
                <a:spcPts val="1800"/>
              </a:spcAft>
              <a:buClrTx/>
              <a:buSzTx/>
              <a:buFont typeface="Arial" charset="0"/>
              <a:buChar char="•"/>
              <a:tabLst/>
              <a:defRPr/>
            </a:pPr>
            <a:r>
              <a:rPr kumimoji="0" lang="en-GB" sz="1500" b="0"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t>All editing functions can be done </a:t>
            </a:r>
            <a:br>
              <a:rPr kumimoji="0" lang="en-GB" sz="1500" b="0"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br>
            <a:r>
              <a:rPr kumimoji="0" lang="en-GB" sz="1500" b="0" i="0" u="none" strike="noStrike" kern="1200" cap="none" spc="0" normalizeH="0" baseline="0" noProof="0" dirty="0">
                <a:ln>
                  <a:noFill/>
                </a:ln>
                <a:effectLst/>
                <a:uLnTx/>
                <a:uFillTx/>
                <a:latin typeface="Arial" panose="020B0604020202020204" pitchFamily="34" charset="0"/>
                <a:ea typeface="ＭＳ Ｐゴシック"/>
                <a:cs typeface="Arial" panose="020B0604020202020204" pitchFamily="34" charset="0"/>
              </a:rPr>
              <a:t>through the ‘Profile’ button</a:t>
            </a:r>
          </a:p>
        </p:txBody>
      </p:sp>
      <p:sp>
        <p:nvSpPr>
          <p:cNvPr id="8" name="TextBox 2">
            <a:extLst>
              <a:ext uri="{FF2B5EF4-FFF2-40B4-BE49-F238E27FC236}">
                <a16:creationId xmlns:a16="http://schemas.microsoft.com/office/drawing/2014/main" id="{9759B830-22D8-7E48-886D-9D19C7B42D44}"/>
              </a:ext>
            </a:extLst>
          </p:cNvPr>
          <p:cNvSpPr txBox="1"/>
          <p:nvPr/>
        </p:nvSpPr>
        <p:spPr>
          <a:xfrm>
            <a:off x="6417318" y="2019639"/>
            <a:ext cx="2115118" cy="200055"/>
          </a:xfrm>
          <a:prstGeom prst="rect">
            <a:avLst/>
          </a:prstGeom>
          <a:ln>
            <a:solidFill>
              <a:srgbClr val="85B6A4"/>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anchor="t" anchorCtr="0" compatLnSpc="1">
            <a:sp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700" b="0" i="0" u="none" strike="noStrike" kern="1200" cap="none" spc="0" normalizeH="0" baseline="0" noProof="0" dirty="0">
                <a:ln>
                  <a:noFill/>
                </a:ln>
                <a:solidFill>
                  <a:srgbClr val="3D5567"/>
                </a:solidFill>
                <a:effectLst/>
                <a:uLnTx/>
                <a:uFillTx/>
                <a:latin typeface="Arial" panose="020B0604020202020204" pitchFamily="34" charset="0"/>
                <a:ea typeface="ＭＳ Ｐゴシック" pitchFamily="34"/>
                <a:cs typeface="Arial" panose="020B0604020202020204" pitchFamily="34" charset="0"/>
              </a:rPr>
              <a:t>Simple and manageable </a:t>
            </a:r>
          </a:p>
        </p:txBody>
      </p:sp>
      <p:sp>
        <p:nvSpPr>
          <p:cNvPr id="9" name="TextBox 3">
            <a:extLst>
              <a:ext uri="{FF2B5EF4-FFF2-40B4-BE49-F238E27FC236}">
                <a16:creationId xmlns:a16="http://schemas.microsoft.com/office/drawing/2014/main" id="{F51F6181-9969-454A-AF43-1876470053FF}"/>
              </a:ext>
            </a:extLst>
          </p:cNvPr>
          <p:cNvSpPr txBox="1"/>
          <p:nvPr/>
        </p:nvSpPr>
        <p:spPr>
          <a:xfrm>
            <a:off x="6417317" y="2509630"/>
            <a:ext cx="2115119" cy="200055"/>
          </a:xfrm>
          <a:prstGeom prst="rect">
            <a:avLst/>
          </a:prstGeom>
          <a:ln>
            <a:solidFill>
              <a:srgbClr val="85B6A4"/>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anchor="t" anchorCtr="0" compatLnSpc="1">
            <a:sp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700" b="0" i="0" u="none" strike="noStrike" kern="1200" cap="none" spc="0" normalizeH="0" baseline="0" noProof="0" dirty="0">
                <a:ln>
                  <a:noFill/>
                </a:ln>
                <a:solidFill>
                  <a:srgbClr val="3D5567"/>
                </a:solidFill>
                <a:effectLst/>
                <a:uLnTx/>
                <a:uFillTx/>
                <a:latin typeface="Arial" panose="020B0604020202020204" pitchFamily="34" charset="0"/>
                <a:ea typeface="ＭＳ Ｐゴシック" pitchFamily="34"/>
                <a:cs typeface="Arial" panose="020B0604020202020204" pitchFamily="34" charset="0"/>
              </a:rPr>
              <a:t>Slightly more challenging</a:t>
            </a:r>
          </a:p>
        </p:txBody>
      </p:sp>
      <p:sp>
        <p:nvSpPr>
          <p:cNvPr id="11" name="TextBox 10">
            <a:extLst>
              <a:ext uri="{FF2B5EF4-FFF2-40B4-BE49-F238E27FC236}">
                <a16:creationId xmlns:a16="http://schemas.microsoft.com/office/drawing/2014/main" id="{B3010292-89BE-D94D-911C-E7B08E056642}"/>
              </a:ext>
            </a:extLst>
          </p:cNvPr>
          <p:cNvSpPr txBox="1"/>
          <p:nvPr/>
        </p:nvSpPr>
        <p:spPr>
          <a:xfrm>
            <a:off x="6417318" y="3023833"/>
            <a:ext cx="2115119" cy="200055"/>
          </a:xfrm>
          <a:prstGeom prst="rect">
            <a:avLst/>
          </a:prstGeom>
          <a:ln>
            <a:solidFill>
              <a:srgbClr val="85B6A4"/>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anchor="t" anchorCtr="0" compatLnSpc="1">
            <a:sp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700" b="0" i="0" u="none" strike="noStrike" kern="1200" cap="none" spc="0" normalizeH="0" baseline="0" noProof="0" dirty="0">
                <a:ln>
                  <a:noFill/>
                </a:ln>
                <a:solidFill>
                  <a:srgbClr val="3D5567"/>
                </a:solidFill>
                <a:effectLst/>
                <a:uLnTx/>
                <a:uFillTx/>
                <a:latin typeface="Arial" panose="020B0604020202020204" pitchFamily="34" charset="0"/>
                <a:ea typeface="ＭＳ Ｐゴシック" pitchFamily="34"/>
                <a:cs typeface="Arial" panose="020B0604020202020204" pitchFamily="34" charset="0"/>
              </a:rPr>
              <a:t>Most challenging actions</a:t>
            </a:r>
          </a:p>
        </p:txBody>
      </p:sp>
      <p:sp>
        <p:nvSpPr>
          <p:cNvPr id="12" name="TextBox 12">
            <a:extLst>
              <a:ext uri="{FF2B5EF4-FFF2-40B4-BE49-F238E27FC236}">
                <a16:creationId xmlns:a16="http://schemas.microsoft.com/office/drawing/2014/main" id="{087330DD-E84B-FE45-A698-AAAE215CBE93}"/>
              </a:ext>
            </a:extLst>
          </p:cNvPr>
          <p:cNvSpPr txBox="1"/>
          <p:nvPr/>
        </p:nvSpPr>
        <p:spPr>
          <a:xfrm>
            <a:off x="6417318" y="3446465"/>
            <a:ext cx="2115119" cy="307777"/>
          </a:xfrm>
          <a:prstGeom prst="rect">
            <a:avLst/>
          </a:prstGeom>
          <a:ln>
            <a:solidFill>
              <a:srgbClr val="85B6A4"/>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anchor="t" anchorCtr="0" compatLnSpc="1">
            <a:spAutoFit/>
          </a:bodyPr>
          <a:lstStyle/>
          <a:p>
            <a:pPr marL="0" marR="0" lvl="0" indent="0" algn="l" defTabSz="914400" rtl="0" eaLnBrk="0"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700" b="0" i="0" u="none" strike="noStrike" kern="1200" cap="none" spc="0" normalizeH="0" baseline="0" noProof="0" dirty="0">
                <a:ln>
                  <a:noFill/>
                </a:ln>
                <a:solidFill>
                  <a:srgbClr val="3D5567"/>
                </a:solidFill>
                <a:effectLst/>
                <a:uLnTx/>
                <a:uFillTx/>
                <a:latin typeface="Arial" panose="020B0604020202020204" pitchFamily="34" charset="0"/>
                <a:ea typeface="ＭＳ Ｐゴシック" pitchFamily="34"/>
                <a:cs typeface="Arial" panose="020B0604020202020204" pitchFamily="34" charset="0"/>
              </a:rPr>
              <a:t>Teams nominate people or projects for special awards such as ‘Engagement Innovators’</a:t>
            </a:r>
          </a:p>
        </p:txBody>
      </p:sp>
      <p:pic>
        <p:nvPicPr>
          <p:cNvPr id="4" name="Picture 3">
            <a:extLst>
              <a:ext uri="{FF2B5EF4-FFF2-40B4-BE49-F238E27FC236}">
                <a16:creationId xmlns:a16="http://schemas.microsoft.com/office/drawing/2014/main" id="{E106CF7D-1377-BE4F-B520-46DEBBF72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867389"/>
            <a:ext cx="1845318" cy="2000964"/>
          </a:xfrm>
          <a:prstGeom prst="rect">
            <a:avLst/>
          </a:prstGeom>
        </p:spPr>
      </p:pic>
    </p:spTree>
    <p:extLst>
      <p:ext uri="{BB962C8B-B14F-4D97-AF65-F5344CB8AC3E}">
        <p14:creationId xmlns:p14="http://schemas.microsoft.com/office/powerpoint/2010/main" val="1196150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97892" y="411510"/>
            <a:ext cx="8206556" cy="756083"/>
          </a:xfrm>
        </p:spPr>
        <p:txBody>
          <a:bodyPr>
            <a:normAutofit/>
          </a:bodyPr>
          <a:lstStyle/>
          <a:p>
            <a:pPr algn="ctr"/>
            <a:r>
              <a:rPr lang="en-GB" dirty="0">
                <a:solidFill>
                  <a:srgbClr val="FFFFFF"/>
                </a:solidFill>
              </a:rPr>
              <a:t>Scoring for team awards</a:t>
            </a:r>
            <a:endParaRPr lang="en-US" dirty="0"/>
          </a:p>
        </p:txBody>
      </p:sp>
      <p:graphicFrame>
        <p:nvGraphicFramePr>
          <p:cNvPr id="3" name="Table 2">
            <a:extLst>
              <a:ext uri="{FF2B5EF4-FFF2-40B4-BE49-F238E27FC236}">
                <a16:creationId xmlns:a16="http://schemas.microsoft.com/office/drawing/2014/main" id="{8675939F-7337-43A3-8500-FBE5D796894B}"/>
              </a:ext>
            </a:extLst>
          </p:cNvPr>
          <p:cNvGraphicFramePr>
            <a:graphicFrameLocks noGrp="1"/>
          </p:cNvGraphicFramePr>
          <p:nvPr>
            <p:extLst>
              <p:ext uri="{D42A27DB-BD31-4B8C-83A1-F6EECF244321}">
                <p14:modId xmlns:p14="http://schemas.microsoft.com/office/powerpoint/2010/main" val="1332467542"/>
              </p:ext>
            </p:extLst>
          </p:nvPr>
        </p:nvGraphicFramePr>
        <p:xfrm>
          <a:off x="611560" y="1793018"/>
          <a:ext cx="3810000" cy="670560"/>
        </p:xfrm>
        <a:graphic>
          <a:graphicData uri="http://schemas.openxmlformats.org/drawingml/2006/table">
            <a:tbl>
              <a:tblPr firstRow="1" firstCol="1" bandRow="1">
                <a:tableStyleId>{5C22544A-7EE6-4342-B048-85BDC9FD1C3A}</a:tableStyleId>
              </a:tblPr>
              <a:tblGrid>
                <a:gridCol w="1905000">
                  <a:extLst>
                    <a:ext uri="{9D8B030D-6E8A-4147-A177-3AD203B41FA5}">
                      <a16:colId xmlns:a16="http://schemas.microsoft.com/office/drawing/2014/main" val="848961423"/>
                    </a:ext>
                  </a:extLst>
                </a:gridCol>
                <a:gridCol w="1905000">
                  <a:extLst>
                    <a:ext uri="{9D8B030D-6E8A-4147-A177-3AD203B41FA5}">
                      <a16:colId xmlns:a16="http://schemas.microsoft.com/office/drawing/2014/main" val="1429944581"/>
                    </a:ext>
                  </a:extLst>
                </a:gridCol>
              </a:tblGrid>
              <a:tr h="0">
                <a:tc>
                  <a:txBody>
                    <a:bodyPr/>
                    <a:lstStyle/>
                    <a:p>
                      <a:pPr fontAlgn="base">
                        <a:spcAft>
                          <a:spcPts val="0"/>
                        </a:spcAft>
                      </a:pPr>
                      <a:r>
                        <a:rPr lang="en-US" sz="1100" dirty="0">
                          <a:solidFill>
                            <a:schemeClr val="tx1"/>
                          </a:solidFill>
                          <a:effectLst/>
                        </a:rPr>
                        <a:t>Action</a:t>
                      </a:r>
                      <a:r>
                        <a:rPr lang="en-NZ" sz="1100" dirty="0">
                          <a:solidFill>
                            <a:schemeClr val="tx1"/>
                          </a:solidFill>
                          <a:effectLst/>
                        </a:rPr>
                        <a:t> type</a:t>
                      </a:r>
                      <a:endParaRPr lang="en-NZ"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a:solidFill>
                            <a:schemeClr val="tx1"/>
                          </a:solidFill>
                          <a:effectLst/>
                        </a:rPr>
                        <a:t>Action</a:t>
                      </a:r>
                      <a:r>
                        <a:rPr lang="en-NZ" sz="1100">
                          <a:solidFill>
                            <a:schemeClr val="tx1"/>
                          </a:solidFill>
                          <a:effectLst/>
                        </a:rPr>
                        <a:t> value</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29418460"/>
                  </a:ext>
                </a:extLst>
              </a:tr>
              <a:tr h="0">
                <a:tc>
                  <a:txBody>
                    <a:bodyPr/>
                    <a:lstStyle/>
                    <a:p>
                      <a:pPr fontAlgn="base">
                        <a:spcAft>
                          <a:spcPts val="0"/>
                        </a:spcAft>
                      </a:pPr>
                      <a:r>
                        <a:rPr lang="en-US" sz="1100">
                          <a:solidFill>
                            <a:schemeClr val="tx1"/>
                          </a:solidFill>
                          <a:effectLst/>
                        </a:rPr>
                        <a:t>Bronze</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a:solidFill>
                            <a:schemeClr val="tx1"/>
                          </a:solidFill>
                          <a:effectLst/>
                        </a:rPr>
                        <a:t>5 points</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95508028"/>
                  </a:ext>
                </a:extLst>
              </a:tr>
              <a:tr h="0">
                <a:tc>
                  <a:txBody>
                    <a:bodyPr/>
                    <a:lstStyle/>
                    <a:p>
                      <a:pPr fontAlgn="base">
                        <a:spcAft>
                          <a:spcPts val="0"/>
                        </a:spcAft>
                      </a:pPr>
                      <a:r>
                        <a:rPr lang="en-US" sz="1100">
                          <a:solidFill>
                            <a:schemeClr val="tx1"/>
                          </a:solidFill>
                          <a:effectLst/>
                        </a:rPr>
                        <a:t>Silver</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dirty="0">
                          <a:solidFill>
                            <a:schemeClr val="tx1"/>
                          </a:solidFill>
                          <a:effectLst/>
                        </a:rPr>
                        <a:t>10 points</a:t>
                      </a:r>
                      <a:r>
                        <a:rPr lang="en-NZ" sz="1100" dirty="0">
                          <a:solidFill>
                            <a:schemeClr val="tx1"/>
                          </a:solidFill>
                          <a:effectLst/>
                        </a:rPr>
                        <a:t> </a:t>
                      </a:r>
                      <a:endParaRPr lang="en-NZ"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798951166"/>
                  </a:ext>
                </a:extLst>
              </a:tr>
              <a:tr h="0">
                <a:tc>
                  <a:txBody>
                    <a:bodyPr/>
                    <a:lstStyle/>
                    <a:p>
                      <a:pPr fontAlgn="base">
                        <a:spcAft>
                          <a:spcPts val="0"/>
                        </a:spcAft>
                      </a:pPr>
                      <a:r>
                        <a:rPr lang="en-US" sz="1100">
                          <a:solidFill>
                            <a:schemeClr val="tx1"/>
                          </a:solidFill>
                          <a:effectLst/>
                        </a:rPr>
                        <a:t>Gold</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dirty="0">
                          <a:solidFill>
                            <a:schemeClr val="tx1"/>
                          </a:solidFill>
                          <a:effectLst/>
                        </a:rPr>
                        <a:t>15 points</a:t>
                      </a:r>
                      <a:r>
                        <a:rPr lang="en-NZ" sz="1100" dirty="0">
                          <a:solidFill>
                            <a:schemeClr val="tx1"/>
                          </a:solidFill>
                          <a:effectLst/>
                        </a:rPr>
                        <a:t> </a:t>
                      </a:r>
                      <a:endParaRPr lang="en-NZ"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71860688"/>
                  </a:ext>
                </a:extLst>
              </a:tr>
            </a:tbl>
          </a:graphicData>
        </a:graphic>
      </p:graphicFrame>
      <p:graphicFrame>
        <p:nvGraphicFramePr>
          <p:cNvPr id="4" name="Table 3">
            <a:extLst>
              <a:ext uri="{FF2B5EF4-FFF2-40B4-BE49-F238E27FC236}">
                <a16:creationId xmlns:a16="http://schemas.microsoft.com/office/drawing/2014/main" id="{A942B2EA-60F7-4BD3-A98B-B7C0253A4216}"/>
              </a:ext>
            </a:extLst>
          </p:cNvPr>
          <p:cNvGraphicFramePr>
            <a:graphicFrameLocks noGrp="1"/>
          </p:cNvGraphicFramePr>
          <p:nvPr>
            <p:extLst>
              <p:ext uri="{D42A27DB-BD31-4B8C-83A1-F6EECF244321}">
                <p14:modId xmlns:p14="http://schemas.microsoft.com/office/powerpoint/2010/main" val="831191486"/>
              </p:ext>
            </p:extLst>
          </p:nvPr>
        </p:nvGraphicFramePr>
        <p:xfrm>
          <a:off x="611560" y="2919272"/>
          <a:ext cx="4032448" cy="838200"/>
        </p:xfrm>
        <a:graphic>
          <a:graphicData uri="http://schemas.openxmlformats.org/drawingml/2006/table">
            <a:tbl>
              <a:tblPr firstRow="1" firstCol="1" bandRow="1">
                <a:tableStyleId>{5C22544A-7EE6-4342-B048-85BDC9FD1C3A}</a:tableStyleId>
              </a:tblPr>
              <a:tblGrid>
                <a:gridCol w="2200674">
                  <a:extLst>
                    <a:ext uri="{9D8B030D-6E8A-4147-A177-3AD203B41FA5}">
                      <a16:colId xmlns:a16="http://schemas.microsoft.com/office/drawing/2014/main" val="2297489062"/>
                    </a:ext>
                  </a:extLst>
                </a:gridCol>
                <a:gridCol w="1831774">
                  <a:extLst>
                    <a:ext uri="{9D8B030D-6E8A-4147-A177-3AD203B41FA5}">
                      <a16:colId xmlns:a16="http://schemas.microsoft.com/office/drawing/2014/main" val="4078849859"/>
                    </a:ext>
                  </a:extLst>
                </a:gridCol>
              </a:tblGrid>
              <a:tr h="0">
                <a:tc>
                  <a:txBody>
                    <a:bodyPr/>
                    <a:lstStyle/>
                    <a:p>
                      <a:pPr fontAlgn="base">
                        <a:spcAft>
                          <a:spcPts val="0"/>
                        </a:spcAft>
                      </a:pPr>
                      <a:r>
                        <a:rPr lang="en-US" sz="1100">
                          <a:solidFill>
                            <a:schemeClr val="tx1"/>
                          </a:solidFill>
                          <a:effectLst/>
                        </a:rPr>
                        <a:t>Certificates</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a:solidFill>
                            <a:schemeClr val="tx1"/>
                          </a:solidFill>
                          <a:effectLst/>
                        </a:rPr>
                        <a:t>Points required</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05994254"/>
                  </a:ext>
                </a:extLst>
              </a:tr>
              <a:tr h="0">
                <a:tc>
                  <a:txBody>
                    <a:bodyPr/>
                    <a:lstStyle/>
                    <a:p>
                      <a:pPr fontAlgn="base">
                        <a:spcAft>
                          <a:spcPts val="0"/>
                        </a:spcAft>
                      </a:pPr>
                      <a:r>
                        <a:rPr lang="en-US" sz="1100" dirty="0">
                          <a:solidFill>
                            <a:schemeClr val="tx1"/>
                          </a:solidFill>
                          <a:effectLst/>
                        </a:rPr>
                        <a:t>Working towards Bronze</a:t>
                      </a:r>
                      <a:r>
                        <a:rPr lang="en-NZ" sz="1100" dirty="0">
                          <a:solidFill>
                            <a:schemeClr val="tx1"/>
                          </a:solidFill>
                          <a:effectLst/>
                        </a:rPr>
                        <a:t> </a:t>
                      </a:r>
                      <a:endParaRPr lang="en-NZ"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a:solidFill>
                            <a:schemeClr val="tx1"/>
                          </a:solidFill>
                          <a:effectLst/>
                        </a:rPr>
                        <a:t>Less than 75 points</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361689419"/>
                  </a:ext>
                </a:extLst>
              </a:tr>
              <a:tr h="0">
                <a:tc>
                  <a:txBody>
                    <a:bodyPr/>
                    <a:lstStyle/>
                    <a:p>
                      <a:pPr fontAlgn="base">
                        <a:spcAft>
                          <a:spcPts val="0"/>
                        </a:spcAft>
                      </a:pPr>
                      <a:r>
                        <a:rPr lang="en-US" sz="1100">
                          <a:solidFill>
                            <a:schemeClr val="tx1"/>
                          </a:solidFill>
                          <a:effectLst/>
                        </a:rPr>
                        <a:t>Bronze</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a:solidFill>
                            <a:schemeClr val="tx1"/>
                          </a:solidFill>
                          <a:effectLst/>
                        </a:rPr>
                        <a:t>75 points</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753948587"/>
                  </a:ext>
                </a:extLst>
              </a:tr>
              <a:tr h="0">
                <a:tc>
                  <a:txBody>
                    <a:bodyPr/>
                    <a:lstStyle/>
                    <a:p>
                      <a:pPr fontAlgn="base">
                        <a:spcAft>
                          <a:spcPts val="0"/>
                        </a:spcAft>
                      </a:pPr>
                      <a:r>
                        <a:rPr lang="en-US" sz="1100">
                          <a:solidFill>
                            <a:schemeClr val="tx1"/>
                          </a:solidFill>
                          <a:effectLst/>
                        </a:rPr>
                        <a:t>Silver</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dirty="0">
                          <a:solidFill>
                            <a:schemeClr val="tx1"/>
                          </a:solidFill>
                          <a:effectLst/>
                        </a:rPr>
                        <a:t>150 points</a:t>
                      </a:r>
                      <a:r>
                        <a:rPr lang="en-NZ" sz="1100" dirty="0">
                          <a:solidFill>
                            <a:schemeClr val="tx1"/>
                          </a:solidFill>
                          <a:effectLst/>
                        </a:rPr>
                        <a:t> </a:t>
                      </a:r>
                      <a:endParaRPr lang="en-NZ"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69409834"/>
                  </a:ext>
                </a:extLst>
              </a:tr>
              <a:tr h="0">
                <a:tc>
                  <a:txBody>
                    <a:bodyPr/>
                    <a:lstStyle/>
                    <a:p>
                      <a:pPr fontAlgn="base">
                        <a:spcAft>
                          <a:spcPts val="0"/>
                        </a:spcAft>
                      </a:pPr>
                      <a:r>
                        <a:rPr lang="en-US" sz="1100">
                          <a:solidFill>
                            <a:schemeClr val="tx1"/>
                          </a:solidFill>
                          <a:effectLst/>
                        </a:rPr>
                        <a:t>Gold</a:t>
                      </a:r>
                      <a:r>
                        <a:rPr lang="en-NZ" sz="1100">
                          <a:solidFill>
                            <a:schemeClr val="tx1"/>
                          </a:solidFill>
                          <a:effectLst/>
                        </a:rPr>
                        <a:t> </a:t>
                      </a:r>
                      <a:endParaRPr lang="en-NZ"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spcAft>
                          <a:spcPts val="0"/>
                        </a:spcAft>
                      </a:pPr>
                      <a:r>
                        <a:rPr lang="en-US" sz="1100" dirty="0">
                          <a:solidFill>
                            <a:schemeClr val="tx1"/>
                          </a:solidFill>
                          <a:effectLst/>
                        </a:rPr>
                        <a:t>185 points</a:t>
                      </a:r>
                      <a:r>
                        <a:rPr lang="en-NZ" sz="1100" dirty="0">
                          <a:solidFill>
                            <a:schemeClr val="tx1"/>
                          </a:solidFill>
                          <a:effectLst/>
                        </a:rPr>
                        <a:t> </a:t>
                      </a:r>
                      <a:endParaRPr lang="en-NZ"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73469819"/>
                  </a:ext>
                </a:extLst>
              </a:tr>
            </a:tbl>
          </a:graphicData>
        </a:graphic>
      </p:graphicFrame>
      <p:sp>
        <p:nvSpPr>
          <p:cNvPr id="5" name="Rectangle 1">
            <a:extLst>
              <a:ext uri="{FF2B5EF4-FFF2-40B4-BE49-F238E27FC236}">
                <a16:creationId xmlns:a16="http://schemas.microsoft.com/office/drawing/2014/main" id="{651B0033-B328-4D53-9547-02FA198E853A}"/>
              </a:ext>
            </a:extLst>
          </p:cNvPr>
          <p:cNvSpPr>
            <a:spLocks noChangeArrowheads="1"/>
          </p:cNvSpPr>
          <p:nvPr/>
        </p:nvSpPr>
        <p:spPr bwMode="auto">
          <a:xfrm>
            <a:off x="525860" y="1498775"/>
            <a:ext cx="73436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Points per action or project</a:t>
            </a:r>
            <a:r>
              <a:rPr kumimoji="0" lang="en-NZ" altLang="en-US" sz="14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NZ" alt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4478D5E7-C146-4AB1-9FE3-7A6E7270AD38}"/>
              </a:ext>
            </a:extLst>
          </p:cNvPr>
          <p:cNvSpPr/>
          <p:nvPr/>
        </p:nvSpPr>
        <p:spPr>
          <a:xfrm>
            <a:off x="525860" y="4011910"/>
            <a:ext cx="7862564" cy="523220"/>
          </a:xfrm>
          <a:prstGeom prst="rect">
            <a:avLst/>
          </a:prstGeom>
        </p:spPr>
        <p:txBody>
          <a:bodyPr wrap="square">
            <a:spAutoFit/>
          </a:bodyPr>
          <a:lstStyle/>
          <a:p>
            <a:pPr lvl="0"/>
            <a:r>
              <a:rPr lang="en-NZ" altLang="en-US" sz="1400" dirty="0">
                <a:latin typeface="Calibri" panose="020F0502020204030204" pitchFamily="34" charset="0"/>
                <a:ea typeface="Times New Roman" panose="02020603050405020304" pitchFamily="18" charset="0"/>
                <a:cs typeface="Calibri" panose="020F0502020204030204" pitchFamily="34" charset="0"/>
              </a:rPr>
              <a:t>Each action is assigned a point value, to receive a silver certificate for example your points must total or exceed 125. You can do any actions whether bronze, silver or gold to reach this total. </a:t>
            </a:r>
            <a:endParaRPr lang="en-NZ" altLang="en-US" dirty="0">
              <a:latin typeface="Arial" panose="020B0604020202020204" pitchFamily="34" charset="0"/>
            </a:endParaRPr>
          </a:p>
        </p:txBody>
      </p:sp>
      <p:sp>
        <p:nvSpPr>
          <p:cNvPr id="10" name="Rectangle 9">
            <a:extLst>
              <a:ext uri="{FF2B5EF4-FFF2-40B4-BE49-F238E27FC236}">
                <a16:creationId xmlns:a16="http://schemas.microsoft.com/office/drawing/2014/main" id="{5EA4BBF0-8876-4140-98D4-C7B1201C2FEB}"/>
              </a:ext>
            </a:extLst>
          </p:cNvPr>
          <p:cNvSpPr/>
          <p:nvPr/>
        </p:nvSpPr>
        <p:spPr>
          <a:xfrm>
            <a:off x="531302" y="2553271"/>
            <a:ext cx="1891736" cy="307777"/>
          </a:xfrm>
          <a:prstGeom prst="rect">
            <a:avLst/>
          </a:prstGeom>
        </p:spPr>
        <p:txBody>
          <a:bodyPr wrap="none">
            <a:spAutoFit/>
          </a:bodyPr>
          <a:lstStyle/>
          <a:p>
            <a:pPr lvl="0"/>
            <a:r>
              <a:rPr lang="en-US" altLang="en-US" sz="1400" b="1" dirty="0">
                <a:latin typeface="Calibri" panose="020F0502020204030204" pitchFamily="34" charset="0"/>
                <a:ea typeface="Times New Roman" panose="02020603050405020304" pitchFamily="18" charset="0"/>
                <a:cs typeface="Calibri" panose="020F0502020204030204" pitchFamily="34" charset="0"/>
              </a:rPr>
              <a:t>Certificates and points</a:t>
            </a:r>
            <a:r>
              <a:rPr lang="en-NZ" altLang="en-US" sz="1400" b="1" dirty="0">
                <a:latin typeface="Calibri" panose="020F0502020204030204" pitchFamily="34" charset="0"/>
                <a:ea typeface="Times New Roman" panose="02020603050405020304" pitchFamily="18" charset="0"/>
                <a:cs typeface="Calibri" panose="020F0502020204030204" pitchFamily="34" charset="0"/>
              </a:rPr>
              <a:t> </a:t>
            </a:r>
            <a:endParaRPr lang="en-NZ" altLang="en-US" sz="400" dirty="0"/>
          </a:p>
        </p:txBody>
      </p:sp>
    </p:spTree>
    <p:extLst>
      <p:ext uri="{BB962C8B-B14F-4D97-AF65-F5344CB8AC3E}">
        <p14:creationId xmlns:p14="http://schemas.microsoft.com/office/powerpoint/2010/main" val="354272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611560" y="4485637"/>
            <a:ext cx="1224136" cy="534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2" name="Title 1"/>
          <p:cNvSpPr>
            <a:spLocks noGrp="1"/>
          </p:cNvSpPr>
          <p:nvPr>
            <p:ph type="ctrTitle"/>
          </p:nvPr>
        </p:nvSpPr>
        <p:spPr>
          <a:xfrm>
            <a:off x="467544" y="411511"/>
            <a:ext cx="8246092" cy="756083"/>
          </a:xfrm>
        </p:spPr>
        <p:txBody>
          <a:bodyPr/>
          <a:lstStyle/>
          <a:p>
            <a:pPr algn="ctr"/>
            <a:r>
              <a:rPr lang="en-US" dirty="0">
                <a:solidFill>
                  <a:schemeClr val="bg1"/>
                </a:solidFill>
              </a:rPr>
              <a:t>Why do we audit in Green Impact?</a:t>
            </a:r>
          </a:p>
        </p:txBody>
      </p:sp>
      <p:sp>
        <p:nvSpPr>
          <p:cNvPr id="3" name="Subtitle 2"/>
          <p:cNvSpPr>
            <a:spLocks noGrp="1"/>
          </p:cNvSpPr>
          <p:nvPr>
            <p:ph type="subTitle" idx="1"/>
          </p:nvPr>
        </p:nvSpPr>
        <p:spPr>
          <a:xfrm>
            <a:off x="611560" y="1329612"/>
            <a:ext cx="7848872" cy="3330370"/>
          </a:xfrm>
        </p:spPr>
        <p:txBody>
          <a:bodyPr/>
          <a:lstStyle/>
          <a:p>
            <a:pPr>
              <a:spcBef>
                <a:spcPts val="0"/>
              </a:spcBef>
              <a:spcAft>
                <a:spcPts val="1600"/>
              </a:spcAft>
            </a:pPr>
            <a:r>
              <a:rPr lang="en-GB" sz="1400" dirty="0">
                <a:solidFill>
                  <a:schemeClr val="tx1"/>
                </a:solidFill>
              </a:rPr>
              <a:t>The Green Impact audits is a supportive process to give credibility to the work you’ve done so you can feel proud of your award, as well as…</a:t>
            </a:r>
          </a:p>
          <a:p>
            <a:pPr marL="342900" indent="-342900">
              <a:spcBef>
                <a:spcPts val="0"/>
              </a:spcBef>
              <a:spcAft>
                <a:spcPts val="800"/>
              </a:spcAft>
              <a:buFont typeface="Arial" panose="020B0604020202020204" pitchFamily="34" charset="0"/>
              <a:buChar char="•"/>
            </a:pPr>
            <a:r>
              <a:rPr lang="en-GB" sz="1400" dirty="0">
                <a:solidFill>
                  <a:schemeClr val="tx1"/>
                </a:solidFill>
              </a:rPr>
              <a:t>Providing you with ideas for improvements</a:t>
            </a:r>
          </a:p>
          <a:p>
            <a:pPr marL="342900" indent="-342900">
              <a:spcBef>
                <a:spcPts val="0"/>
              </a:spcBef>
              <a:spcAft>
                <a:spcPts val="800"/>
              </a:spcAft>
              <a:buFont typeface="Arial" panose="020B0604020202020204" pitchFamily="34" charset="0"/>
              <a:buChar char="•"/>
            </a:pPr>
            <a:r>
              <a:rPr lang="en-GB" sz="1400" dirty="0">
                <a:solidFill>
                  <a:schemeClr val="tx1"/>
                </a:solidFill>
              </a:rPr>
              <a:t>Gathering best practice from across the university</a:t>
            </a:r>
          </a:p>
          <a:p>
            <a:pPr marL="342900" indent="-342900">
              <a:spcBef>
                <a:spcPts val="0"/>
              </a:spcBef>
              <a:spcAft>
                <a:spcPts val="800"/>
              </a:spcAft>
              <a:buFont typeface="Arial" panose="020B0604020202020204" pitchFamily="34" charset="0"/>
              <a:buChar char="•"/>
            </a:pPr>
            <a:r>
              <a:rPr lang="en-GB" sz="1400" dirty="0">
                <a:solidFill>
                  <a:schemeClr val="tx1"/>
                </a:solidFill>
              </a:rPr>
              <a:t>Identifying common challenges</a:t>
            </a:r>
          </a:p>
          <a:p>
            <a:pPr marL="342900" indent="-342900">
              <a:spcBef>
                <a:spcPts val="0"/>
              </a:spcBef>
              <a:spcAft>
                <a:spcPts val="1400"/>
              </a:spcAft>
              <a:buFont typeface="Arial" panose="020B0604020202020204" pitchFamily="34" charset="0"/>
              <a:buChar char="•"/>
            </a:pPr>
            <a:r>
              <a:rPr lang="en-GB" sz="1400" dirty="0">
                <a:solidFill>
                  <a:schemeClr val="tx1"/>
                </a:solidFill>
              </a:rPr>
              <a:t>Informing program development</a:t>
            </a:r>
          </a:p>
          <a:p>
            <a:r>
              <a:rPr lang="en-GB" sz="1200" b="1" dirty="0">
                <a:solidFill>
                  <a:schemeClr val="tx1"/>
                </a:solidFill>
              </a:rPr>
              <a:t>We’re not there to catch you out, and the student auditors will be fully trained </a:t>
            </a:r>
            <a:br>
              <a:rPr lang="en-GB" sz="1200" b="1" dirty="0">
                <a:solidFill>
                  <a:schemeClr val="tx1"/>
                </a:solidFill>
              </a:rPr>
            </a:br>
            <a:r>
              <a:rPr lang="en-GB" sz="1200" b="1" dirty="0">
                <a:solidFill>
                  <a:schemeClr val="tx1"/>
                </a:solidFill>
              </a:rPr>
              <a:t>to ensure they conduct the visit in a positive, friendly manner.</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426765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bwMode="auto">
          <a:xfrm>
            <a:off x="3300697" y="1779662"/>
            <a:ext cx="2592288" cy="2592288"/>
          </a:xfrm>
          <a:prstGeom prst="ellipse">
            <a:avLst/>
          </a:prstGeom>
          <a:solidFill>
            <a:srgbClr val="3D5567">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19" name="Oval 18"/>
          <p:cNvSpPr/>
          <p:nvPr/>
        </p:nvSpPr>
        <p:spPr bwMode="auto">
          <a:xfrm>
            <a:off x="5652120" y="1779662"/>
            <a:ext cx="2592288" cy="2592288"/>
          </a:xfrm>
          <a:prstGeom prst="ellipse">
            <a:avLst/>
          </a:prstGeom>
          <a:solidFill>
            <a:srgbClr val="C0655D">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28674" name="Title 1"/>
          <p:cNvSpPr>
            <a:spLocks noGrp="1"/>
          </p:cNvSpPr>
          <p:nvPr>
            <p:ph type="title"/>
          </p:nvPr>
        </p:nvSpPr>
        <p:spPr>
          <a:xfrm>
            <a:off x="467544" y="249492"/>
            <a:ext cx="8208912" cy="857250"/>
          </a:xfrm>
        </p:spPr>
        <p:txBody>
          <a:bodyPr>
            <a:normAutofit/>
          </a:bodyPr>
          <a:lstStyle/>
          <a:p>
            <a:pPr algn="ctr"/>
            <a:r>
              <a:rPr lang="en-US" dirty="0"/>
              <a:t>Why we audit in Green Impact</a:t>
            </a:r>
            <a:endParaRPr lang="en-GB" altLang="en-US" sz="2800" dirty="0"/>
          </a:p>
        </p:txBody>
      </p:sp>
      <p:sp>
        <p:nvSpPr>
          <p:cNvPr id="3" name="Oval 2"/>
          <p:cNvSpPr/>
          <p:nvPr/>
        </p:nvSpPr>
        <p:spPr bwMode="auto">
          <a:xfrm>
            <a:off x="947719" y="1777067"/>
            <a:ext cx="2592288" cy="2592288"/>
          </a:xfrm>
          <a:prstGeom prst="ellipse">
            <a:avLst/>
          </a:prstGeom>
          <a:solidFill>
            <a:srgbClr val="81C341">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10" name="Rectangle 9"/>
          <p:cNvSpPr/>
          <p:nvPr/>
        </p:nvSpPr>
        <p:spPr>
          <a:xfrm>
            <a:off x="1068151" y="2969899"/>
            <a:ext cx="2351423" cy="830997"/>
          </a:xfrm>
          <a:prstGeom prst="rect">
            <a:avLst/>
          </a:prstGeom>
        </p:spPr>
        <p:txBody>
          <a:bodyPr wrap="square">
            <a:spAutoFit/>
          </a:bodyPr>
          <a:lstStyle/>
          <a:p>
            <a:pPr algn="ctr"/>
            <a:r>
              <a:rPr lang="en-GB" sz="1600" dirty="0">
                <a:solidFill>
                  <a:schemeClr val="bg1"/>
                </a:solidFill>
                <a:latin typeface="Arial" charset="0"/>
                <a:ea typeface="Arial" charset="0"/>
                <a:cs typeface="Arial" charset="0"/>
              </a:rPr>
              <a:t>Brings </a:t>
            </a:r>
            <a:r>
              <a:rPr lang="en-GB" sz="1600" b="1" dirty="0">
                <a:solidFill>
                  <a:schemeClr val="bg1"/>
                </a:solidFill>
                <a:latin typeface="Arial" charset="0"/>
                <a:ea typeface="Arial" charset="0"/>
                <a:cs typeface="Arial" charset="0"/>
              </a:rPr>
              <a:t>students </a:t>
            </a:r>
            <a:br>
              <a:rPr lang="en-GB" sz="1600" b="1" dirty="0">
                <a:solidFill>
                  <a:schemeClr val="bg1"/>
                </a:solidFill>
                <a:latin typeface="Arial" charset="0"/>
                <a:ea typeface="Arial" charset="0"/>
                <a:cs typeface="Arial" charset="0"/>
              </a:rPr>
            </a:br>
            <a:r>
              <a:rPr lang="en-GB" sz="1600" dirty="0">
                <a:solidFill>
                  <a:schemeClr val="bg1"/>
                </a:solidFill>
                <a:latin typeface="Arial" charset="0"/>
                <a:ea typeface="Arial" charset="0"/>
                <a:cs typeface="Arial" charset="0"/>
              </a:rPr>
              <a:t>into the heart of </a:t>
            </a:r>
            <a:br>
              <a:rPr lang="en-GB" sz="1600" dirty="0">
                <a:solidFill>
                  <a:schemeClr val="bg1"/>
                </a:solidFill>
                <a:latin typeface="Arial" charset="0"/>
                <a:ea typeface="Arial" charset="0"/>
                <a:cs typeface="Arial" charset="0"/>
              </a:rPr>
            </a:br>
            <a:r>
              <a:rPr lang="en-GB" sz="1600" dirty="0">
                <a:solidFill>
                  <a:schemeClr val="bg1"/>
                </a:solidFill>
                <a:latin typeface="Arial" charset="0"/>
                <a:ea typeface="Arial" charset="0"/>
                <a:cs typeface="Arial" charset="0"/>
              </a:rPr>
              <a:t>the program</a:t>
            </a:r>
          </a:p>
        </p:txBody>
      </p:sp>
      <p:sp>
        <p:nvSpPr>
          <p:cNvPr id="13" name="Rectangle 12"/>
          <p:cNvSpPr/>
          <p:nvPr/>
        </p:nvSpPr>
        <p:spPr>
          <a:xfrm>
            <a:off x="3509387" y="2969899"/>
            <a:ext cx="2132765" cy="830997"/>
          </a:xfrm>
          <a:prstGeom prst="rect">
            <a:avLst/>
          </a:prstGeom>
        </p:spPr>
        <p:txBody>
          <a:bodyPr wrap="square">
            <a:spAutoFit/>
          </a:bodyPr>
          <a:lstStyle/>
          <a:p>
            <a:pPr algn="ctr"/>
            <a:r>
              <a:rPr lang="en-GB" sz="1600" dirty="0">
                <a:solidFill>
                  <a:schemeClr val="bg1"/>
                </a:solidFill>
                <a:latin typeface="Arial" charset="0"/>
                <a:ea typeface="Arial" charset="0"/>
                <a:cs typeface="Arial" charset="0"/>
              </a:rPr>
              <a:t>Helps </a:t>
            </a:r>
            <a:r>
              <a:rPr lang="en-GB" sz="1600" b="1" dirty="0">
                <a:solidFill>
                  <a:schemeClr val="bg1"/>
                </a:solidFill>
                <a:latin typeface="Arial" charset="0"/>
                <a:ea typeface="Arial" charset="0"/>
                <a:cs typeface="Arial" charset="0"/>
              </a:rPr>
              <a:t>record </a:t>
            </a:r>
            <a:r>
              <a:rPr lang="en-GB" sz="1600" dirty="0">
                <a:solidFill>
                  <a:schemeClr val="bg1"/>
                </a:solidFill>
                <a:latin typeface="Arial" charset="0"/>
                <a:ea typeface="Arial" charset="0"/>
                <a:cs typeface="Arial" charset="0"/>
              </a:rPr>
              <a:t>continual improvement</a:t>
            </a:r>
          </a:p>
        </p:txBody>
      </p:sp>
      <p:sp>
        <p:nvSpPr>
          <p:cNvPr id="15" name="Rectangle 14"/>
          <p:cNvSpPr/>
          <p:nvPr/>
        </p:nvSpPr>
        <p:spPr>
          <a:xfrm>
            <a:off x="5891430" y="3073211"/>
            <a:ext cx="2133434" cy="584775"/>
          </a:xfrm>
          <a:prstGeom prst="rect">
            <a:avLst/>
          </a:prstGeom>
        </p:spPr>
        <p:txBody>
          <a:bodyPr wrap="square">
            <a:spAutoFit/>
          </a:bodyPr>
          <a:lstStyle/>
          <a:p>
            <a:pPr algn="ctr"/>
            <a:r>
              <a:rPr lang="en-GB" sz="1600" b="1" dirty="0">
                <a:solidFill>
                  <a:schemeClr val="bg1"/>
                </a:solidFill>
                <a:latin typeface="Arial" charset="0"/>
                <a:ea typeface="Arial" charset="0"/>
                <a:cs typeface="Arial" charset="0"/>
              </a:rPr>
              <a:t>Encourages </a:t>
            </a:r>
            <a:r>
              <a:rPr lang="en-GB" sz="1600" dirty="0">
                <a:solidFill>
                  <a:schemeClr val="bg1"/>
                </a:solidFill>
                <a:latin typeface="Arial" charset="0"/>
                <a:ea typeface="Arial" charset="0"/>
                <a:cs typeface="Arial" charset="0"/>
              </a:rPr>
              <a:t>action and good practice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3657" y="2124746"/>
            <a:ext cx="890535" cy="894007"/>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4463" y="2079431"/>
            <a:ext cx="798140" cy="901382"/>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9481" y="2140383"/>
            <a:ext cx="696760" cy="779479"/>
          </a:xfrm>
          <a:prstGeom prst="rect">
            <a:avLst/>
          </a:prstGeom>
        </p:spPr>
      </p:pic>
      <p:sp>
        <p:nvSpPr>
          <p:cNvPr id="24" name="Rectangle 23">
            <a:extLst>
              <a:ext uri="{FF2B5EF4-FFF2-40B4-BE49-F238E27FC236}">
                <a16:creationId xmlns:a16="http://schemas.microsoft.com/office/drawing/2014/main" id="{9CFCE184-7840-5B40-A07E-2E018DF6CE14}"/>
              </a:ext>
            </a:extLst>
          </p:cNvPr>
          <p:cNvSpPr/>
          <p:nvPr/>
        </p:nvSpPr>
        <p:spPr bwMode="auto">
          <a:xfrm>
            <a:off x="611560" y="4485637"/>
            <a:ext cx="1224136" cy="534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3043983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5BBDCD-DE14-E242-BE2D-EECC9F753A01}"/>
              </a:ext>
            </a:extLst>
          </p:cNvPr>
          <p:cNvSpPr/>
          <p:nvPr/>
        </p:nvSpPr>
        <p:spPr bwMode="auto">
          <a:xfrm>
            <a:off x="539552" y="1605510"/>
            <a:ext cx="3902029" cy="2910456"/>
          </a:xfrm>
          <a:prstGeom prst="rect">
            <a:avLst/>
          </a:prstGeom>
          <a:solidFill>
            <a:srgbClr val="3D556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7" name="Title 6"/>
          <p:cNvSpPr>
            <a:spLocks noGrp="1"/>
          </p:cNvSpPr>
          <p:nvPr>
            <p:ph type="ctrTitle"/>
          </p:nvPr>
        </p:nvSpPr>
        <p:spPr>
          <a:xfrm>
            <a:off x="539552" y="411510"/>
            <a:ext cx="8134548" cy="756083"/>
          </a:xfrm>
        </p:spPr>
        <p:txBody>
          <a:bodyPr>
            <a:normAutofit/>
          </a:bodyPr>
          <a:lstStyle/>
          <a:p>
            <a:pPr algn="ctr"/>
            <a:r>
              <a:rPr lang="en-GB" dirty="0">
                <a:solidFill>
                  <a:srgbClr val="FFFFFF"/>
                </a:solidFill>
              </a:rPr>
              <a:t>Recognising excellence!</a:t>
            </a:r>
            <a:endParaRPr lang="en-US" dirty="0"/>
          </a:p>
        </p:txBody>
      </p:sp>
      <p:pic>
        <p:nvPicPr>
          <p:cNvPr id="15" name="Picture 14" descr="A picture containing drawing&#10;&#10;Description automatically generated">
            <a:extLst>
              <a:ext uri="{FF2B5EF4-FFF2-40B4-BE49-F238E27FC236}">
                <a16:creationId xmlns:a16="http://schemas.microsoft.com/office/drawing/2014/main" id="{2F6B5E12-C9AF-5148-9A62-97E062F3A0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552" y="2139703"/>
            <a:ext cx="3923100" cy="1772660"/>
          </a:xfrm>
          <a:prstGeom prst="rect">
            <a:avLst/>
          </a:prstGeom>
        </p:spPr>
      </p:pic>
      <p:sp>
        <p:nvSpPr>
          <p:cNvPr id="8" name="TextBox 7">
            <a:extLst>
              <a:ext uri="{FF2B5EF4-FFF2-40B4-BE49-F238E27FC236}">
                <a16:creationId xmlns:a16="http://schemas.microsoft.com/office/drawing/2014/main" id="{FA8320F1-900C-4B60-A907-5FCD930EEEE7}"/>
              </a:ext>
            </a:extLst>
          </p:cNvPr>
          <p:cNvSpPr txBox="1"/>
          <p:nvPr/>
        </p:nvSpPr>
        <p:spPr>
          <a:xfrm>
            <a:off x="4860032" y="1973371"/>
            <a:ext cx="3672408" cy="1938992"/>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t>Overall Winner</a:t>
            </a:r>
          </a:p>
          <a:p>
            <a:r>
              <a:rPr lang="en-US" sz="1200" baseline="0" dirty="0"/>
              <a:t>Award levels are based on number of actions completed, however there are also points allocated for each of the actions. The easiest actions have a small amount of points allocated, whilst hard and more time-consuming actions have a high points value. The team that scores the highest amount of points after the audits will be </a:t>
            </a:r>
            <a:r>
              <a:rPr lang="en-US" sz="1200" baseline="0" dirty="0" err="1"/>
              <a:t>recognised</a:t>
            </a:r>
            <a:r>
              <a:rPr lang="en-US" sz="1200" baseline="0" dirty="0"/>
              <a:t> as the overall winner for the 2021 program. </a:t>
            </a:r>
          </a:p>
        </p:txBody>
      </p:sp>
    </p:spTree>
    <p:extLst>
      <p:ext uri="{BB962C8B-B14F-4D97-AF65-F5344CB8AC3E}">
        <p14:creationId xmlns:p14="http://schemas.microsoft.com/office/powerpoint/2010/main" val="1673034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0E56EF-74B9-1545-9F57-C3DB3F71E561}"/>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AEF78F64-B228-6148-95E0-0EBD9F96D42C}"/>
              </a:ext>
            </a:extLst>
          </p:cNvPr>
          <p:cNvSpPr>
            <a:spLocks noGrp="1"/>
          </p:cNvSpPr>
          <p:nvPr>
            <p:ph type="subTitle" idx="1"/>
          </p:nvPr>
        </p:nvSpPr>
        <p:spPr/>
        <p:txBody>
          <a:bodyPr/>
          <a:lstStyle/>
          <a:p>
            <a:endParaRPr lang="en-US"/>
          </a:p>
        </p:txBody>
      </p:sp>
      <p:pic>
        <p:nvPicPr>
          <p:cNvPr id="4" name="Picture 3" descr="A group of people posing for a photo&#10;&#10;Description automatically generated">
            <a:extLst>
              <a:ext uri="{FF2B5EF4-FFF2-40B4-BE49-F238E27FC236}">
                <a16:creationId xmlns:a16="http://schemas.microsoft.com/office/drawing/2014/main" id="{50A8682A-DB1D-4C04-91C8-629F35FC7020}"/>
              </a:ext>
            </a:extLst>
          </p:cNvPr>
          <p:cNvPicPr>
            <a:picLocks noChangeAspect="1"/>
          </p:cNvPicPr>
          <p:nvPr/>
        </p:nvPicPr>
        <p:blipFill rotWithShape="1">
          <a:blip r:embed="rId3"/>
          <a:srcRect l="679" t="14800" r="653" b="11200"/>
          <a:stretch/>
        </p:blipFill>
        <p:spPr>
          <a:xfrm>
            <a:off x="-1" y="0"/>
            <a:ext cx="9144001" cy="5143500"/>
          </a:xfrm>
          <a:prstGeom prst="rect">
            <a:avLst/>
          </a:prstGeom>
        </p:spPr>
      </p:pic>
      <p:pic>
        <p:nvPicPr>
          <p:cNvPr id="9" name="Picture 8">
            <a:extLst>
              <a:ext uri="{FF2B5EF4-FFF2-40B4-BE49-F238E27FC236}">
                <a16:creationId xmlns:a16="http://schemas.microsoft.com/office/drawing/2014/main" id="{EB667757-AAD8-3247-AE4A-2795A47FA1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474" t="3671" r="7511" b="6422"/>
          <a:stretch/>
        </p:blipFill>
        <p:spPr>
          <a:xfrm>
            <a:off x="145472" y="3813315"/>
            <a:ext cx="1745673" cy="1226273"/>
          </a:xfrm>
          <a:prstGeom prst="rect">
            <a:avLst/>
          </a:prstGeom>
        </p:spPr>
      </p:pic>
    </p:spTree>
    <p:extLst>
      <p:ext uri="{BB962C8B-B14F-4D97-AF65-F5344CB8AC3E}">
        <p14:creationId xmlns:p14="http://schemas.microsoft.com/office/powerpoint/2010/main" val="2358846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6C54-3761-BC42-A53E-779C97632D80}"/>
              </a:ext>
            </a:extLst>
          </p:cNvPr>
          <p:cNvSpPr>
            <a:spLocks noGrp="1"/>
          </p:cNvSpPr>
          <p:nvPr>
            <p:ph type="ctrTitle"/>
          </p:nvPr>
        </p:nvSpPr>
        <p:spPr/>
        <p:txBody>
          <a:bodyPr>
            <a:normAutofit/>
          </a:bodyPr>
          <a:lstStyle/>
          <a:p>
            <a:pPr algn="ctr"/>
            <a:r>
              <a:rPr lang="en-US" sz="2798" dirty="0">
                <a:solidFill>
                  <a:schemeClr val="bg1"/>
                </a:solidFill>
              </a:rPr>
              <a:t> We are here to help!</a:t>
            </a:r>
          </a:p>
        </p:txBody>
      </p:sp>
      <p:sp>
        <p:nvSpPr>
          <p:cNvPr id="4" name="Rectangle 3">
            <a:extLst>
              <a:ext uri="{FF2B5EF4-FFF2-40B4-BE49-F238E27FC236}">
                <a16:creationId xmlns:a16="http://schemas.microsoft.com/office/drawing/2014/main" id="{BDA80E66-859E-984A-A7B4-6E37B727E44B}"/>
              </a:ext>
            </a:extLst>
          </p:cNvPr>
          <p:cNvSpPr/>
          <p:nvPr/>
        </p:nvSpPr>
        <p:spPr bwMode="auto">
          <a:xfrm>
            <a:off x="611561" y="4485638"/>
            <a:ext cx="1224136" cy="5343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en-US" sz="2100" dirty="0">
              <a:solidFill>
                <a:srgbClr val="000000"/>
              </a:solidFill>
            </a:endParaRPr>
          </a:p>
        </p:txBody>
      </p:sp>
      <p:pic>
        <p:nvPicPr>
          <p:cNvPr id="8" name="Picture 7">
            <a:extLst>
              <a:ext uri="{FF2B5EF4-FFF2-40B4-BE49-F238E27FC236}">
                <a16:creationId xmlns:a16="http://schemas.microsoft.com/office/drawing/2014/main" id="{39297487-8394-2243-948A-FFAC4E7EF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491630"/>
            <a:ext cx="3993448" cy="3651870"/>
          </a:xfrm>
          <a:prstGeom prst="rect">
            <a:avLst/>
          </a:prstGeom>
        </p:spPr>
      </p:pic>
      <p:sp>
        <p:nvSpPr>
          <p:cNvPr id="5" name="Rectangle 4">
            <a:extLst>
              <a:ext uri="{FF2B5EF4-FFF2-40B4-BE49-F238E27FC236}">
                <a16:creationId xmlns:a16="http://schemas.microsoft.com/office/drawing/2014/main" id="{A208DF6E-2327-2943-A6C4-B4E2A2DF8FC2}"/>
              </a:ext>
            </a:extLst>
          </p:cNvPr>
          <p:cNvSpPr/>
          <p:nvPr/>
        </p:nvSpPr>
        <p:spPr>
          <a:xfrm>
            <a:off x="467544" y="1294185"/>
            <a:ext cx="3360754" cy="861774"/>
          </a:xfrm>
          <a:prstGeom prst="rect">
            <a:avLst/>
          </a:prstGeom>
        </p:spPr>
        <p:txBody>
          <a:bodyPr wrap="square">
            <a:spAutoFit/>
          </a:bodyPr>
          <a:lstStyle/>
          <a:p>
            <a:pPr algn="ctr" defTabSz="914378">
              <a:spcAft>
                <a:spcPts val="1800"/>
              </a:spcAft>
            </a:pPr>
            <a:endParaRPr lang="en-US" sz="1200" dirty="0">
              <a:solidFill>
                <a:srgbClr val="3D5567"/>
              </a:solidFill>
              <a:latin typeface="Arial" charset="0"/>
              <a:ea typeface="Arial" charset="0"/>
              <a:cs typeface="Arial" charset="0"/>
              <a:hlinkClick r:id="rId4"/>
            </a:endParaRPr>
          </a:p>
          <a:p>
            <a:pPr algn="ctr" defTabSz="914378">
              <a:spcAft>
                <a:spcPts val="3600"/>
              </a:spcAft>
            </a:pPr>
            <a:endParaRPr lang="en-GB" altLang="en-US" sz="2100" kern="0" dirty="0">
              <a:solidFill>
                <a:srgbClr val="3D5567"/>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E7B9E67D-DB82-7944-9F1D-DA736B8A2C98}"/>
              </a:ext>
            </a:extLst>
          </p:cNvPr>
          <p:cNvSpPr/>
          <p:nvPr/>
        </p:nvSpPr>
        <p:spPr>
          <a:xfrm>
            <a:off x="405606" y="3620337"/>
            <a:ext cx="3993448" cy="1231106"/>
          </a:xfrm>
          <a:prstGeom prst="rect">
            <a:avLst/>
          </a:prstGeom>
        </p:spPr>
        <p:txBody>
          <a:bodyPr wrap="square">
            <a:spAutoFit/>
          </a:bodyPr>
          <a:lstStyle/>
          <a:p>
            <a:pPr algn="ctr" eaLnBrk="1" hangingPunct="1">
              <a:spcAft>
                <a:spcPts val="1200"/>
              </a:spcAft>
            </a:pPr>
            <a:endParaRPr lang="en-GB" altLang="en-US" sz="1800" b="1" dirty="0">
              <a:solidFill>
                <a:srgbClr val="85B6A4"/>
              </a:solidFill>
              <a:latin typeface="Arial" charset="0"/>
              <a:cs typeface="Arial" charset="0"/>
            </a:endParaRPr>
          </a:p>
          <a:p>
            <a:pPr algn="ctr" eaLnBrk="1" hangingPunct="1">
              <a:spcAft>
                <a:spcPts val="1200"/>
              </a:spcAft>
            </a:pPr>
            <a:r>
              <a:rPr lang="en-GB" altLang="en-US" sz="1800" b="1" dirty="0">
                <a:solidFill>
                  <a:srgbClr val="85B6A4"/>
                </a:solidFill>
                <a:latin typeface="Arial" charset="0"/>
                <a:cs typeface="Arial" charset="0"/>
              </a:rPr>
              <a:t>Share your stories!</a:t>
            </a:r>
          </a:p>
          <a:p>
            <a:pPr algn="ctr" eaLnBrk="1" hangingPunct="1">
              <a:spcAft>
                <a:spcPts val="1200"/>
              </a:spcAft>
            </a:pPr>
            <a:r>
              <a:rPr lang="en-GB" altLang="en-US" sz="1800" b="1" dirty="0">
                <a:solidFill>
                  <a:srgbClr val="85B6A4"/>
                </a:solidFill>
                <a:latin typeface="Arial" charset="0"/>
                <a:cs typeface="Arial" charset="0"/>
              </a:rPr>
              <a:t>#</a:t>
            </a:r>
            <a:r>
              <a:rPr lang="en-GB" altLang="en-US" sz="1800" b="1" dirty="0" err="1">
                <a:solidFill>
                  <a:srgbClr val="85B6A4"/>
                </a:solidFill>
                <a:latin typeface="Arial" charset="0"/>
                <a:cs typeface="Arial" charset="0"/>
              </a:rPr>
              <a:t>GreenImpactAUNZ</a:t>
            </a:r>
            <a:r>
              <a:rPr lang="en-GB" altLang="en-US" sz="1800" b="1" dirty="0">
                <a:solidFill>
                  <a:srgbClr val="85B6A4"/>
                </a:solidFill>
                <a:latin typeface="Arial" charset="0"/>
                <a:cs typeface="Arial" charset="0"/>
              </a:rPr>
              <a:t> #</a:t>
            </a:r>
            <a:r>
              <a:rPr lang="en-GB" altLang="en-US" sz="1800" b="1" dirty="0" err="1">
                <a:solidFill>
                  <a:srgbClr val="85B6A4"/>
                </a:solidFill>
                <a:latin typeface="Arial" charset="0"/>
                <a:cs typeface="Arial" charset="0"/>
              </a:rPr>
              <a:t>GreenImpact</a:t>
            </a:r>
            <a:endParaRPr lang="en-GB" altLang="en-US" sz="1800" b="1" dirty="0">
              <a:solidFill>
                <a:srgbClr val="85B6A4"/>
              </a:solidFill>
              <a:latin typeface="Arial" charset="0"/>
              <a:cs typeface="Arial" charset="0"/>
            </a:endParaRPr>
          </a:p>
        </p:txBody>
      </p:sp>
      <p:sp>
        <p:nvSpPr>
          <p:cNvPr id="3" name="TextBox 2"/>
          <p:cNvSpPr txBox="1"/>
          <p:nvPr/>
        </p:nvSpPr>
        <p:spPr>
          <a:xfrm>
            <a:off x="683568" y="1383541"/>
            <a:ext cx="3960440" cy="2285241"/>
          </a:xfrm>
          <a:prstGeom prst="rect">
            <a:avLst/>
          </a:prstGeom>
          <a:noFill/>
        </p:spPr>
        <p:txBody>
          <a:bodyPr wrap="square" rtlCol="0">
            <a:spAutoFit/>
          </a:bodyPr>
          <a:lstStyle/>
          <a:p>
            <a:r>
              <a:rPr lang="en-US" sz="1400" b="1" dirty="0">
                <a:solidFill>
                  <a:srgbClr val="3D5567"/>
                </a:solidFill>
                <a:latin typeface="Arial" charset="0"/>
                <a:ea typeface="Arial" charset="0"/>
                <a:cs typeface="Arial" charset="0"/>
              </a:rPr>
              <a:t>Keen to get involved? </a:t>
            </a:r>
          </a:p>
          <a:p>
            <a:endParaRPr lang="en-US" sz="1100" dirty="0">
              <a:solidFill>
                <a:srgbClr val="3D5567"/>
              </a:solidFill>
              <a:latin typeface="Arial" charset="0"/>
              <a:ea typeface="Arial" charset="0"/>
              <a:cs typeface="Arial" charset="0"/>
            </a:endParaRPr>
          </a:p>
          <a:p>
            <a:r>
              <a:rPr lang="en-US" sz="1200" dirty="0">
                <a:solidFill>
                  <a:srgbClr val="3D5567"/>
                </a:solidFill>
                <a:latin typeface="Arial" charset="0"/>
                <a:ea typeface="Arial" charset="0"/>
                <a:cs typeface="Arial" charset="0"/>
              </a:rPr>
              <a:t>Sign up with your team here! </a:t>
            </a:r>
            <a:r>
              <a:rPr lang="en-US" sz="1100" dirty="0">
                <a:latin typeface="Arial" charset="0"/>
                <a:ea typeface="Arial" charset="0"/>
                <a:cs typeface="Arial" charset="0"/>
                <a:hlinkClick r:id="rId5"/>
              </a:rPr>
              <a:t>https://www.greenimpact.org.uk/aut</a:t>
            </a:r>
            <a:endParaRPr lang="en-US" sz="1100" dirty="0">
              <a:latin typeface="Arial" charset="0"/>
              <a:ea typeface="Arial" charset="0"/>
              <a:cs typeface="Arial" charset="0"/>
            </a:endParaRPr>
          </a:p>
          <a:p>
            <a:endParaRPr lang="en-US" sz="1100" dirty="0">
              <a:latin typeface="Arial" charset="0"/>
              <a:ea typeface="Arial" charset="0"/>
              <a:cs typeface="Arial" charset="0"/>
            </a:endParaRPr>
          </a:p>
          <a:p>
            <a:r>
              <a:rPr lang="en-US" sz="1400" b="1" dirty="0">
                <a:solidFill>
                  <a:srgbClr val="3D5567"/>
                </a:solidFill>
                <a:latin typeface="Arial" charset="0"/>
                <a:ea typeface="Arial" charset="0"/>
                <a:cs typeface="Arial" charset="0"/>
              </a:rPr>
              <a:t>Want some more information? </a:t>
            </a:r>
          </a:p>
          <a:p>
            <a:endParaRPr lang="en-US" sz="1100" dirty="0">
              <a:solidFill>
                <a:srgbClr val="3D5567"/>
              </a:solidFill>
              <a:latin typeface="Arial" charset="0"/>
              <a:ea typeface="Arial" charset="0"/>
              <a:cs typeface="Arial" charset="0"/>
            </a:endParaRPr>
          </a:p>
          <a:p>
            <a:r>
              <a:rPr lang="en-US" sz="1200" dirty="0">
                <a:solidFill>
                  <a:srgbClr val="3D5567"/>
                </a:solidFill>
                <a:latin typeface="Arial" charset="0"/>
                <a:ea typeface="Arial" charset="0"/>
                <a:cs typeface="Arial" charset="0"/>
              </a:rPr>
              <a:t>Email </a:t>
            </a:r>
            <a:r>
              <a:rPr lang="en-US" sz="1200" dirty="0">
                <a:solidFill>
                  <a:srgbClr val="3D5567"/>
                </a:solidFill>
                <a:latin typeface="Arial" charset="0"/>
                <a:ea typeface="Arial" charset="0"/>
                <a:cs typeface="Arial" charset="0"/>
                <a:hlinkClick r:id="rId6"/>
              </a:rPr>
              <a:t>sustainability@aut.ac.nz</a:t>
            </a:r>
            <a:r>
              <a:rPr lang="en-US" sz="1200" dirty="0">
                <a:solidFill>
                  <a:srgbClr val="3D5567"/>
                </a:solidFill>
                <a:latin typeface="Arial" charset="0"/>
                <a:ea typeface="Arial" charset="0"/>
                <a:cs typeface="Arial" charset="0"/>
              </a:rPr>
              <a:t> </a:t>
            </a:r>
            <a:endParaRPr lang="en-US" sz="1050" dirty="0">
              <a:solidFill>
                <a:srgbClr val="3D5567"/>
              </a:solidFill>
              <a:latin typeface="Arial" charset="0"/>
              <a:ea typeface="Arial" charset="0"/>
              <a:cs typeface="Arial" charset="0"/>
            </a:endParaRPr>
          </a:p>
          <a:p>
            <a:endParaRPr lang="en-US" sz="1050" dirty="0">
              <a:solidFill>
                <a:srgbClr val="3D5567"/>
              </a:solidFill>
              <a:latin typeface="Arial" charset="0"/>
              <a:ea typeface="Arial" charset="0"/>
              <a:cs typeface="Arial" charset="0"/>
            </a:endParaRPr>
          </a:p>
          <a:p>
            <a:r>
              <a:rPr lang="en-US" sz="1200" dirty="0">
                <a:solidFill>
                  <a:srgbClr val="3D5567"/>
                </a:solidFill>
                <a:latin typeface="Arial" charset="0"/>
                <a:ea typeface="Arial" charset="0"/>
                <a:cs typeface="Arial" charset="0"/>
              </a:rPr>
              <a:t>Staff can visit </a:t>
            </a:r>
            <a:r>
              <a:rPr lang="en-US" sz="1200" dirty="0">
                <a:solidFill>
                  <a:srgbClr val="3D5567"/>
                </a:solidFill>
                <a:latin typeface="Arial" charset="0"/>
                <a:ea typeface="Arial" charset="0"/>
                <a:cs typeface="Arial" charset="0"/>
                <a:hlinkClick r:id="rId7"/>
              </a:rPr>
              <a:t>AUTI </a:t>
            </a:r>
            <a:r>
              <a:rPr lang="en-US" sz="1200" dirty="0">
                <a:solidFill>
                  <a:srgbClr val="3D5567"/>
                </a:solidFill>
                <a:latin typeface="Arial" charset="0"/>
                <a:ea typeface="Arial" charset="0"/>
                <a:cs typeface="Arial" charset="0"/>
              </a:rPr>
              <a:t>and students, the </a:t>
            </a:r>
            <a:r>
              <a:rPr lang="en-US" sz="1200" dirty="0">
                <a:solidFill>
                  <a:srgbClr val="3D5567"/>
                </a:solidFill>
                <a:latin typeface="Arial" charset="0"/>
                <a:ea typeface="Arial" charset="0"/>
                <a:cs typeface="Arial" charset="0"/>
                <a:hlinkClick r:id="rId8"/>
              </a:rPr>
              <a:t>Student website</a:t>
            </a:r>
            <a:r>
              <a:rPr lang="en-US" sz="1200" dirty="0">
                <a:solidFill>
                  <a:srgbClr val="3D5567"/>
                </a:solidFill>
                <a:latin typeface="Arial" charset="0"/>
                <a:ea typeface="Arial" charset="0"/>
                <a:cs typeface="Arial" charset="0"/>
              </a:rPr>
              <a:t>. Visit </a:t>
            </a:r>
            <a:r>
              <a:rPr lang="en-US" altLang="en-US" sz="1200" kern="0" dirty="0" err="1">
                <a:solidFill>
                  <a:srgbClr val="3D5567"/>
                </a:solidFill>
                <a:latin typeface="Arial" charset="0"/>
                <a:ea typeface="Arial" charset="0"/>
                <a:cs typeface="Arial" charset="0"/>
              </a:rPr>
              <a:t>greenimpact.acts.asn.au</a:t>
            </a:r>
            <a:r>
              <a:rPr lang="en-US" altLang="en-US" sz="1200" kern="0" dirty="0">
                <a:solidFill>
                  <a:srgbClr val="3D5567"/>
                </a:solidFill>
                <a:latin typeface="Arial" charset="0"/>
                <a:ea typeface="Arial" charset="0"/>
                <a:cs typeface="Arial" charset="0"/>
              </a:rPr>
              <a:t> for more on the wider program.</a:t>
            </a:r>
            <a:endParaRPr lang="en-US" sz="1200" dirty="0">
              <a:solidFill>
                <a:srgbClr val="3D5567"/>
              </a:solidFill>
              <a:latin typeface="Arial" charset="0"/>
              <a:ea typeface="Arial" charset="0"/>
              <a:cs typeface="Arial" charset="0"/>
            </a:endParaRPr>
          </a:p>
        </p:txBody>
      </p:sp>
    </p:spTree>
    <p:extLst>
      <p:ext uri="{BB962C8B-B14F-4D97-AF65-F5344CB8AC3E}">
        <p14:creationId xmlns:p14="http://schemas.microsoft.com/office/powerpoint/2010/main" val="2304497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12604-216E-4169-8E40-96A15EB352E2}"/>
              </a:ext>
            </a:extLst>
          </p:cNvPr>
          <p:cNvSpPr>
            <a:spLocks noGrp="1"/>
          </p:cNvSpPr>
          <p:nvPr>
            <p:ph type="ctrTitle"/>
          </p:nvPr>
        </p:nvSpPr>
        <p:spPr/>
        <p:txBody>
          <a:bodyPr/>
          <a:lstStyle/>
          <a:p>
            <a:r>
              <a:rPr lang="en-NZ" dirty="0">
                <a:solidFill>
                  <a:schemeClr val="bg1"/>
                </a:solidFill>
              </a:rPr>
              <a:t>What is Green Impact?</a:t>
            </a:r>
          </a:p>
        </p:txBody>
      </p:sp>
      <p:sp>
        <p:nvSpPr>
          <p:cNvPr id="5" name="TextBox 4">
            <a:extLst>
              <a:ext uri="{FF2B5EF4-FFF2-40B4-BE49-F238E27FC236}">
                <a16:creationId xmlns:a16="http://schemas.microsoft.com/office/drawing/2014/main" id="{E945A169-F3B9-4D46-9A3C-AF17083E67F1}"/>
              </a:ext>
            </a:extLst>
          </p:cNvPr>
          <p:cNvSpPr txBox="1"/>
          <p:nvPr/>
        </p:nvSpPr>
        <p:spPr>
          <a:xfrm>
            <a:off x="467544" y="987574"/>
            <a:ext cx="8424936" cy="3416320"/>
          </a:xfrm>
          <a:prstGeom prst="rect">
            <a:avLst/>
          </a:prstGeom>
          <a:noFill/>
        </p:spPr>
        <p:txBody>
          <a:bodyPr wrap="square">
            <a:spAutoFit/>
          </a:bodyPr>
          <a:lstStyle/>
          <a:p>
            <a:endParaRPr lang="en-AU" sz="1200" kern="1200" baseline="0" dirty="0">
              <a:solidFill>
                <a:schemeClr val="tx1"/>
              </a:solidFill>
              <a:effectLst/>
              <a:latin typeface="+mn-lt"/>
              <a:ea typeface="+mn-ea"/>
              <a:cs typeface="+mn-cs"/>
            </a:endParaRPr>
          </a:p>
          <a:p>
            <a:r>
              <a:rPr lang="en-AU" sz="1200" b="1" kern="1200" baseline="0" dirty="0">
                <a:solidFill>
                  <a:schemeClr val="tx1"/>
                </a:solidFill>
                <a:effectLst/>
                <a:latin typeface="+mn-lt"/>
                <a:ea typeface="+mn-ea"/>
                <a:cs typeface="+mn-cs"/>
              </a:rPr>
              <a:t>How does it work?</a:t>
            </a:r>
          </a:p>
          <a:p>
            <a:r>
              <a:rPr lang="en-AU" sz="1200" kern="1200" baseline="0" dirty="0">
                <a:solidFill>
                  <a:schemeClr val="tx1"/>
                </a:solidFill>
                <a:effectLst/>
                <a:latin typeface="+mn-lt"/>
                <a:ea typeface="+mn-ea"/>
                <a:cs typeface="+mn-cs"/>
              </a:rPr>
              <a:t>Individuals form teams with peers and work together to undertake a diverse range of sustainability actions. These actions cover all areas of sustainability– i.e. travel, waste, wellbeing, </a:t>
            </a:r>
            <a:r>
              <a:rPr lang="en-AU" sz="1200" dirty="0">
                <a:latin typeface="+mn-lt"/>
                <a:ea typeface="+mn-ea"/>
                <a:cs typeface="+mn-cs"/>
              </a:rPr>
              <a:t>d</a:t>
            </a:r>
            <a:r>
              <a:rPr lang="en-AU" sz="1200" kern="1200" baseline="0" dirty="0">
                <a:solidFill>
                  <a:schemeClr val="tx1"/>
                </a:solidFill>
                <a:effectLst/>
                <a:latin typeface="+mn-lt"/>
                <a:ea typeface="+mn-ea"/>
                <a:cs typeface="+mn-cs"/>
              </a:rPr>
              <a:t>iversity etc. and have been created specifically for you by your Sustainability Team. These actions are available for you to select from an interactive online list called your toolkit. Towards the end of the program cycle, we will train a group of enthusiastic student volunteers as “auditors”, who will then visit teams to verify the actions they have completed throughout the program. The program wraps up when we get together as a group to celebrate our collective achievements at an awards event at the end of the year. That’s the super quick overview, so if you’re still a little unclear on how it all works, don’t worry! We will go into more detail on how it all works during this presentation. </a:t>
            </a:r>
          </a:p>
          <a:p>
            <a:endParaRPr lang="en-AU" sz="1200" b="1" kern="1200" baseline="0" dirty="0">
              <a:solidFill>
                <a:schemeClr val="tx1"/>
              </a:solidFill>
              <a:effectLst/>
              <a:latin typeface="+mn-lt"/>
              <a:ea typeface="+mn-ea"/>
              <a:cs typeface="+mn-cs"/>
            </a:endParaRPr>
          </a:p>
          <a:p>
            <a:r>
              <a:rPr lang="en-AU" sz="1200" b="1" kern="1200" baseline="0" dirty="0">
                <a:solidFill>
                  <a:schemeClr val="tx1"/>
                </a:solidFill>
                <a:effectLst/>
                <a:latin typeface="+mn-lt"/>
                <a:ea typeface="+mn-ea"/>
                <a:cs typeface="+mn-cs"/>
              </a:rPr>
              <a:t>Who can take part?</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mn-lt"/>
                <a:ea typeface="+mn-ea"/>
                <a:cs typeface="+mn-cs"/>
              </a:rPr>
              <a:t>Any member of staff and all students at AUT can participate in this program. However, Green Impact is not really for individuals, it’s designed to be undertaken as part of a team of people, so they can get together, share the responsibility (and fun!) and take part as a group. Ideally members with a team will be located in the same geographical area, for example, in the same office or a floor of a building. The program uses friendly competition to motivate teams, and we’ll learn more about how that works later on. </a:t>
            </a:r>
          </a:p>
        </p:txBody>
      </p:sp>
    </p:spTree>
    <p:extLst>
      <p:ext uri="{BB962C8B-B14F-4D97-AF65-F5344CB8AC3E}">
        <p14:creationId xmlns:p14="http://schemas.microsoft.com/office/powerpoint/2010/main" val="1564834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813826-9724-724F-9596-74D780287806}"/>
              </a:ext>
            </a:extLst>
          </p:cNvPr>
          <p:cNvSpPr txBox="1">
            <a:spLocks/>
          </p:cNvSpPr>
          <p:nvPr/>
        </p:nvSpPr>
        <p:spPr>
          <a:xfrm>
            <a:off x="511389" y="411512"/>
            <a:ext cx="8165067" cy="756083"/>
          </a:xfrm>
          <a:prstGeom prst="rect">
            <a:avLst/>
          </a:prstGeom>
        </p:spPr>
        <p:txBody>
          <a:bodyPr vert="horz" lIns="91440" tIns="45720" rIns="91440" bIns="45720" rtlCol="0" anchor="t" anchorCtr="0">
            <a:normAutofit/>
          </a:bodyPr>
          <a:lstStyle>
            <a:lvl1pPr algn="l" rtl="0" eaLnBrk="1" fontAlgn="base" hangingPunct="1">
              <a:spcBef>
                <a:spcPct val="0"/>
              </a:spcBef>
              <a:spcAft>
                <a:spcPct val="0"/>
              </a:spcAft>
              <a:defRPr sz="2800" b="0">
                <a:solidFill>
                  <a:srgbClr val="81C341"/>
                </a:solidFill>
                <a:latin typeface="Arial" charset="0"/>
                <a:ea typeface="Arial" charset="0"/>
                <a:cs typeface="Arial" charset="0"/>
              </a:defRPr>
            </a:lvl1pPr>
            <a:lvl2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5pPr>
            <a:lvl6pPr marL="3429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6pPr>
            <a:lvl7pPr marL="6858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7pPr>
            <a:lvl8pPr marL="10287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8pPr>
            <a:lvl9pPr marL="1371600" algn="l" rtl="0" eaLnBrk="1" fontAlgn="base" hangingPunct="1">
              <a:spcBef>
                <a:spcPct val="0"/>
              </a:spcBef>
              <a:spcAft>
                <a:spcPct val="0"/>
              </a:spcAft>
              <a:defRPr sz="2700">
                <a:solidFill>
                  <a:schemeClr val="tx2"/>
                </a:solidFill>
                <a:latin typeface="Verdana" charset="0"/>
                <a:ea typeface="ＭＳ Ｐゴシック" charset="0"/>
                <a:cs typeface="ＭＳ Ｐゴシック" charset="0"/>
              </a:defRPr>
            </a:lvl9pPr>
          </a:lstStyle>
          <a:p>
            <a:pPr algn="ctr" defTabSz="914378">
              <a:defRPr/>
            </a:pPr>
            <a:r>
              <a:rPr lang="en-US" kern="0" dirty="0">
                <a:solidFill>
                  <a:srgbClr val="FFFFFF"/>
                </a:solidFill>
              </a:rPr>
              <a:t>An ever-evolving program</a:t>
            </a:r>
          </a:p>
        </p:txBody>
      </p:sp>
      <p:pic>
        <p:nvPicPr>
          <p:cNvPr id="4" name="Picture 3">
            <a:extLst>
              <a:ext uri="{FF2B5EF4-FFF2-40B4-BE49-F238E27FC236}">
                <a16:creationId xmlns:a16="http://schemas.microsoft.com/office/drawing/2014/main" id="{5A9C0DD7-9360-1C43-982A-FAF8EFE504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124"/>
          <a:stretch/>
        </p:blipFill>
        <p:spPr>
          <a:xfrm>
            <a:off x="511389" y="1350818"/>
            <a:ext cx="8058875" cy="3618932"/>
          </a:xfrm>
          <a:prstGeom prst="rect">
            <a:avLst/>
          </a:prstGeom>
        </p:spPr>
      </p:pic>
    </p:spTree>
    <p:extLst>
      <p:ext uri="{BB962C8B-B14F-4D97-AF65-F5344CB8AC3E}">
        <p14:creationId xmlns:p14="http://schemas.microsoft.com/office/powerpoint/2010/main" val="172551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2A4B-1355-4312-95A7-6EB609E89359}"/>
              </a:ext>
            </a:extLst>
          </p:cNvPr>
          <p:cNvSpPr>
            <a:spLocks noGrp="1"/>
          </p:cNvSpPr>
          <p:nvPr>
            <p:ph type="ctrTitle"/>
          </p:nvPr>
        </p:nvSpPr>
        <p:spPr/>
        <p:txBody>
          <a:bodyPr>
            <a:normAutofit fontScale="90000"/>
          </a:bodyPr>
          <a:lstStyle/>
          <a:p>
            <a:pPr algn="ctr"/>
            <a:r>
              <a:rPr lang="en-US" kern="0" dirty="0">
                <a:solidFill>
                  <a:srgbClr val="FFFFFF"/>
                </a:solidFill>
              </a:rPr>
              <a:t>An ever-evolving program</a:t>
            </a:r>
            <a:br>
              <a:rPr lang="en-US" kern="0" dirty="0">
                <a:solidFill>
                  <a:srgbClr val="FFFFFF"/>
                </a:solidFill>
              </a:rPr>
            </a:br>
            <a:endParaRPr lang="en-NZ" dirty="0"/>
          </a:p>
        </p:txBody>
      </p:sp>
      <p:sp>
        <p:nvSpPr>
          <p:cNvPr id="5" name="TextBox 4">
            <a:extLst>
              <a:ext uri="{FF2B5EF4-FFF2-40B4-BE49-F238E27FC236}">
                <a16:creationId xmlns:a16="http://schemas.microsoft.com/office/drawing/2014/main" id="{9A851C0C-CE49-4607-87CA-3DACB395A3E0}"/>
              </a:ext>
            </a:extLst>
          </p:cNvPr>
          <p:cNvSpPr txBox="1"/>
          <p:nvPr/>
        </p:nvSpPr>
        <p:spPr>
          <a:xfrm>
            <a:off x="323528" y="1275606"/>
            <a:ext cx="8712968" cy="3231654"/>
          </a:xfrm>
          <a:prstGeom prst="rect">
            <a:avLst/>
          </a:prstGeom>
          <a:noFill/>
        </p:spPr>
        <p:txBody>
          <a:bodyPr wrap="square">
            <a:spAutoFit/>
          </a:bodyPr>
          <a:lstStyle/>
          <a:p>
            <a:r>
              <a:rPr lang="en-US" sz="1200" b="1" dirty="0"/>
              <a:t>How did</a:t>
            </a:r>
            <a:r>
              <a:rPr lang="en-US" sz="1200" b="1" baseline="0" dirty="0"/>
              <a:t> the program come about?</a:t>
            </a:r>
            <a:endParaRPr lang="en-US" sz="1200" b="1" dirty="0"/>
          </a:p>
          <a:p>
            <a:r>
              <a:rPr lang="en-US" sz="1200" dirty="0"/>
              <a:t>Green Impact was first developed by the National Union of Students (NUS) in the United Kingdom in 2006.</a:t>
            </a:r>
            <a:r>
              <a:rPr lang="en-AU" sz="1200" kern="1200" dirty="0">
                <a:solidFill>
                  <a:schemeClr val="tx1"/>
                </a:solidFill>
                <a:effectLst/>
                <a:latin typeface="+mn-lt"/>
                <a:ea typeface="+mn-ea"/>
                <a:cs typeface="+mn-cs"/>
              </a:rPr>
              <a:t> The</a:t>
            </a:r>
            <a:r>
              <a:rPr lang="en-AU" sz="1200" kern="1200" baseline="0" dirty="0">
                <a:solidFill>
                  <a:schemeClr val="tx1"/>
                </a:solidFill>
                <a:effectLst/>
                <a:latin typeface="+mn-lt"/>
                <a:ea typeface="+mn-ea"/>
                <a:cs typeface="+mn-cs"/>
              </a:rPr>
              <a:t> program was initially d</a:t>
            </a:r>
            <a:r>
              <a:rPr lang="en-AU" sz="1200" kern="1200" dirty="0">
                <a:solidFill>
                  <a:schemeClr val="tx1"/>
                </a:solidFill>
                <a:effectLst/>
                <a:latin typeface="+mn-lt"/>
                <a:ea typeface="+mn-ea"/>
                <a:cs typeface="+mn-cs"/>
              </a:rPr>
              <a:t>eveloped by students in the student unions, before being rolled out to staff within universities. After it’s success within the university sector, the program has adapted for a range of cross sector organisations, such as councils, schools, fire stations and hospitals. </a:t>
            </a:r>
          </a:p>
          <a:p>
            <a:r>
              <a:rPr lang="en-AU" sz="1200" kern="1200" dirty="0">
                <a:solidFill>
                  <a:schemeClr val="tx1"/>
                </a:solidFill>
                <a:effectLst/>
                <a:latin typeface="+mn-lt"/>
                <a:ea typeface="+mn-ea"/>
                <a:cs typeface="+mn-cs"/>
              </a:rPr>
              <a:t> </a:t>
            </a:r>
          </a:p>
          <a:p>
            <a:r>
              <a:rPr lang="en-AU" sz="1200" kern="1200" baseline="0" dirty="0">
                <a:solidFill>
                  <a:schemeClr val="tx1"/>
                </a:solidFill>
                <a:effectLst/>
                <a:latin typeface="+mn-lt"/>
                <a:ea typeface="+mn-ea"/>
                <a:cs typeface="+mn-cs"/>
              </a:rPr>
              <a:t>In the 12 years it has been running Green Impact </a:t>
            </a:r>
            <a:r>
              <a:rPr lang="en-US" sz="1200" dirty="0"/>
              <a:t>has been a massive success. It </a:t>
            </a:r>
            <a:r>
              <a:rPr lang="en-US" sz="1200" dirty="0" err="1"/>
              <a:t>i</a:t>
            </a:r>
            <a:r>
              <a:rPr lang="en-AU" sz="1200" kern="1200" dirty="0">
                <a:solidFill>
                  <a:schemeClr val="tx1"/>
                </a:solidFill>
                <a:effectLst/>
                <a:latin typeface="+mn-lt"/>
                <a:ea typeface="+mn-ea"/>
                <a:cs typeface="+mn-cs"/>
              </a:rPr>
              <a:t>s now Internationally recognised</a:t>
            </a:r>
            <a:r>
              <a:rPr lang="en-AU" sz="1200" kern="1200" baseline="0" dirty="0">
                <a:solidFill>
                  <a:schemeClr val="tx1"/>
                </a:solidFill>
                <a:effectLst/>
                <a:latin typeface="+mn-lt"/>
                <a:ea typeface="+mn-ea"/>
                <a:cs typeface="+mn-cs"/>
              </a:rPr>
              <a:t> with</a:t>
            </a:r>
            <a:r>
              <a:rPr lang="en-AU" sz="1200" kern="1200" dirty="0">
                <a:solidFill>
                  <a:schemeClr val="tx1"/>
                </a:solidFill>
                <a:effectLst/>
                <a:latin typeface="+mn-lt"/>
                <a:ea typeface="+mn-ea"/>
                <a:cs typeface="+mn-cs"/>
              </a:rPr>
              <a:t> participants in Belgium, Holland and Canada, and currently experiencing the biggest growth here in Australasia.</a:t>
            </a:r>
            <a:r>
              <a:rPr lang="en-AU" sz="1200" kern="1200" baseline="0" dirty="0">
                <a:solidFill>
                  <a:schemeClr val="tx1"/>
                </a:solidFill>
                <a:effectLst/>
                <a:latin typeface="+mn-lt"/>
                <a:ea typeface="+mn-ea"/>
                <a:cs typeface="+mn-cs"/>
              </a:rPr>
              <a:t> </a:t>
            </a:r>
            <a:r>
              <a:rPr lang="en-US" sz="1200" dirty="0"/>
              <a:t>In 2016 Green Impact was </a:t>
            </a:r>
            <a:r>
              <a:rPr lang="en-US" sz="1200" dirty="0" err="1"/>
              <a:t>recognised</a:t>
            </a:r>
            <a:r>
              <a:rPr lang="en-US" sz="1200" dirty="0"/>
              <a:t> with the UNESCO-Japan Prize on Education for Sustainable Development.</a:t>
            </a:r>
          </a:p>
          <a:p>
            <a:endParaRPr lang="en-US" sz="1200" dirty="0"/>
          </a:p>
          <a:p>
            <a:r>
              <a:rPr lang="en-US" sz="1200" b="1" dirty="0"/>
              <a:t>Growing across Australasia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Australasian Campuses Towards Sustainability (ACTS) broadened the </a:t>
            </a:r>
            <a:r>
              <a:rPr lang="en-AU" sz="1200" kern="1200" baseline="0" dirty="0">
                <a:solidFill>
                  <a:schemeClr val="tx1"/>
                </a:solidFill>
                <a:effectLst/>
                <a:latin typeface="+mn-lt"/>
                <a:ea typeface="+mn-ea"/>
                <a:cs typeface="+mn-cs"/>
              </a:rPr>
              <a:t>program’s reach in Australia and New Zealand. By the end of 2017 </a:t>
            </a:r>
            <a:r>
              <a:rPr lang="en-US" sz="1200" dirty="0"/>
              <a:t>ACTS  had formed a unique partnership with the NUS to become the delivery partner for Green Impact in Australasia. In 2018, eight universities piloted the program, and that has grown to 15 universities in 2020! We are delighted to be a part of this sustainability engagement movement with our fellow universities.  </a:t>
            </a:r>
          </a:p>
        </p:txBody>
      </p:sp>
    </p:spTree>
    <p:extLst>
      <p:ext uri="{BB962C8B-B14F-4D97-AF65-F5344CB8AC3E}">
        <p14:creationId xmlns:p14="http://schemas.microsoft.com/office/powerpoint/2010/main" val="3206846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9492"/>
            <a:ext cx="8208912" cy="857250"/>
          </a:xfrm>
        </p:spPr>
        <p:txBody>
          <a:bodyPr/>
          <a:lstStyle/>
          <a:p>
            <a:pPr algn="ctr"/>
            <a:r>
              <a:rPr lang="en-GB" dirty="0"/>
              <a:t>Delivered locally, supported globally</a:t>
            </a:r>
          </a:p>
        </p:txBody>
      </p:sp>
      <p:sp>
        <p:nvSpPr>
          <p:cNvPr id="4" name="Rectangle 3"/>
          <p:cNvSpPr/>
          <p:nvPr/>
        </p:nvSpPr>
        <p:spPr>
          <a:xfrm>
            <a:off x="1228214" y="3471704"/>
            <a:ext cx="2669759" cy="900246"/>
          </a:xfrm>
          <a:prstGeom prst="rect">
            <a:avLst/>
          </a:prstGeom>
        </p:spPr>
        <p:txBody>
          <a:bodyPr wrap="square">
            <a:spAutoFit/>
          </a:bodyPr>
          <a:lstStyle/>
          <a:p>
            <a:pPr algn="ctr">
              <a:spcAft>
                <a:spcPts val="900"/>
              </a:spcAft>
            </a:pPr>
            <a:r>
              <a:rPr lang="en-US" altLang="en-US" sz="1500" b="1" kern="0" dirty="0">
                <a:solidFill>
                  <a:srgbClr val="3D5567"/>
                </a:solidFill>
                <a:latin typeface="Arial" charset="0"/>
                <a:ea typeface="Arial" charset="0"/>
                <a:cs typeface="Arial" charset="0"/>
              </a:rPr>
              <a:t>Australasian delivery partner for Green Impact                  </a:t>
            </a:r>
          </a:p>
          <a:p>
            <a:pPr algn="ctr">
              <a:spcAft>
                <a:spcPts val="900"/>
              </a:spcAft>
            </a:pPr>
            <a:r>
              <a:rPr lang="en-US" altLang="en-US" sz="1500" kern="0" dirty="0" err="1">
                <a:solidFill>
                  <a:srgbClr val="3D5567"/>
                </a:solidFill>
                <a:latin typeface="Arial" charset="0"/>
                <a:ea typeface="Arial" charset="0"/>
                <a:cs typeface="Arial" charset="0"/>
              </a:rPr>
              <a:t>greenimpact.acts.asn.au</a:t>
            </a:r>
            <a:endParaRPr lang="en-US" altLang="en-US" sz="1500" kern="0" dirty="0">
              <a:solidFill>
                <a:srgbClr val="3D5567"/>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557FF32D-934E-A943-97E5-DBF44D48A5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33809" y="1660946"/>
            <a:ext cx="1601248" cy="1602710"/>
          </a:xfrm>
          <a:prstGeom prst="rect">
            <a:avLst/>
          </a:prstGeom>
        </p:spPr>
      </p:pic>
      <p:pic>
        <p:nvPicPr>
          <p:cNvPr id="3" name="Picture 2">
            <a:extLst>
              <a:ext uri="{FF2B5EF4-FFF2-40B4-BE49-F238E27FC236}">
                <a16:creationId xmlns:a16="http://schemas.microsoft.com/office/drawing/2014/main" id="{BB895366-DF3D-3E4C-B8DE-3775F99C6F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168" y="2575060"/>
            <a:ext cx="2255024" cy="692615"/>
          </a:xfrm>
          <a:prstGeom prst="rect">
            <a:avLst/>
          </a:prstGeom>
        </p:spPr>
      </p:pic>
      <p:pic>
        <p:nvPicPr>
          <p:cNvPr id="6" name="Picture 5">
            <a:extLst>
              <a:ext uri="{FF2B5EF4-FFF2-40B4-BE49-F238E27FC236}">
                <a16:creationId xmlns:a16="http://schemas.microsoft.com/office/drawing/2014/main" id="{454F5FEC-4830-BD42-96E4-A7C8F85818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2180" y="1546039"/>
            <a:ext cx="1905000" cy="955964"/>
          </a:xfrm>
          <a:prstGeom prst="rect">
            <a:avLst/>
          </a:prstGeom>
        </p:spPr>
      </p:pic>
      <p:sp>
        <p:nvSpPr>
          <p:cNvPr id="7" name="Rectangle 6">
            <a:extLst>
              <a:ext uri="{FF2B5EF4-FFF2-40B4-BE49-F238E27FC236}">
                <a16:creationId xmlns:a16="http://schemas.microsoft.com/office/drawing/2014/main" id="{ECEC0E2F-24A9-A945-844B-A255D35D5CA0}"/>
              </a:ext>
            </a:extLst>
          </p:cNvPr>
          <p:cNvSpPr/>
          <p:nvPr/>
        </p:nvSpPr>
        <p:spPr>
          <a:xfrm>
            <a:off x="4588969" y="3471704"/>
            <a:ext cx="3511423" cy="900246"/>
          </a:xfrm>
          <a:prstGeom prst="rect">
            <a:avLst/>
          </a:prstGeom>
        </p:spPr>
        <p:txBody>
          <a:bodyPr wrap="square">
            <a:spAutoFit/>
          </a:bodyPr>
          <a:lstStyle/>
          <a:p>
            <a:pPr algn="ctr">
              <a:spcAft>
                <a:spcPts val="900"/>
              </a:spcAft>
            </a:pPr>
            <a:r>
              <a:rPr lang="en-US" altLang="en-US" sz="1500" b="1" kern="0" dirty="0">
                <a:solidFill>
                  <a:srgbClr val="3D5567"/>
                </a:solidFill>
                <a:latin typeface="Arial" charset="0"/>
                <a:ea typeface="Arial" charset="0"/>
                <a:cs typeface="Arial" charset="0"/>
              </a:rPr>
              <a:t>Founder of                                        Green Impact                  </a:t>
            </a:r>
          </a:p>
          <a:p>
            <a:pPr algn="ctr">
              <a:spcAft>
                <a:spcPts val="900"/>
              </a:spcAft>
            </a:pPr>
            <a:r>
              <a:rPr lang="en-US" altLang="en-US" sz="1500" kern="0" dirty="0" err="1">
                <a:solidFill>
                  <a:srgbClr val="3D5567"/>
                </a:solidFill>
                <a:latin typeface="Arial" charset="0"/>
                <a:ea typeface="Arial" charset="0"/>
                <a:cs typeface="Arial" charset="0"/>
              </a:rPr>
              <a:t>greenimpact.nus.org.uk</a:t>
            </a:r>
            <a:endParaRPr lang="en-US" altLang="en-US" sz="1500" kern="0" dirty="0">
              <a:solidFill>
                <a:srgbClr val="3D5567"/>
              </a:solidFill>
              <a:latin typeface="Arial" charset="0"/>
              <a:ea typeface="Arial" charset="0"/>
              <a:cs typeface="Arial" charset="0"/>
            </a:endParaRPr>
          </a:p>
        </p:txBody>
      </p:sp>
      <p:sp>
        <p:nvSpPr>
          <p:cNvPr id="8" name="Rectangle 7">
            <a:extLst>
              <a:ext uri="{FF2B5EF4-FFF2-40B4-BE49-F238E27FC236}">
                <a16:creationId xmlns:a16="http://schemas.microsoft.com/office/drawing/2014/main" id="{AB561239-7D77-C149-982D-475126A298DB}"/>
              </a:ext>
            </a:extLst>
          </p:cNvPr>
          <p:cNvSpPr/>
          <p:nvPr/>
        </p:nvSpPr>
        <p:spPr bwMode="auto">
          <a:xfrm>
            <a:off x="389419" y="4371950"/>
            <a:ext cx="1806317"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34874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DDDB-3231-8B46-862E-789BB6CDDE28}"/>
              </a:ext>
            </a:extLst>
          </p:cNvPr>
          <p:cNvSpPr>
            <a:spLocks noGrp="1"/>
          </p:cNvSpPr>
          <p:nvPr>
            <p:ph type="ctrTitle"/>
          </p:nvPr>
        </p:nvSpPr>
        <p:spPr/>
        <p:txBody>
          <a:bodyPr/>
          <a:lstStyle/>
          <a:p>
            <a:pPr algn="ctr"/>
            <a:r>
              <a:rPr lang="en-US" dirty="0">
                <a:solidFill>
                  <a:schemeClr val="bg1"/>
                </a:solidFill>
              </a:rPr>
              <a:t>You’re part of a global movement</a:t>
            </a:r>
          </a:p>
        </p:txBody>
      </p:sp>
      <p:pic>
        <p:nvPicPr>
          <p:cNvPr id="4" name="Picture 3">
            <a:extLst>
              <a:ext uri="{FF2B5EF4-FFF2-40B4-BE49-F238E27FC236}">
                <a16:creationId xmlns:a16="http://schemas.microsoft.com/office/drawing/2014/main" id="{6C63EFB5-621C-A448-8B75-D5D5A6AF343F}"/>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780490" y="1455629"/>
            <a:ext cx="6192688" cy="3146812"/>
          </a:xfrm>
          <a:prstGeom prst="rect">
            <a:avLst/>
          </a:prstGeom>
        </p:spPr>
      </p:pic>
      <p:sp>
        <p:nvSpPr>
          <p:cNvPr id="5" name="Oval 4">
            <a:extLst>
              <a:ext uri="{FF2B5EF4-FFF2-40B4-BE49-F238E27FC236}">
                <a16:creationId xmlns:a16="http://schemas.microsoft.com/office/drawing/2014/main" id="{75129B83-78F3-6242-B68B-D0DEAEAAA761}"/>
              </a:ext>
            </a:extLst>
          </p:cNvPr>
          <p:cNvSpPr/>
          <p:nvPr/>
        </p:nvSpPr>
        <p:spPr bwMode="auto">
          <a:xfrm>
            <a:off x="5128497" y="1241103"/>
            <a:ext cx="1555554" cy="1555554"/>
          </a:xfrm>
          <a:prstGeom prst="ellipse">
            <a:avLst/>
          </a:prstGeom>
          <a:solidFill>
            <a:srgbClr val="81C34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6" name="Oval 5">
            <a:extLst>
              <a:ext uri="{FF2B5EF4-FFF2-40B4-BE49-F238E27FC236}">
                <a16:creationId xmlns:a16="http://schemas.microsoft.com/office/drawing/2014/main" id="{45D56BF6-4707-8A44-842E-5D34458BB953}"/>
              </a:ext>
            </a:extLst>
          </p:cNvPr>
          <p:cNvSpPr/>
          <p:nvPr/>
        </p:nvSpPr>
        <p:spPr bwMode="auto">
          <a:xfrm>
            <a:off x="6879209" y="2918414"/>
            <a:ext cx="1563009" cy="1563009"/>
          </a:xfrm>
          <a:prstGeom prst="ellipse">
            <a:avLst/>
          </a:prstGeom>
          <a:solidFill>
            <a:srgbClr val="00AEEF">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7" name="Oval 6">
            <a:extLst>
              <a:ext uri="{FF2B5EF4-FFF2-40B4-BE49-F238E27FC236}">
                <a16:creationId xmlns:a16="http://schemas.microsoft.com/office/drawing/2014/main" id="{E5D96D02-3BDD-4F43-8185-E32CAE268EE6}"/>
              </a:ext>
            </a:extLst>
          </p:cNvPr>
          <p:cNvSpPr/>
          <p:nvPr/>
        </p:nvSpPr>
        <p:spPr bwMode="auto">
          <a:xfrm>
            <a:off x="1311450" y="1924135"/>
            <a:ext cx="1555554" cy="1555554"/>
          </a:xfrm>
          <a:prstGeom prst="ellipse">
            <a:avLst/>
          </a:prstGeom>
          <a:solidFill>
            <a:srgbClr val="81C34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C4B670E4-607C-8640-8194-62E16EF33D69}"/>
              </a:ext>
            </a:extLst>
          </p:cNvPr>
          <p:cNvSpPr/>
          <p:nvPr/>
        </p:nvSpPr>
        <p:spPr>
          <a:xfrm>
            <a:off x="1271611" y="2087235"/>
            <a:ext cx="1656184" cy="1164421"/>
          </a:xfrm>
          <a:prstGeom prst="rect">
            <a:avLst/>
          </a:prstGeom>
        </p:spPr>
        <p:txBody>
          <a:bodyPr wrap="square">
            <a:spAutoFit/>
          </a:bodyPr>
          <a:lstStyle/>
          <a:p>
            <a:pPr algn="ctr">
              <a:spcAft>
                <a:spcPts val="200"/>
              </a:spcAft>
            </a:pPr>
            <a:r>
              <a:rPr lang="en-GB" sz="2000" b="1" dirty="0">
                <a:solidFill>
                  <a:schemeClr val="bg1"/>
                </a:solidFill>
                <a:latin typeface="Arial" charset="0"/>
                <a:ea typeface="Arial" charset="0"/>
                <a:cs typeface="Arial" charset="0"/>
              </a:rPr>
              <a:t>1</a:t>
            </a:r>
          </a:p>
          <a:p>
            <a:pPr algn="ctr">
              <a:spcAft>
                <a:spcPts val="0"/>
              </a:spcAft>
            </a:pPr>
            <a:r>
              <a:rPr lang="en-GB" sz="1200" b="1" dirty="0">
                <a:solidFill>
                  <a:schemeClr val="bg1"/>
                </a:solidFill>
                <a:latin typeface="Arial" charset="0"/>
                <a:ea typeface="Arial" charset="0"/>
                <a:cs typeface="Arial" charset="0"/>
              </a:rPr>
              <a:t>Canadian University; working to deliver across the USA</a:t>
            </a:r>
          </a:p>
        </p:txBody>
      </p:sp>
      <p:sp>
        <p:nvSpPr>
          <p:cNvPr id="9" name="Rectangle 8">
            <a:extLst>
              <a:ext uri="{FF2B5EF4-FFF2-40B4-BE49-F238E27FC236}">
                <a16:creationId xmlns:a16="http://schemas.microsoft.com/office/drawing/2014/main" id="{4D256CC5-516A-254A-AB24-49A38CC262E7}"/>
              </a:ext>
            </a:extLst>
          </p:cNvPr>
          <p:cNvSpPr/>
          <p:nvPr/>
        </p:nvSpPr>
        <p:spPr>
          <a:xfrm>
            <a:off x="5279146" y="1495591"/>
            <a:ext cx="1254255" cy="954107"/>
          </a:xfrm>
          <a:prstGeom prst="rect">
            <a:avLst/>
          </a:prstGeom>
        </p:spPr>
        <p:txBody>
          <a:bodyPr wrap="square">
            <a:spAutoFit/>
          </a:bodyPr>
          <a:lstStyle/>
          <a:p>
            <a:pPr algn="ctr">
              <a:spcAft>
                <a:spcPts val="200"/>
              </a:spcAft>
            </a:pPr>
            <a:r>
              <a:rPr lang="en-GB" sz="2000" b="1" dirty="0">
                <a:solidFill>
                  <a:schemeClr val="bg1"/>
                </a:solidFill>
                <a:latin typeface="Arial" charset="0"/>
                <a:ea typeface="Arial" charset="0"/>
                <a:cs typeface="Arial" charset="0"/>
              </a:rPr>
              <a:t>4</a:t>
            </a:r>
            <a:r>
              <a:rPr lang="en-GB" sz="1200" dirty="0">
                <a:solidFill>
                  <a:schemeClr val="bg1"/>
                </a:solidFill>
                <a:latin typeface="Arial" charset="0"/>
                <a:ea typeface="Arial" charset="0"/>
                <a:cs typeface="Arial" charset="0"/>
              </a:rPr>
              <a:t> </a:t>
            </a:r>
            <a:br>
              <a:rPr lang="en-GB" sz="1200" dirty="0">
                <a:solidFill>
                  <a:schemeClr val="bg1"/>
                </a:solidFill>
                <a:latin typeface="Arial" charset="0"/>
                <a:ea typeface="Arial" charset="0"/>
                <a:cs typeface="Arial" charset="0"/>
              </a:rPr>
            </a:br>
            <a:r>
              <a:rPr lang="en-GB" sz="1200" b="1" dirty="0">
                <a:solidFill>
                  <a:schemeClr val="bg1"/>
                </a:solidFill>
                <a:latin typeface="Arial" charset="0"/>
                <a:ea typeface="Arial" charset="0"/>
                <a:cs typeface="Arial" charset="0"/>
              </a:rPr>
              <a:t>Universities across Europe this year!</a:t>
            </a:r>
          </a:p>
        </p:txBody>
      </p:sp>
      <p:sp>
        <p:nvSpPr>
          <p:cNvPr id="10" name="Oval 9">
            <a:extLst>
              <a:ext uri="{FF2B5EF4-FFF2-40B4-BE49-F238E27FC236}">
                <a16:creationId xmlns:a16="http://schemas.microsoft.com/office/drawing/2014/main" id="{2C2B7730-53F3-7E4D-BA73-5CFCB4D9295C}"/>
              </a:ext>
            </a:extLst>
          </p:cNvPr>
          <p:cNvSpPr/>
          <p:nvPr/>
        </p:nvSpPr>
        <p:spPr bwMode="auto">
          <a:xfrm>
            <a:off x="3074366" y="1707260"/>
            <a:ext cx="2098870" cy="2098870"/>
          </a:xfrm>
          <a:prstGeom prst="ellipse">
            <a:avLst/>
          </a:prstGeom>
          <a:solidFill>
            <a:srgbClr val="81C34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Verdana" charset="0"/>
              <a:ea typeface="ＭＳ Ｐゴシック" charset="0"/>
              <a:cs typeface="ＭＳ Ｐゴシック" charset="0"/>
            </a:endParaRPr>
          </a:p>
        </p:txBody>
      </p:sp>
      <p:sp>
        <p:nvSpPr>
          <p:cNvPr id="11" name="Rectangle 10">
            <a:extLst>
              <a:ext uri="{FF2B5EF4-FFF2-40B4-BE49-F238E27FC236}">
                <a16:creationId xmlns:a16="http://schemas.microsoft.com/office/drawing/2014/main" id="{56731FFD-37BF-A342-A06D-AFA82D14A395}"/>
              </a:ext>
            </a:extLst>
          </p:cNvPr>
          <p:cNvSpPr/>
          <p:nvPr/>
        </p:nvSpPr>
        <p:spPr>
          <a:xfrm>
            <a:off x="3163325" y="1812274"/>
            <a:ext cx="1876213" cy="2226250"/>
          </a:xfrm>
          <a:prstGeom prst="rect">
            <a:avLst/>
          </a:prstGeom>
        </p:spPr>
        <p:txBody>
          <a:bodyPr wrap="square">
            <a:spAutoFit/>
          </a:bodyPr>
          <a:lstStyle/>
          <a:p>
            <a:pPr algn="ctr">
              <a:spcAft>
                <a:spcPts val="200"/>
              </a:spcAft>
            </a:pPr>
            <a:r>
              <a:rPr lang="en-GB" sz="2000" b="1" dirty="0">
                <a:solidFill>
                  <a:schemeClr val="bg1"/>
                </a:solidFill>
                <a:latin typeface="Arial" charset="0"/>
                <a:ea typeface="Arial" charset="0"/>
                <a:cs typeface="Arial" charset="0"/>
              </a:rPr>
              <a:t>65</a:t>
            </a:r>
            <a:r>
              <a:rPr lang="en-GB" sz="1200" dirty="0">
                <a:solidFill>
                  <a:schemeClr val="bg1"/>
                </a:solidFill>
                <a:latin typeface="Arial" charset="0"/>
                <a:ea typeface="Arial" charset="0"/>
                <a:cs typeface="Arial" charset="0"/>
              </a:rPr>
              <a:t> </a:t>
            </a:r>
            <a:br>
              <a:rPr lang="en-GB" sz="1200" dirty="0">
                <a:solidFill>
                  <a:schemeClr val="bg1"/>
                </a:solidFill>
                <a:latin typeface="Arial" charset="0"/>
                <a:ea typeface="Arial" charset="0"/>
                <a:cs typeface="Arial" charset="0"/>
              </a:rPr>
            </a:br>
            <a:r>
              <a:rPr lang="en-GB" sz="1200" b="1" dirty="0">
                <a:solidFill>
                  <a:schemeClr val="bg1"/>
                </a:solidFill>
                <a:latin typeface="Arial" charset="0"/>
                <a:ea typeface="Arial" charset="0"/>
                <a:cs typeface="Arial" charset="0"/>
              </a:rPr>
              <a:t>Student unions</a:t>
            </a:r>
          </a:p>
          <a:p>
            <a:pPr algn="ctr">
              <a:spcAft>
                <a:spcPts val="200"/>
              </a:spcAft>
            </a:pPr>
            <a:r>
              <a:rPr lang="en-GB" sz="2000" b="1" dirty="0">
                <a:solidFill>
                  <a:schemeClr val="bg1"/>
                </a:solidFill>
                <a:latin typeface="Arial" charset="0"/>
                <a:ea typeface="Arial" charset="0"/>
                <a:cs typeface="Arial" charset="0"/>
              </a:rPr>
              <a:t>40</a:t>
            </a:r>
            <a:r>
              <a:rPr lang="en-GB" sz="1200" dirty="0">
                <a:solidFill>
                  <a:schemeClr val="bg1"/>
                </a:solidFill>
                <a:latin typeface="Arial" charset="0"/>
                <a:ea typeface="Arial" charset="0"/>
                <a:cs typeface="Arial" charset="0"/>
              </a:rPr>
              <a:t> </a:t>
            </a:r>
            <a:br>
              <a:rPr lang="en-GB" sz="1200" dirty="0">
                <a:solidFill>
                  <a:schemeClr val="bg1"/>
                </a:solidFill>
                <a:latin typeface="Arial" charset="0"/>
                <a:ea typeface="Arial" charset="0"/>
                <a:cs typeface="Arial" charset="0"/>
              </a:rPr>
            </a:br>
            <a:r>
              <a:rPr lang="en-GB" sz="1200" b="1" dirty="0">
                <a:solidFill>
                  <a:schemeClr val="bg1"/>
                </a:solidFill>
                <a:latin typeface="Arial" charset="0"/>
                <a:ea typeface="Arial" charset="0"/>
                <a:cs typeface="Arial" charset="0"/>
              </a:rPr>
              <a:t>Universities &amp; Colleges</a:t>
            </a:r>
          </a:p>
          <a:p>
            <a:pPr algn="ctr">
              <a:spcAft>
                <a:spcPts val="200"/>
              </a:spcAft>
            </a:pPr>
            <a:r>
              <a:rPr lang="en-GB" sz="2000" b="1" dirty="0">
                <a:solidFill>
                  <a:schemeClr val="bg1"/>
                </a:solidFill>
                <a:latin typeface="Arial" charset="0"/>
                <a:ea typeface="Arial" charset="0"/>
                <a:cs typeface="Arial" charset="0"/>
              </a:rPr>
              <a:t>120</a:t>
            </a:r>
            <a:r>
              <a:rPr lang="en-GB" sz="1200" dirty="0">
                <a:solidFill>
                  <a:schemeClr val="bg1"/>
                </a:solidFill>
                <a:latin typeface="Arial" charset="0"/>
                <a:ea typeface="Arial" charset="0"/>
                <a:cs typeface="Arial" charset="0"/>
              </a:rPr>
              <a:t> </a:t>
            </a:r>
            <a:br>
              <a:rPr lang="en-GB" sz="1200" dirty="0">
                <a:solidFill>
                  <a:schemeClr val="bg1"/>
                </a:solidFill>
                <a:latin typeface="Arial" charset="0"/>
                <a:ea typeface="Arial" charset="0"/>
                <a:cs typeface="Arial" charset="0"/>
              </a:rPr>
            </a:br>
            <a:r>
              <a:rPr lang="en-GB" sz="1200" b="1" dirty="0">
                <a:solidFill>
                  <a:schemeClr val="bg1"/>
                </a:solidFill>
                <a:latin typeface="Arial" charset="0"/>
                <a:ea typeface="Arial" charset="0"/>
                <a:cs typeface="Arial" charset="0"/>
              </a:rPr>
              <a:t>Businesses, hospitals &amp; councils</a:t>
            </a:r>
          </a:p>
          <a:p>
            <a:pPr algn="ctr">
              <a:spcAft>
                <a:spcPts val="200"/>
              </a:spcAft>
            </a:pPr>
            <a:endParaRPr lang="en-GB" sz="1200" b="1" dirty="0">
              <a:solidFill>
                <a:schemeClr val="bg1"/>
              </a:solidFill>
              <a:latin typeface="Arial" charset="0"/>
              <a:ea typeface="Arial" charset="0"/>
              <a:cs typeface="Arial" charset="0"/>
            </a:endParaRPr>
          </a:p>
          <a:p>
            <a:pPr algn="ctr">
              <a:spcAft>
                <a:spcPts val="200"/>
              </a:spcAft>
            </a:pPr>
            <a:endParaRPr lang="en-GB" sz="1200" b="1" dirty="0">
              <a:solidFill>
                <a:schemeClr val="bg1"/>
              </a:solidFill>
              <a:latin typeface="Arial" charset="0"/>
              <a:ea typeface="Arial" charset="0"/>
              <a:cs typeface="Arial" charset="0"/>
            </a:endParaRPr>
          </a:p>
        </p:txBody>
      </p:sp>
      <p:sp>
        <p:nvSpPr>
          <p:cNvPr id="12" name="Rectangle 11">
            <a:extLst>
              <a:ext uri="{FF2B5EF4-FFF2-40B4-BE49-F238E27FC236}">
                <a16:creationId xmlns:a16="http://schemas.microsoft.com/office/drawing/2014/main" id="{C354F0AE-EF98-6845-BFF0-FE1A17AE2A62}"/>
              </a:ext>
            </a:extLst>
          </p:cNvPr>
          <p:cNvSpPr/>
          <p:nvPr/>
        </p:nvSpPr>
        <p:spPr>
          <a:xfrm>
            <a:off x="7035036" y="3168999"/>
            <a:ext cx="1251355" cy="954107"/>
          </a:xfrm>
          <a:prstGeom prst="rect">
            <a:avLst/>
          </a:prstGeom>
        </p:spPr>
        <p:txBody>
          <a:bodyPr wrap="square">
            <a:spAutoFit/>
          </a:bodyPr>
          <a:lstStyle/>
          <a:p>
            <a:pPr algn="ctr">
              <a:spcAft>
                <a:spcPts val="200"/>
              </a:spcAft>
            </a:pPr>
            <a:r>
              <a:rPr lang="en-GB" sz="2000" b="1" dirty="0">
                <a:solidFill>
                  <a:schemeClr val="bg1"/>
                </a:solidFill>
                <a:latin typeface="Arial" charset="0"/>
                <a:ea typeface="Arial" charset="0"/>
                <a:cs typeface="Arial" charset="0"/>
              </a:rPr>
              <a:t>15</a:t>
            </a:r>
            <a:r>
              <a:rPr lang="en-GB" sz="1200" dirty="0">
                <a:solidFill>
                  <a:schemeClr val="bg1"/>
                </a:solidFill>
                <a:latin typeface="Arial" charset="0"/>
                <a:ea typeface="Arial" charset="0"/>
                <a:cs typeface="Arial" charset="0"/>
              </a:rPr>
              <a:t> </a:t>
            </a:r>
            <a:br>
              <a:rPr lang="en-GB" sz="1200" dirty="0">
                <a:solidFill>
                  <a:schemeClr val="bg1"/>
                </a:solidFill>
                <a:latin typeface="Arial" charset="0"/>
                <a:ea typeface="Arial" charset="0"/>
                <a:cs typeface="Arial" charset="0"/>
              </a:rPr>
            </a:br>
            <a:r>
              <a:rPr lang="en-GB" sz="1200" b="1" dirty="0">
                <a:solidFill>
                  <a:schemeClr val="bg1"/>
                </a:solidFill>
                <a:latin typeface="Arial" charset="0"/>
                <a:ea typeface="Arial" charset="0"/>
                <a:cs typeface="Arial" charset="0"/>
              </a:rPr>
              <a:t>Universities in Australasia and counting!</a:t>
            </a:r>
          </a:p>
        </p:txBody>
      </p:sp>
      <p:sp>
        <p:nvSpPr>
          <p:cNvPr id="14" name="Rectangle 13">
            <a:extLst>
              <a:ext uri="{FF2B5EF4-FFF2-40B4-BE49-F238E27FC236}">
                <a16:creationId xmlns:a16="http://schemas.microsoft.com/office/drawing/2014/main" id="{BD3D2798-774A-FF45-9432-9DD16F0C533E}"/>
              </a:ext>
            </a:extLst>
          </p:cNvPr>
          <p:cNvSpPr/>
          <p:nvPr/>
        </p:nvSpPr>
        <p:spPr bwMode="auto">
          <a:xfrm>
            <a:off x="389419" y="4371950"/>
            <a:ext cx="1806317"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3" name="Subtitle 8">
            <a:extLst>
              <a:ext uri="{FF2B5EF4-FFF2-40B4-BE49-F238E27FC236}">
                <a16:creationId xmlns:a16="http://schemas.microsoft.com/office/drawing/2014/main" id="{D2772760-1D29-A44E-9534-794581A7E682}"/>
              </a:ext>
            </a:extLst>
          </p:cNvPr>
          <p:cNvSpPr>
            <a:spLocks noGrp="1"/>
          </p:cNvSpPr>
          <p:nvPr>
            <p:ph type="subTitle" idx="1"/>
          </p:nvPr>
        </p:nvSpPr>
        <p:spPr>
          <a:xfrm>
            <a:off x="418168" y="3758298"/>
            <a:ext cx="2880320" cy="1164421"/>
          </a:xfrm>
        </p:spPr>
        <p:txBody>
          <a:bodyPr/>
          <a:lstStyle/>
          <a:p>
            <a:pPr>
              <a:lnSpc>
                <a:spcPts val="2000"/>
              </a:lnSpc>
            </a:pPr>
            <a:r>
              <a:rPr lang="en-US" sz="1500" dirty="0">
                <a:solidFill>
                  <a:srgbClr val="3D5567"/>
                </a:solidFill>
              </a:rPr>
              <a:t>Over </a:t>
            </a:r>
            <a:r>
              <a:rPr lang="en-US" sz="1500" b="1" dirty="0">
                <a:solidFill>
                  <a:srgbClr val="3D5567"/>
                </a:solidFill>
              </a:rPr>
              <a:t>4,500</a:t>
            </a:r>
            <a:r>
              <a:rPr lang="en-US" sz="1500" dirty="0">
                <a:solidFill>
                  <a:srgbClr val="3D5567"/>
                </a:solidFill>
              </a:rPr>
              <a:t> teams to date across nearly </a:t>
            </a:r>
            <a:r>
              <a:rPr lang="en-US" sz="1500" b="1" dirty="0">
                <a:solidFill>
                  <a:srgbClr val="3D5567"/>
                </a:solidFill>
              </a:rPr>
              <a:t>500</a:t>
            </a:r>
            <a:r>
              <a:rPr lang="en-US" sz="1500" dirty="0">
                <a:solidFill>
                  <a:srgbClr val="3D5567"/>
                </a:solidFill>
              </a:rPr>
              <a:t> organisations implementing over </a:t>
            </a:r>
            <a:r>
              <a:rPr lang="en-US" sz="1500" b="1" dirty="0">
                <a:solidFill>
                  <a:srgbClr val="3D5567"/>
                </a:solidFill>
              </a:rPr>
              <a:t>350,000</a:t>
            </a:r>
            <a:r>
              <a:rPr lang="en-US" sz="1500" dirty="0">
                <a:solidFill>
                  <a:srgbClr val="3D5567"/>
                </a:solidFill>
              </a:rPr>
              <a:t> greening actions!</a:t>
            </a:r>
          </a:p>
        </p:txBody>
      </p:sp>
    </p:spTree>
    <p:extLst>
      <p:ext uri="{BB962C8B-B14F-4D97-AF65-F5344CB8AC3E}">
        <p14:creationId xmlns:p14="http://schemas.microsoft.com/office/powerpoint/2010/main" val="3419937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353"/>
          <p:cNvSpPr/>
          <p:nvPr/>
        </p:nvSpPr>
        <p:spPr bwMode="auto">
          <a:xfrm>
            <a:off x="2485451" y="1368167"/>
            <a:ext cx="6010183" cy="841145"/>
          </a:xfrm>
          <a:prstGeom prst="rect">
            <a:avLst/>
          </a:prstGeom>
          <a:solidFill>
            <a:srgbClr val="81C3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 name="Title 1"/>
          <p:cNvSpPr txBox="1">
            <a:spLocks noGrp="1"/>
          </p:cNvSpPr>
          <p:nvPr>
            <p:ph type="ctrTitle"/>
          </p:nvPr>
        </p:nvSpPr>
        <p:spPr>
          <a:xfrm>
            <a:off x="480211" y="411511"/>
            <a:ext cx="8196245" cy="756083"/>
          </a:xfrm>
        </p:spPr>
        <p:txBody>
          <a:bodyPr>
            <a:normAutofit/>
          </a:bodyPr>
          <a:lstStyle/>
          <a:p>
            <a:pPr lvl="0" algn="ctr"/>
            <a:r>
              <a:rPr lang="en-GB" sz="2800" dirty="0">
                <a:solidFill>
                  <a:schemeClr val="bg1"/>
                </a:solidFill>
              </a:rPr>
              <a:t>Every action - no matter how small - counts</a:t>
            </a:r>
          </a:p>
        </p:txBody>
      </p:sp>
      <p:sp>
        <p:nvSpPr>
          <p:cNvPr id="3" name="Subtitle 2"/>
          <p:cNvSpPr txBox="1">
            <a:spLocks noGrp="1"/>
          </p:cNvSpPr>
          <p:nvPr>
            <p:ph type="subTitle" idx="1"/>
          </p:nvPr>
        </p:nvSpPr>
        <p:spPr>
          <a:xfrm>
            <a:off x="2472055" y="1419622"/>
            <a:ext cx="1872207" cy="792088"/>
          </a:xfrm>
        </p:spPr>
        <p:txBody>
          <a:bodyPr anchor="ctr" anchorCtr="1"/>
          <a:lstStyle/>
          <a:p>
            <a:pPr lvl="0" algn="ctr">
              <a:lnSpc>
                <a:spcPts val="1600"/>
              </a:lnSpc>
            </a:pPr>
            <a:r>
              <a:rPr lang="en-GB" b="1" dirty="0">
                <a:solidFill>
                  <a:schemeClr val="bg1"/>
                </a:solidFill>
              </a:rPr>
              <a:t>375,000</a:t>
            </a:r>
            <a:r>
              <a:rPr lang="en-GB" dirty="0">
                <a:solidFill>
                  <a:schemeClr val="bg1"/>
                </a:solidFill>
              </a:rPr>
              <a:t> </a:t>
            </a:r>
          </a:p>
          <a:p>
            <a:pPr lvl="0" algn="ctr">
              <a:lnSpc>
                <a:spcPts val="1600"/>
              </a:lnSpc>
            </a:pPr>
            <a:r>
              <a:rPr lang="en-GB" dirty="0">
                <a:solidFill>
                  <a:schemeClr val="bg1"/>
                </a:solidFill>
              </a:rPr>
              <a:t>actions taken</a:t>
            </a:r>
          </a:p>
        </p:txBody>
      </p:sp>
      <p:pic>
        <p:nvPicPr>
          <p:cNvPr id="190" name="Picture 1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4537" y="2443423"/>
            <a:ext cx="490915" cy="492828"/>
          </a:xfrm>
          <a:prstGeom prst="rect">
            <a:avLst/>
          </a:prstGeom>
        </p:spPr>
      </p:pic>
      <p:sp>
        <p:nvSpPr>
          <p:cNvPr id="9" name="Rectangle 8"/>
          <p:cNvSpPr/>
          <p:nvPr/>
        </p:nvSpPr>
        <p:spPr>
          <a:xfrm>
            <a:off x="480211" y="1460330"/>
            <a:ext cx="1728192" cy="923330"/>
          </a:xfrm>
          <a:prstGeom prst="rect">
            <a:avLst/>
          </a:prstGeom>
        </p:spPr>
        <p:txBody>
          <a:bodyPr wrap="square">
            <a:spAutoFit/>
          </a:bodyPr>
          <a:lstStyle/>
          <a:p>
            <a:pPr algn="ctr"/>
            <a:r>
              <a:rPr lang="en-GB" sz="5400" b="1" dirty="0">
                <a:solidFill>
                  <a:schemeClr val="bg1"/>
                </a:solidFill>
                <a:latin typeface="Arial" charset="0"/>
                <a:ea typeface="Arial" charset="0"/>
                <a:cs typeface="Arial" charset="0"/>
              </a:rPr>
              <a:t>476</a:t>
            </a:r>
          </a:p>
        </p:txBody>
      </p:sp>
      <p:sp>
        <p:nvSpPr>
          <p:cNvPr id="10" name="Rectangle 9"/>
          <p:cNvSpPr/>
          <p:nvPr/>
        </p:nvSpPr>
        <p:spPr>
          <a:xfrm>
            <a:off x="602050" y="2164965"/>
            <a:ext cx="1442221" cy="307777"/>
          </a:xfrm>
          <a:prstGeom prst="rect">
            <a:avLst/>
          </a:prstGeom>
        </p:spPr>
        <p:txBody>
          <a:bodyPr wrap="square">
            <a:spAutoFit/>
          </a:bodyPr>
          <a:lstStyle/>
          <a:p>
            <a:pPr lvl="0" algn="ctr"/>
            <a:r>
              <a:rPr lang="en-GB" sz="1400" dirty="0">
                <a:solidFill>
                  <a:schemeClr val="bg1"/>
                </a:solidFill>
                <a:latin typeface="Arial" charset="0"/>
                <a:ea typeface="Arial" charset="0"/>
                <a:cs typeface="Arial" charset="0"/>
              </a:rPr>
              <a:t>Organisations</a:t>
            </a:r>
          </a:p>
        </p:txBody>
      </p:sp>
      <p:grpSp>
        <p:nvGrpSpPr>
          <p:cNvPr id="33" name="Group 32"/>
          <p:cNvGrpSpPr/>
          <p:nvPr/>
        </p:nvGrpSpPr>
        <p:grpSpPr>
          <a:xfrm>
            <a:off x="3674557" y="2733421"/>
            <a:ext cx="1329491" cy="1904174"/>
            <a:chOff x="3674557" y="2733421"/>
            <a:chExt cx="1329491" cy="1904174"/>
          </a:xfrm>
        </p:grpSpPr>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5299" y="2733421"/>
              <a:ext cx="1114288" cy="1114288"/>
            </a:xfrm>
            <a:prstGeom prst="rect">
              <a:avLst/>
            </a:prstGeom>
          </p:spPr>
        </p:pic>
        <p:sp>
          <p:nvSpPr>
            <p:cNvPr id="339" name="Rectangle 338"/>
            <p:cNvSpPr/>
            <p:nvPr/>
          </p:nvSpPr>
          <p:spPr>
            <a:xfrm>
              <a:off x="3674557" y="3519340"/>
              <a:ext cx="1329491" cy="1118255"/>
            </a:xfrm>
            <a:prstGeom prst="rect">
              <a:avLst/>
            </a:prstGeom>
          </p:spPr>
          <p:txBody>
            <a:bodyPr wrap="square">
              <a:spAutoFit/>
            </a:bodyPr>
            <a:lstStyle/>
            <a:p>
              <a:pPr lvl="0" algn="ctr">
                <a:lnSpc>
                  <a:spcPts val="2000"/>
                </a:lnSpc>
              </a:pPr>
              <a:r>
                <a:rPr lang="en-GB" sz="1800" dirty="0">
                  <a:solidFill>
                    <a:srgbClr val="81C341"/>
                  </a:solidFill>
                  <a:latin typeface="Arial" charset="0"/>
                  <a:ea typeface="Arial" charset="0"/>
                  <a:cs typeface="Arial" charset="0"/>
                </a:rPr>
                <a:t>Over</a:t>
              </a:r>
              <a:r>
                <a:rPr lang="en-GB" sz="1800" b="1" dirty="0">
                  <a:solidFill>
                    <a:srgbClr val="81C341"/>
                  </a:solidFill>
                  <a:latin typeface="Arial" charset="0"/>
                  <a:ea typeface="Arial" charset="0"/>
                  <a:cs typeface="Arial" charset="0"/>
                </a:rPr>
                <a:t> </a:t>
              </a:r>
              <a:br>
                <a:rPr lang="en-GB" sz="1800" b="1" dirty="0">
                  <a:solidFill>
                    <a:srgbClr val="81C341"/>
                  </a:solidFill>
                  <a:latin typeface="Arial" charset="0"/>
                  <a:ea typeface="Arial" charset="0"/>
                  <a:cs typeface="Arial" charset="0"/>
                </a:rPr>
              </a:br>
              <a:r>
                <a:rPr lang="en-GB" sz="1800" b="1" dirty="0">
                  <a:solidFill>
                    <a:srgbClr val="81C341"/>
                  </a:solidFill>
                  <a:latin typeface="Arial" charset="0"/>
                  <a:ea typeface="Arial" charset="0"/>
                  <a:cs typeface="Arial" charset="0"/>
                </a:rPr>
                <a:t>4,680 </a:t>
              </a:r>
              <a:r>
                <a:rPr lang="en-GB" sz="1800" dirty="0">
                  <a:solidFill>
                    <a:srgbClr val="81C341"/>
                  </a:solidFill>
                  <a:latin typeface="Arial" charset="0"/>
                  <a:ea typeface="Arial" charset="0"/>
                  <a:cs typeface="Arial" charset="0"/>
                </a:rPr>
                <a:t>students trained </a:t>
              </a:r>
            </a:p>
          </p:txBody>
        </p:sp>
      </p:grpSp>
      <p:grpSp>
        <p:nvGrpSpPr>
          <p:cNvPr id="30" name="Group 29"/>
          <p:cNvGrpSpPr/>
          <p:nvPr/>
        </p:nvGrpSpPr>
        <p:grpSpPr>
          <a:xfrm>
            <a:off x="5076056" y="2701642"/>
            <a:ext cx="1773068" cy="1879106"/>
            <a:chOff x="5148064" y="2701642"/>
            <a:chExt cx="1773068" cy="1879106"/>
          </a:xfrm>
        </p:grpSpPr>
        <p:pic>
          <p:nvPicPr>
            <p:cNvPr id="341" name="Picture 3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2419" y="3442914"/>
              <a:ext cx="1124358" cy="1137834"/>
            </a:xfrm>
            <a:prstGeom prst="rect">
              <a:avLst/>
            </a:prstGeom>
          </p:spPr>
        </p:pic>
        <p:sp>
          <p:nvSpPr>
            <p:cNvPr id="342" name="Rectangle 341"/>
            <p:cNvSpPr/>
            <p:nvPr/>
          </p:nvSpPr>
          <p:spPr>
            <a:xfrm>
              <a:off x="5148064" y="2701642"/>
              <a:ext cx="1773068" cy="746358"/>
            </a:xfrm>
            <a:prstGeom prst="rect">
              <a:avLst/>
            </a:prstGeom>
          </p:spPr>
          <p:txBody>
            <a:bodyPr wrap="square">
              <a:spAutoFit/>
            </a:bodyPr>
            <a:lstStyle/>
            <a:p>
              <a:pPr lvl="0" algn="ctr">
                <a:lnSpc>
                  <a:spcPts val="1700"/>
                </a:lnSpc>
              </a:pPr>
              <a:r>
                <a:rPr lang="en-GB" sz="1600" dirty="0">
                  <a:solidFill>
                    <a:srgbClr val="81C341"/>
                  </a:solidFill>
                  <a:latin typeface="Arial" charset="0"/>
                  <a:ea typeface="Arial" charset="0"/>
                  <a:cs typeface="Arial" charset="0"/>
                </a:rPr>
                <a:t>Organisational </a:t>
              </a:r>
              <a:br>
                <a:rPr lang="en-GB" sz="1600" dirty="0">
                  <a:solidFill>
                    <a:srgbClr val="81C341"/>
                  </a:solidFill>
                  <a:latin typeface="Arial" charset="0"/>
                  <a:ea typeface="Arial" charset="0"/>
                  <a:cs typeface="Arial" charset="0"/>
                </a:rPr>
              </a:br>
              <a:r>
                <a:rPr lang="en-GB" sz="1600" dirty="0">
                  <a:solidFill>
                    <a:srgbClr val="81C341"/>
                  </a:solidFill>
                  <a:latin typeface="Arial" charset="0"/>
                  <a:ea typeface="Arial" charset="0"/>
                  <a:cs typeface="Arial" charset="0"/>
                </a:rPr>
                <a:t>&amp; international </a:t>
              </a:r>
              <a:br>
                <a:rPr lang="en-GB" sz="1600" dirty="0">
                  <a:solidFill>
                    <a:srgbClr val="81C341"/>
                  </a:solidFill>
                  <a:latin typeface="Arial" charset="0"/>
                  <a:ea typeface="Arial" charset="0"/>
                  <a:cs typeface="Arial" charset="0"/>
                </a:rPr>
              </a:br>
              <a:r>
                <a:rPr lang="en-GB" sz="1600" dirty="0">
                  <a:solidFill>
                    <a:srgbClr val="81C341"/>
                  </a:solidFill>
                  <a:latin typeface="Arial" charset="0"/>
                  <a:ea typeface="Arial" charset="0"/>
                  <a:cs typeface="Arial" charset="0"/>
                </a:rPr>
                <a:t>recognition</a:t>
              </a:r>
            </a:p>
          </p:txBody>
        </p:sp>
      </p:grpSp>
      <p:sp>
        <p:nvSpPr>
          <p:cNvPr id="356" name="Subtitle 2"/>
          <p:cNvSpPr txBox="1">
            <a:spLocks/>
          </p:cNvSpPr>
          <p:nvPr/>
        </p:nvSpPr>
        <p:spPr bwMode="auto">
          <a:xfrm>
            <a:off x="5603979" y="1419622"/>
            <a:ext cx="2808313" cy="71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marL="0" indent="0" algn="l" rtl="0" eaLnBrk="1" fontAlgn="base" hangingPunct="1">
              <a:spcBef>
                <a:spcPct val="20000"/>
              </a:spcBef>
              <a:spcAft>
                <a:spcPct val="0"/>
              </a:spcAft>
              <a:buNone/>
              <a:defRPr sz="1800">
                <a:solidFill>
                  <a:srgbClr val="4D5760"/>
                </a:solidFill>
                <a:latin typeface="Arial" charset="0"/>
                <a:ea typeface="Arial" charset="0"/>
                <a:cs typeface="Arial" charset="0"/>
              </a:defRPr>
            </a:lvl1pPr>
            <a:lvl2pPr marL="342900" indent="0" algn="ctr" rtl="0" eaLnBrk="1" fontAlgn="base" hangingPunct="1">
              <a:spcBef>
                <a:spcPct val="20000"/>
              </a:spcBef>
              <a:spcAft>
                <a:spcPct val="0"/>
              </a:spcAft>
              <a:buNone/>
              <a:defRPr sz="1800">
                <a:solidFill>
                  <a:srgbClr val="4D5760"/>
                </a:solidFill>
                <a:latin typeface="Arial" charset="0"/>
                <a:ea typeface="Arial" charset="0"/>
                <a:cs typeface="Arial" charset="0"/>
              </a:defRPr>
            </a:lvl2pPr>
            <a:lvl3pPr marL="685800" indent="0" algn="ctr" rtl="0" eaLnBrk="1" fontAlgn="base" hangingPunct="1">
              <a:spcBef>
                <a:spcPct val="20000"/>
              </a:spcBef>
              <a:spcAft>
                <a:spcPct val="0"/>
              </a:spcAft>
              <a:buNone/>
              <a:defRPr sz="1500">
                <a:solidFill>
                  <a:srgbClr val="4D5760"/>
                </a:solidFill>
                <a:latin typeface="Arial" charset="0"/>
                <a:ea typeface="Arial" charset="0"/>
                <a:cs typeface="Arial" charset="0"/>
              </a:defRPr>
            </a:lvl3pPr>
            <a:lvl4pPr marL="1028700" indent="0" algn="ctr" rtl="0" eaLnBrk="1" fontAlgn="base" hangingPunct="1">
              <a:spcBef>
                <a:spcPct val="20000"/>
              </a:spcBef>
              <a:spcAft>
                <a:spcPct val="0"/>
              </a:spcAft>
              <a:buNone/>
              <a:defRPr>
                <a:solidFill>
                  <a:srgbClr val="4D5760"/>
                </a:solidFill>
                <a:latin typeface="Arial" charset="0"/>
                <a:ea typeface="Arial" charset="0"/>
                <a:cs typeface="Arial" charset="0"/>
              </a:defRPr>
            </a:lvl4pPr>
            <a:lvl5pPr marL="1371600" indent="0" algn="ctr" rtl="0" eaLnBrk="1" fontAlgn="base" hangingPunct="1">
              <a:spcBef>
                <a:spcPct val="20000"/>
              </a:spcBef>
              <a:spcAft>
                <a:spcPct val="0"/>
              </a:spcAft>
              <a:buNone/>
              <a:defRPr>
                <a:solidFill>
                  <a:srgbClr val="4D5760"/>
                </a:solidFill>
                <a:latin typeface="Arial" charset="0"/>
                <a:ea typeface="Arial" charset="0"/>
                <a:cs typeface="Arial" charset="0"/>
              </a:defRPr>
            </a:lvl5pPr>
            <a:lvl6pPr marL="1714500" indent="0" algn="ctr" rtl="0" eaLnBrk="1" fontAlgn="base" hangingPunct="1">
              <a:spcBef>
                <a:spcPct val="20000"/>
              </a:spcBef>
              <a:spcAft>
                <a:spcPct val="0"/>
              </a:spcAft>
              <a:buNone/>
              <a:defRPr>
                <a:solidFill>
                  <a:schemeClr val="tx1"/>
                </a:solidFill>
                <a:latin typeface="+mn-lt"/>
                <a:ea typeface="+mn-ea"/>
              </a:defRPr>
            </a:lvl6pPr>
            <a:lvl7pPr marL="2057400" indent="0" algn="ctr" rtl="0" eaLnBrk="1" fontAlgn="base" hangingPunct="1">
              <a:spcBef>
                <a:spcPct val="20000"/>
              </a:spcBef>
              <a:spcAft>
                <a:spcPct val="0"/>
              </a:spcAft>
              <a:buNone/>
              <a:defRPr>
                <a:solidFill>
                  <a:schemeClr val="tx1"/>
                </a:solidFill>
                <a:latin typeface="+mn-lt"/>
                <a:ea typeface="+mn-ea"/>
              </a:defRPr>
            </a:lvl7pPr>
            <a:lvl8pPr marL="2400300" indent="0" algn="ctr" rtl="0" eaLnBrk="1" fontAlgn="base" hangingPunct="1">
              <a:spcBef>
                <a:spcPct val="20000"/>
              </a:spcBef>
              <a:spcAft>
                <a:spcPct val="0"/>
              </a:spcAft>
              <a:buNone/>
              <a:defRPr>
                <a:solidFill>
                  <a:schemeClr val="tx1"/>
                </a:solidFill>
                <a:latin typeface="+mn-lt"/>
                <a:ea typeface="+mn-ea"/>
              </a:defRPr>
            </a:lvl8pPr>
            <a:lvl9pPr marL="2743200" indent="0" algn="ctr" rtl="0" eaLnBrk="1" fontAlgn="base" hangingPunct="1">
              <a:spcBef>
                <a:spcPct val="20000"/>
              </a:spcBef>
              <a:spcAft>
                <a:spcPct val="0"/>
              </a:spcAft>
              <a:buNone/>
              <a:defRPr>
                <a:solidFill>
                  <a:schemeClr val="tx1"/>
                </a:solidFill>
                <a:latin typeface="+mn-lt"/>
                <a:ea typeface="+mn-ea"/>
              </a:defRPr>
            </a:lvl9pPr>
          </a:lstStyle>
          <a:p>
            <a:pPr lvl="0" algn="ctr">
              <a:lnSpc>
                <a:spcPts val="2000"/>
              </a:lnSpc>
            </a:pPr>
            <a:r>
              <a:rPr lang="en-GB" b="1" dirty="0">
                <a:solidFill>
                  <a:schemeClr val="bg1"/>
                </a:solidFill>
              </a:rPr>
              <a:t>222,987 </a:t>
            </a:r>
            <a:r>
              <a:rPr lang="en-GB" dirty="0">
                <a:solidFill>
                  <a:schemeClr val="bg1"/>
                </a:solidFill>
              </a:rPr>
              <a:t>as a direct </a:t>
            </a:r>
            <a:br>
              <a:rPr lang="en-GB" dirty="0">
                <a:solidFill>
                  <a:schemeClr val="bg1"/>
                </a:solidFill>
              </a:rPr>
            </a:br>
            <a:r>
              <a:rPr lang="en-GB" dirty="0">
                <a:solidFill>
                  <a:schemeClr val="bg1"/>
                </a:solidFill>
              </a:rPr>
              <a:t>result of Green Impact</a:t>
            </a:r>
          </a:p>
        </p:txBody>
      </p:sp>
      <p:sp>
        <p:nvSpPr>
          <p:cNvPr id="357" name="Right Arrow 356"/>
          <p:cNvSpPr/>
          <p:nvPr/>
        </p:nvSpPr>
        <p:spPr bwMode="auto">
          <a:xfrm>
            <a:off x="4717445" y="1579779"/>
            <a:ext cx="661580" cy="392343"/>
          </a:xfrm>
          <a:prstGeom prst="righ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grpSp>
        <p:nvGrpSpPr>
          <p:cNvPr id="13" name="Group 12"/>
          <p:cNvGrpSpPr/>
          <p:nvPr/>
        </p:nvGrpSpPr>
        <p:grpSpPr>
          <a:xfrm>
            <a:off x="785251" y="3232568"/>
            <a:ext cx="1322946" cy="1338873"/>
            <a:chOff x="2163468" y="5408862"/>
            <a:chExt cx="1322946" cy="1338873"/>
          </a:xfrm>
        </p:grpSpPr>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7401" y="5408862"/>
              <a:ext cx="975080" cy="780300"/>
            </a:xfrm>
            <a:prstGeom prst="rect">
              <a:avLst/>
            </a:prstGeom>
          </p:spPr>
        </p:pic>
        <p:sp>
          <p:nvSpPr>
            <p:cNvPr id="20" name="Rectangle 19"/>
            <p:cNvSpPr/>
            <p:nvPr/>
          </p:nvSpPr>
          <p:spPr>
            <a:xfrm>
              <a:off x="2163468" y="6193737"/>
              <a:ext cx="1322946" cy="553998"/>
            </a:xfrm>
            <a:prstGeom prst="rect">
              <a:avLst/>
            </a:prstGeom>
          </p:spPr>
          <p:txBody>
            <a:bodyPr wrap="square">
              <a:spAutoFit/>
            </a:bodyPr>
            <a:lstStyle/>
            <a:p>
              <a:pPr lvl="0" algn="ctr">
                <a:lnSpc>
                  <a:spcPts val="1800"/>
                </a:lnSpc>
              </a:pPr>
              <a:r>
                <a:rPr lang="en-GB" sz="1600" dirty="0">
                  <a:solidFill>
                    <a:srgbClr val="81C341"/>
                  </a:solidFill>
                  <a:latin typeface="Arial" charset="0"/>
                  <a:ea typeface="Arial" charset="0"/>
                  <a:cs typeface="Arial" charset="0"/>
                </a:rPr>
                <a:t>Staff reach </a:t>
              </a:r>
              <a:br>
                <a:rPr lang="en-GB" sz="1600" dirty="0">
                  <a:solidFill>
                    <a:srgbClr val="81C341"/>
                  </a:solidFill>
                  <a:latin typeface="Arial" charset="0"/>
                  <a:ea typeface="Arial" charset="0"/>
                  <a:cs typeface="Arial" charset="0"/>
                </a:rPr>
              </a:br>
              <a:r>
                <a:rPr lang="en-GB" sz="1600" b="1" dirty="0">
                  <a:solidFill>
                    <a:srgbClr val="81C341"/>
                  </a:solidFill>
                  <a:latin typeface="Arial" charset="0"/>
                  <a:ea typeface="Arial" charset="0"/>
                  <a:cs typeface="Arial" charset="0"/>
                </a:rPr>
                <a:t>159,000</a:t>
              </a:r>
            </a:p>
          </p:txBody>
        </p:sp>
      </p:grpSp>
      <p:grpSp>
        <p:nvGrpSpPr>
          <p:cNvPr id="7" name="Group 6"/>
          <p:cNvGrpSpPr/>
          <p:nvPr/>
        </p:nvGrpSpPr>
        <p:grpSpPr>
          <a:xfrm>
            <a:off x="6767442" y="2689837"/>
            <a:ext cx="1728192" cy="1728192"/>
            <a:chOff x="4449530" y="2716050"/>
            <a:chExt cx="1728192" cy="1728192"/>
          </a:xfrm>
        </p:grpSpPr>
        <p:sp>
          <p:nvSpPr>
            <p:cNvPr id="24" name="Oval 23"/>
            <p:cNvSpPr/>
            <p:nvPr/>
          </p:nvSpPr>
          <p:spPr bwMode="auto">
            <a:xfrm>
              <a:off x="4449530" y="2716050"/>
              <a:ext cx="1728192" cy="1728192"/>
            </a:xfrm>
            <a:prstGeom prst="ellipse">
              <a:avLst/>
            </a:prstGeom>
            <a:solidFill>
              <a:srgbClr val="81C3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26" name="Rectangle 25"/>
            <p:cNvSpPr/>
            <p:nvPr/>
          </p:nvSpPr>
          <p:spPr>
            <a:xfrm>
              <a:off x="4449530" y="3063183"/>
              <a:ext cx="1728192" cy="646331"/>
            </a:xfrm>
            <a:prstGeom prst="rect">
              <a:avLst/>
            </a:prstGeom>
          </p:spPr>
          <p:txBody>
            <a:bodyPr wrap="square">
              <a:spAutoFit/>
            </a:bodyPr>
            <a:lstStyle/>
            <a:p>
              <a:pPr algn="ctr"/>
              <a:r>
                <a:rPr lang="en-GB" sz="3600" b="1" dirty="0">
                  <a:solidFill>
                    <a:schemeClr val="bg1"/>
                  </a:solidFill>
                  <a:latin typeface="Arial" charset="0"/>
                  <a:ea typeface="Arial" charset="0"/>
                  <a:cs typeface="Arial" charset="0"/>
                </a:rPr>
                <a:t>37,522</a:t>
              </a:r>
            </a:p>
          </p:txBody>
        </p:sp>
        <p:sp>
          <p:nvSpPr>
            <p:cNvPr id="27" name="Rectangle 26"/>
            <p:cNvSpPr/>
            <p:nvPr/>
          </p:nvSpPr>
          <p:spPr>
            <a:xfrm>
              <a:off x="4449530" y="3682882"/>
              <a:ext cx="1728192" cy="502702"/>
            </a:xfrm>
            <a:prstGeom prst="rect">
              <a:avLst/>
            </a:prstGeom>
          </p:spPr>
          <p:txBody>
            <a:bodyPr wrap="square">
              <a:spAutoFit/>
            </a:bodyPr>
            <a:lstStyle/>
            <a:p>
              <a:pPr lvl="0" algn="ctr">
                <a:lnSpc>
                  <a:spcPts val="1600"/>
                </a:lnSpc>
              </a:pPr>
              <a:r>
                <a:rPr lang="en-GB" sz="1600" dirty="0">
                  <a:solidFill>
                    <a:schemeClr val="bg1"/>
                  </a:solidFill>
                  <a:latin typeface="Arial" charset="0"/>
                  <a:ea typeface="Arial" charset="0"/>
                  <a:cs typeface="Arial" charset="0"/>
                </a:rPr>
                <a:t>People have lead GI teams</a:t>
              </a:r>
              <a:endParaRPr lang="en-GB" sz="1600" b="1" dirty="0">
                <a:solidFill>
                  <a:schemeClr val="bg1"/>
                </a:solidFill>
                <a:latin typeface="Arial" charset="0"/>
                <a:ea typeface="Arial" charset="0"/>
                <a:cs typeface="Arial" charset="0"/>
              </a:endParaRPr>
            </a:p>
          </p:txBody>
        </p:sp>
      </p:grpSp>
      <p:grpSp>
        <p:nvGrpSpPr>
          <p:cNvPr id="34" name="Group 33"/>
          <p:cNvGrpSpPr/>
          <p:nvPr/>
        </p:nvGrpSpPr>
        <p:grpSpPr>
          <a:xfrm>
            <a:off x="532328" y="1350266"/>
            <a:ext cx="1728192" cy="1655584"/>
            <a:chOff x="611560" y="1383918"/>
            <a:chExt cx="1728192" cy="1655584"/>
          </a:xfrm>
        </p:grpSpPr>
        <p:sp>
          <p:nvSpPr>
            <p:cNvPr id="35" name="Oval 34"/>
            <p:cNvSpPr/>
            <p:nvPr/>
          </p:nvSpPr>
          <p:spPr bwMode="auto">
            <a:xfrm>
              <a:off x="647864" y="1383918"/>
              <a:ext cx="1655584" cy="1655584"/>
            </a:xfrm>
            <a:prstGeom prst="ellipse">
              <a:avLst/>
            </a:prstGeom>
            <a:solidFill>
              <a:srgbClr val="81C3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5886" y="2459275"/>
              <a:ext cx="490915" cy="492828"/>
            </a:xfrm>
            <a:prstGeom prst="rect">
              <a:avLst/>
            </a:prstGeom>
          </p:spPr>
        </p:pic>
        <p:sp>
          <p:nvSpPr>
            <p:cNvPr id="37" name="Rectangle 36"/>
            <p:cNvSpPr/>
            <p:nvPr/>
          </p:nvSpPr>
          <p:spPr>
            <a:xfrm>
              <a:off x="611560" y="1489407"/>
              <a:ext cx="1728192" cy="923330"/>
            </a:xfrm>
            <a:prstGeom prst="rect">
              <a:avLst/>
            </a:prstGeom>
          </p:spPr>
          <p:txBody>
            <a:bodyPr wrap="square">
              <a:spAutoFit/>
            </a:bodyPr>
            <a:lstStyle/>
            <a:p>
              <a:pPr algn="ctr"/>
              <a:r>
                <a:rPr lang="en-GB" sz="5400" b="1" dirty="0">
                  <a:solidFill>
                    <a:schemeClr val="bg1"/>
                  </a:solidFill>
                  <a:latin typeface="Arial" charset="0"/>
                  <a:ea typeface="Arial" charset="0"/>
                  <a:cs typeface="Arial" charset="0"/>
                </a:rPr>
                <a:t>476</a:t>
              </a:r>
            </a:p>
          </p:txBody>
        </p:sp>
        <p:sp>
          <p:nvSpPr>
            <p:cNvPr id="38" name="Rectangle 37"/>
            <p:cNvSpPr/>
            <p:nvPr/>
          </p:nvSpPr>
          <p:spPr>
            <a:xfrm>
              <a:off x="733399" y="2197385"/>
              <a:ext cx="1442221" cy="307777"/>
            </a:xfrm>
            <a:prstGeom prst="rect">
              <a:avLst/>
            </a:prstGeom>
          </p:spPr>
          <p:txBody>
            <a:bodyPr wrap="square">
              <a:spAutoFit/>
            </a:bodyPr>
            <a:lstStyle/>
            <a:p>
              <a:pPr lvl="0" algn="ctr"/>
              <a:r>
                <a:rPr lang="en-GB" sz="1400" dirty="0">
                  <a:solidFill>
                    <a:schemeClr val="bg1"/>
                  </a:solidFill>
                  <a:latin typeface="Arial" charset="0"/>
                  <a:ea typeface="Arial" charset="0"/>
                  <a:cs typeface="Arial" charset="0"/>
                </a:rPr>
                <a:t>Organisations</a:t>
              </a:r>
            </a:p>
          </p:txBody>
        </p:sp>
      </p:grpSp>
      <p:grpSp>
        <p:nvGrpSpPr>
          <p:cNvPr id="18" name="Group 17"/>
          <p:cNvGrpSpPr/>
          <p:nvPr/>
        </p:nvGrpSpPr>
        <p:grpSpPr>
          <a:xfrm>
            <a:off x="2485451" y="2565594"/>
            <a:ext cx="1102232" cy="2094388"/>
            <a:chOff x="2588599" y="2565594"/>
            <a:chExt cx="1102232" cy="2094388"/>
          </a:xfrm>
        </p:grpSpPr>
        <p:sp>
          <p:nvSpPr>
            <p:cNvPr id="40" name="Rectangle 39"/>
            <p:cNvSpPr/>
            <p:nvPr/>
          </p:nvSpPr>
          <p:spPr bwMode="auto">
            <a:xfrm>
              <a:off x="2588599" y="2565594"/>
              <a:ext cx="1102231" cy="2094388"/>
            </a:xfrm>
            <a:prstGeom prst="rect">
              <a:avLst/>
            </a:prstGeom>
            <a:solidFill>
              <a:srgbClr val="81C3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
          <p:nvSpPr>
            <p:cNvPr id="14" name="Rectangle 13"/>
            <p:cNvSpPr/>
            <p:nvPr/>
          </p:nvSpPr>
          <p:spPr>
            <a:xfrm>
              <a:off x="2588599" y="3462493"/>
              <a:ext cx="1102232" cy="1118255"/>
            </a:xfrm>
            <a:prstGeom prst="rect">
              <a:avLst/>
            </a:prstGeom>
          </p:spPr>
          <p:txBody>
            <a:bodyPr wrap="square">
              <a:spAutoFit/>
            </a:bodyPr>
            <a:lstStyle/>
            <a:p>
              <a:pPr lvl="0" algn="ctr">
                <a:lnSpc>
                  <a:spcPts val="2000"/>
                </a:lnSpc>
              </a:pPr>
              <a:r>
                <a:rPr lang="en-GB" sz="1800" b="1" dirty="0">
                  <a:solidFill>
                    <a:schemeClr val="bg1"/>
                  </a:solidFill>
                  <a:latin typeface="Arial" charset="0"/>
                  <a:ea typeface="Arial" charset="0"/>
                  <a:cs typeface="Arial" charset="0"/>
                </a:rPr>
                <a:t>4,596 </a:t>
              </a:r>
              <a:r>
                <a:rPr lang="en-GB" sz="1800" dirty="0">
                  <a:solidFill>
                    <a:schemeClr val="bg1"/>
                  </a:solidFill>
                  <a:latin typeface="Arial" charset="0"/>
                  <a:ea typeface="Arial" charset="0"/>
                  <a:cs typeface="Arial" charset="0"/>
                </a:rPr>
                <a:t>teams taking part</a:t>
              </a:r>
            </a:p>
          </p:txBody>
        </p:sp>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22700" y="2734291"/>
              <a:ext cx="833688" cy="648968"/>
            </a:xfrm>
            <a:prstGeom prst="rect">
              <a:avLst/>
            </a:prstGeom>
          </p:spPr>
        </p:pic>
      </p:grpSp>
      <p:cxnSp>
        <p:nvCxnSpPr>
          <p:cNvPr id="32" name="Straight Connector 31"/>
          <p:cNvCxnSpPr/>
          <p:nvPr/>
        </p:nvCxnSpPr>
        <p:spPr bwMode="auto">
          <a:xfrm>
            <a:off x="5148064" y="2701642"/>
            <a:ext cx="0" cy="1935953"/>
          </a:xfrm>
          <a:prstGeom prst="line">
            <a:avLst/>
          </a:prstGeom>
          <a:solidFill>
            <a:schemeClr val="accent1"/>
          </a:solidFill>
          <a:ln w="12700" cap="flat" cmpd="sng" algn="ctr">
            <a:solidFill>
              <a:srgbClr val="81C341">
                <a:alpha val="8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Rectangle 4">
            <a:extLst>
              <a:ext uri="{FF2B5EF4-FFF2-40B4-BE49-F238E27FC236}">
                <a16:creationId xmlns:a16="http://schemas.microsoft.com/office/drawing/2014/main" id="{B2674390-26B7-A246-BBA2-0B680EC576F5}"/>
              </a:ext>
            </a:extLst>
          </p:cNvPr>
          <p:cNvSpPr/>
          <p:nvPr/>
        </p:nvSpPr>
        <p:spPr bwMode="auto">
          <a:xfrm>
            <a:off x="568632" y="4515966"/>
            <a:ext cx="1267064" cy="508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1402940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481693-C234-7B42-B75D-AB7958E3034A}"/>
              </a:ext>
            </a:extLst>
          </p:cNvPr>
          <p:cNvSpPr>
            <a:spLocks noGrp="1"/>
          </p:cNvSpPr>
          <p:nvPr>
            <p:ph type="ctrTitle"/>
          </p:nvPr>
        </p:nvSpPr>
        <p:spPr>
          <a:xfrm>
            <a:off x="469117" y="411512"/>
            <a:ext cx="8243255" cy="756083"/>
          </a:xfrm>
        </p:spPr>
        <p:txBody>
          <a:bodyPr>
            <a:normAutofit/>
          </a:bodyPr>
          <a:lstStyle/>
          <a:p>
            <a:pPr algn="ctr"/>
            <a:r>
              <a:rPr lang="en-GB" dirty="0">
                <a:solidFill>
                  <a:schemeClr val="bg1"/>
                </a:solidFill>
              </a:rPr>
              <a:t>2020 Green Impact Institutions</a:t>
            </a:r>
          </a:p>
        </p:txBody>
      </p:sp>
      <p:pic>
        <p:nvPicPr>
          <p:cNvPr id="7" name="Picture 6">
            <a:extLst>
              <a:ext uri="{FF2B5EF4-FFF2-40B4-BE49-F238E27FC236}">
                <a16:creationId xmlns:a16="http://schemas.microsoft.com/office/drawing/2014/main" id="{84B85D56-34A6-CB46-A8AD-ACEA75F32A0C}"/>
              </a:ext>
            </a:extLst>
          </p:cNvPr>
          <p:cNvPicPr>
            <a:picLocks noChangeAspect="1"/>
          </p:cNvPicPr>
          <p:nvPr/>
        </p:nvPicPr>
        <p:blipFill>
          <a:blip r:embed="rId3"/>
          <a:stretch>
            <a:fillRect/>
          </a:stretch>
        </p:blipFill>
        <p:spPr>
          <a:xfrm>
            <a:off x="2411759" y="1503424"/>
            <a:ext cx="2160241" cy="446450"/>
          </a:xfrm>
          <a:prstGeom prst="rect">
            <a:avLst/>
          </a:prstGeom>
        </p:spPr>
      </p:pic>
      <p:pic>
        <p:nvPicPr>
          <p:cNvPr id="11" name="Picture 10">
            <a:extLst>
              <a:ext uri="{FF2B5EF4-FFF2-40B4-BE49-F238E27FC236}">
                <a16:creationId xmlns:a16="http://schemas.microsoft.com/office/drawing/2014/main" id="{1E48748D-63AE-A54F-BC0F-3B3E1B78FB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8988" y="1347615"/>
            <a:ext cx="2248520" cy="801476"/>
          </a:xfrm>
          <a:prstGeom prst="rect">
            <a:avLst/>
          </a:prstGeom>
        </p:spPr>
      </p:pic>
      <p:pic>
        <p:nvPicPr>
          <p:cNvPr id="13" name="Picture 12">
            <a:extLst>
              <a:ext uri="{FF2B5EF4-FFF2-40B4-BE49-F238E27FC236}">
                <a16:creationId xmlns:a16="http://schemas.microsoft.com/office/drawing/2014/main" id="{22A51DAC-2677-1247-A908-1C88C9E23E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829" y="2419714"/>
            <a:ext cx="1576549" cy="578068"/>
          </a:xfrm>
          <a:prstGeom prst="rect">
            <a:avLst/>
          </a:prstGeom>
        </p:spPr>
      </p:pic>
      <p:pic>
        <p:nvPicPr>
          <p:cNvPr id="15" name="Picture 14">
            <a:extLst>
              <a:ext uri="{FF2B5EF4-FFF2-40B4-BE49-F238E27FC236}">
                <a16:creationId xmlns:a16="http://schemas.microsoft.com/office/drawing/2014/main" id="{976355AD-1A76-4644-BD4D-A3D9166BC5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9187" y="2290309"/>
            <a:ext cx="2080616" cy="728216"/>
          </a:xfrm>
          <a:prstGeom prst="rect">
            <a:avLst/>
          </a:prstGeom>
        </p:spPr>
      </p:pic>
      <p:pic>
        <p:nvPicPr>
          <p:cNvPr id="17" name="Picture 16">
            <a:extLst>
              <a:ext uri="{FF2B5EF4-FFF2-40B4-BE49-F238E27FC236}">
                <a16:creationId xmlns:a16="http://schemas.microsoft.com/office/drawing/2014/main" id="{28685413-0E4A-6942-93CE-D329610784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84813" y="3853316"/>
            <a:ext cx="1080338" cy="1080338"/>
          </a:xfrm>
          <a:prstGeom prst="rect">
            <a:avLst/>
          </a:prstGeom>
        </p:spPr>
      </p:pic>
      <p:pic>
        <p:nvPicPr>
          <p:cNvPr id="19" name="Picture 18">
            <a:extLst>
              <a:ext uri="{FF2B5EF4-FFF2-40B4-BE49-F238E27FC236}">
                <a16:creationId xmlns:a16="http://schemas.microsoft.com/office/drawing/2014/main" id="{512B668B-95D8-F94A-A0AA-3E38B40AF0CF}"/>
              </a:ext>
            </a:extLst>
          </p:cNvPr>
          <p:cNvPicPr>
            <a:picLocks noChangeAspect="1"/>
          </p:cNvPicPr>
          <p:nvPr/>
        </p:nvPicPr>
        <p:blipFill>
          <a:blip r:embed="rId8"/>
          <a:stretch>
            <a:fillRect/>
          </a:stretch>
        </p:blipFill>
        <p:spPr>
          <a:xfrm>
            <a:off x="6534124" y="2283718"/>
            <a:ext cx="2178248" cy="616486"/>
          </a:xfrm>
          <a:prstGeom prst="rect">
            <a:avLst/>
          </a:prstGeom>
        </p:spPr>
      </p:pic>
      <p:pic>
        <p:nvPicPr>
          <p:cNvPr id="21" name="Picture 20">
            <a:extLst>
              <a:ext uri="{FF2B5EF4-FFF2-40B4-BE49-F238E27FC236}">
                <a16:creationId xmlns:a16="http://schemas.microsoft.com/office/drawing/2014/main" id="{B45D014D-2F11-DF49-A8F3-A26FFD5A0D0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7728" y="3281668"/>
            <a:ext cx="1611381" cy="694508"/>
          </a:xfrm>
          <a:prstGeom prst="rect">
            <a:avLst/>
          </a:prstGeom>
        </p:spPr>
      </p:pic>
      <p:pic>
        <p:nvPicPr>
          <p:cNvPr id="23" name="Picture 22">
            <a:extLst>
              <a:ext uri="{FF2B5EF4-FFF2-40B4-BE49-F238E27FC236}">
                <a16:creationId xmlns:a16="http://schemas.microsoft.com/office/drawing/2014/main" id="{EF98D9DD-CDC6-CC4C-979C-5F2F958CC07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40120" y="3150442"/>
            <a:ext cx="1851260" cy="816943"/>
          </a:xfrm>
          <a:prstGeom prst="rect">
            <a:avLst/>
          </a:prstGeom>
        </p:spPr>
      </p:pic>
      <p:pic>
        <p:nvPicPr>
          <p:cNvPr id="29" name="Picture 28">
            <a:extLst>
              <a:ext uri="{FF2B5EF4-FFF2-40B4-BE49-F238E27FC236}">
                <a16:creationId xmlns:a16="http://schemas.microsoft.com/office/drawing/2014/main" id="{D9FFD31A-7B08-3D4F-9CAF-B0DD7937CB8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02078" y="4130408"/>
            <a:ext cx="1842339" cy="601580"/>
          </a:xfrm>
          <a:prstGeom prst="rect">
            <a:avLst/>
          </a:prstGeom>
        </p:spPr>
      </p:pic>
      <p:pic>
        <p:nvPicPr>
          <p:cNvPr id="31" name="Picture 30">
            <a:extLst>
              <a:ext uri="{FF2B5EF4-FFF2-40B4-BE49-F238E27FC236}">
                <a16:creationId xmlns:a16="http://schemas.microsoft.com/office/drawing/2014/main" id="{09D4F0F0-1CC2-144E-8A93-536CC957F3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26872" y="2903626"/>
            <a:ext cx="1138279" cy="756083"/>
          </a:xfrm>
          <a:prstGeom prst="rect">
            <a:avLst/>
          </a:prstGeom>
        </p:spPr>
      </p:pic>
      <p:sp>
        <p:nvSpPr>
          <p:cNvPr id="32" name="Rectangle 31">
            <a:extLst>
              <a:ext uri="{FF2B5EF4-FFF2-40B4-BE49-F238E27FC236}">
                <a16:creationId xmlns:a16="http://schemas.microsoft.com/office/drawing/2014/main" id="{471954ED-2B24-D948-AAEC-73D0940866F4}"/>
              </a:ext>
            </a:extLst>
          </p:cNvPr>
          <p:cNvSpPr/>
          <p:nvPr/>
        </p:nvSpPr>
        <p:spPr bwMode="auto">
          <a:xfrm>
            <a:off x="599583" y="4326791"/>
            <a:ext cx="1164106" cy="7749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8"/>
            <a:endParaRPr lang="en-US">
              <a:solidFill>
                <a:srgbClr val="000000"/>
              </a:solidFill>
            </a:endParaRPr>
          </a:p>
        </p:txBody>
      </p:sp>
      <p:pic>
        <p:nvPicPr>
          <p:cNvPr id="27" name="Picture 26">
            <a:extLst>
              <a:ext uri="{FF2B5EF4-FFF2-40B4-BE49-F238E27FC236}">
                <a16:creationId xmlns:a16="http://schemas.microsoft.com/office/drawing/2014/main" id="{53E2D946-6FB3-2E40-8B3C-5511B18AA27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69117" y="4221546"/>
            <a:ext cx="1656185" cy="697341"/>
          </a:xfrm>
          <a:prstGeom prst="rect">
            <a:avLst/>
          </a:prstGeom>
        </p:spPr>
      </p:pic>
      <p:pic>
        <p:nvPicPr>
          <p:cNvPr id="2" name="Picture 1">
            <a:extLst>
              <a:ext uri="{FF2B5EF4-FFF2-40B4-BE49-F238E27FC236}">
                <a16:creationId xmlns:a16="http://schemas.microsoft.com/office/drawing/2014/main" id="{C95AC6D1-5983-3948-B9B2-FD7983F3AF9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8115" y="1387303"/>
            <a:ext cx="1398190" cy="699095"/>
          </a:xfrm>
          <a:prstGeom prst="rect">
            <a:avLst/>
          </a:prstGeom>
        </p:spPr>
      </p:pic>
      <p:pic>
        <p:nvPicPr>
          <p:cNvPr id="5" name="Picture 4" descr="A close up of a logo&#10;&#10;Description automatically generated">
            <a:extLst>
              <a:ext uri="{FF2B5EF4-FFF2-40B4-BE49-F238E27FC236}">
                <a16:creationId xmlns:a16="http://schemas.microsoft.com/office/drawing/2014/main" id="{695E6700-6D84-534F-ACC6-5FBB03F7877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93091" y="4195728"/>
            <a:ext cx="1851260" cy="639796"/>
          </a:xfrm>
          <a:prstGeom prst="rect">
            <a:avLst/>
          </a:prstGeom>
        </p:spPr>
      </p:pic>
      <p:pic>
        <p:nvPicPr>
          <p:cNvPr id="6" name="Picture 5">
            <a:extLst>
              <a:ext uri="{FF2B5EF4-FFF2-40B4-BE49-F238E27FC236}">
                <a16:creationId xmlns:a16="http://schemas.microsoft.com/office/drawing/2014/main" id="{73BAB052-7C28-2E40-BD6C-FBEC187344F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055841" y="1430116"/>
            <a:ext cx="1080339" cy="1080339"/>
          </a:xfrm>
          <a:prstGeom prst="rect">
            <a:avLst/>
          </a:prstGeom>
        </p:spPr>
      </p:pic>
      <p:pic>
        <p:nvPicPr>
          <p:cNvPr id="8" name="Picture 7">
            <a:extLst>
              <a:ext uri="{FF2B5EF4-FFF2-40B4-BE49-F238E27FC236}">
                <a16:creationId xmlns:a16="http://schemas.microsoft.com/office/drawing/2014/main" id="{6DF97F69-EDCA-9D44-9BF3-6F292BA425B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660232" y="3022719"/>
            <a:ext cx="2024371" cy="845175"/>
          </a:xfrm>
          <a:prstGeom prst="rect">
            <a:avLst/>
          </a:prstGeom>
        </p:spPr>
      </p:pic>
    </p:spTree>
    <p:extLst>
      <p:ext uri="{BB962C8B-B14F-4D97-AF65-F5344CB8AC3E}">
        <p14:creationId xmlns:p14="http://schemas.microsoft.com/office/powerpoint/2010/main" val="1854409263"/>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slid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dy slid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13815</TotalTime>
  <Words>1817</Words>
  <Application>Microsoft Office PowerPoint</Application>
  <PresentationFormat>On-screen Show (16:9)</PresentationFormat>
  <Paragraphs>209</Paragraphs>
  <Slides>27</Slides>
  <Notes>23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Calibri</vt:lpstr>
      <vt:lpstr>Calibri Light</vt:lpstr>
      <vt:lpstr>Raleway</vt:lpstr>
      <vt:lpstr>Verdana</vt:lpstr>
      <vt:lpstr>Title slide</vt:lpstr>
      <vt:lpstr>Body slide</vt:lpstr>
      <vt:lpstr>1_Body slide</vt:lpstr>
      <vt:lpstr>Welcome to Green Impact!</vt:lpstr>
      <vt:lpstr>What is Green Impact?</vt:lpstr>
      <vt:lpstr>What is Green Impact?</vt:lpstr>
      <vt:lpstr>PowerPoint Presentation</vt:lpstr>
      <vt:lpstr>An ever-evolving program </vt:lpstr>
      <vt:lpstr>Delivered locally, supported globally</vt:lpstr>
      <vt:lpstr>You’re part of a global movement</vt:lpstr>
      <vt:lpstr>Every action - no matter how small - counts</vt:lpstr>
      <vt:lpstr>2020 Green Impact Institutions</vt:lpstr>
      <vt:lpstr>Program cycle</vt:lpstr>
      <vt:lpstr>PowerPoint Presentation</vt:lpstr>
      <vt:lpstr>Bespoke online toolkit</vt:lpstr>
      <vt:lpstr>Actions in action!</vt:lpstr>
      <vt:lpstr>Actions in action!</vt:lpstr>
      <vt:lpstr>Actions in action!</vt:lpstr>
      <vt:lpstr>Actions in action!</vt:lpstr>
      <vt:lpstr>Actions in action!</vt:lpstr>
      <vt:lpstr>Actions in action!</vt:lpstr>
      <vt:lpstr>Live dashboard of progress</vt:lpstr>
      <vt:lpstr>Live dashboard of progress</vt:lpstr>
      <vt:lpstr>The toolkit: top tips!</vt:lpstr>
      <vt:lpstr>Scoring for team awards</vt:lpstr>
      <vt:lpstr>Why do we audit in Green Impact?</vt:lpstr>
      <vt:lpstr>Why we audit in Green Impact</vt:lpstr>
      <vt:lpstr>Recognising excellence!</vt:lpstr>
      <vt:lpstr>PowerPoint Presentation</vt:lpstr>
      <vt:lpstr> We are here to help!</vt:lpstr>
    </vt:vector>
  </TitlesOfParts>
  <Manager/>
  <Company>ACTS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2018ACTS_GI-Intro presentation</dc:title>
  <dc:subject/>
  <dc:creator/>
  <cp:keywords/>
  <dc:description/>
  <cp:lastModifiedBy>Anneke Sjaan Morgan</cp:lastModifiedBy>
  <cp:revision>294</cp:revision>
  <cp:lastPrinted>2018-01-25T05:13:07Z</cp:lastPrinted>
  <dcterms:modified xsi:type="dcterms:W3CDTF">2021-02-25T02:15:39Z</dcterms:modified>
  <cp:category/>
</cp:coreProperties>
</file>