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7"/>
  </p:notesMasterIdLst>
  <p:sldIdLst>
    <p:sldId id="303" r:id="rId2"/>
    <p:sldId id="304" r:id="rId3"/>
    <p:sldId id="329" r:id="rId4"/>
    <p:sldId id="306" r:id="rId5"/>
    <p:sldId id="305" r:id="rId6"/>
    <p:sldId id="328" r:id="rId7"/>
    <p:sldId id="307" r:id="rId8"/>
    <p:sldId id="308" r:id="rId9"/>
    <p:sldId id="317" r:id="rId10"/>
    <p:sldId id="318" r:id="rId11"/>
    <p:sldId id="309" r:id="rId12"/>
    <p:sldId id="319" r:id="rId13"/>
    <p:sldId id="310" r:id="rId14"/>
    <p:sldId id="320" r:id="rId15"/>
    <p:sldId id="311" r:id="rId16"/>
    <p:sldId id="322" r:id="rId17"/>
    <p:sldId id="312" r:id="rId18"/>
    <p:sldId id="323" r:id="rId19"/>
    <p:sldId id="324" r:id="rId20"/>
    <p:sldId id="325" r:id="rId21"/>
    <p:sldId id="326" r:id="rId22"/>
    <p:sldId id="327" r:id="rId23"/>
    <p:sldId id="313" r:id="rId24"/>
    <p:sldId id="314" r:id="rId25"/>
    <p:sldId id="316" r:id="rId26"/>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3B7A"/>
    <a:srgbClr val="339FAD"/>
    <a:srgbClr val="F26400"/>
    <a:srgbClr val="92722D"/>
    <a:srgbClr val="519032"/>
    <a:srgbClr val="0089CF"/>
    <a:srgbClr val="F58220"/>
    <a:srgbClr val="DBC385"/>
    <a:srgbClr val="B3933A"/>
    <a:srgbClr val="B01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52" autoAdjust="0"/>
    <p:restoredTop sz="61671" autoAdjust="0"/>
  </p:normalViewPr>
  <p:slideViewPr>
    <p:cSldViewPr snapToGrid="0">
      <p:cViewPr varScale="1">
        <p:scale>
          <a:sx n="46" d="100"/>
          <a:sy n="46" d="100"/>
        </p:scale>
        <p:origin x="1566" y="48"/>
      </p:cViewPr>
      <p:guideLst>
        <p:guide orient="horz" pos="2160"/>
        <p:guide pos="2880"/>
      </p:guideLst>
    </p:cSldViewPr>
  </p:slideViewPr>
  <p:notesTextViewPr>
    <p:cViewPr>
      <p:scale>
        <a:sx n="1" d="1"/>
        <a:sy n="1" d="1"/>
      </p:scale>
      <p:origin x="0" y="0"/>
    </p:cViewPr>
  </p:notesTextViewPr>
  <p:notesViewPr>
    <p:cSldViewPr snapToGrid="0">
      <p:cViewPr varScale="1">
        <p:scale>
          <a:sx n="82" d="100"/>
          <a:sy n="82" d="100"/>
        </p:scale>
        <p:origin x="-2064"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181B8C58-07EF-404D-B457-37886CF22D71}" type="datetimeFigureOut">
              <a:rPr lang="en-NZ" smtClean="0"/>
              <a:pPr/>
              <a:t>20/11/2015</a:t>
            </a:fld>
            <a:endParaRPr lang="en-NZ"/>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A514EF88-E836-44B1-9C0B-F43CD65EDBC6}" type="slidenum">
              <a:rPr lang="en-NZ" smtClean="0"/>
              <a:pPr/>
              <a:t>‹#›</a:t>
            </a:fld>
            <a:endParaRPr lang="en-NZ"/>
          </a:p>
        </p:txBody>
      </p:sp>
    </p:spTree>
    <p:extLst>
      <p:ext uri="{BB962C8B-B14F-4D97-AF65-F5344CB8AC3E}">
        <p14:creationId xmlns:p14="http://schemas.microsoft.com/office/powerpoint/2010/main" val="189425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le.education.govt.nz/"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lorado.edu/journals/cye%20March%20201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Click on link for musical intro while people are entering.</a:t>
            </a:r>
          </a:p>
          <a:p>
            <a:r>
              <a:rPr lang="en-NZ" dirty="0" smtClean="0"/>
              <a:t>Introduce selves and the topic.</a:t>
            </a:r>
            <a:endParaRPr lang="en-NZ" dirty="0"/>
          </a:p>
        </p:txBody>
      </p:sp>
      <p:sp>
        <p:nvSpPr>
          <p:cNvPr id="4" name="Slide Number Placeholder 3"/>
          <p:cNvSpPr>
            <a:spLocks noGrp="1"/>
          </p:cNvSpPr>
          <p:nvPr>
            <p:ph type="sldNum" sz="quarter" idx="10"/>
          </p:nvPr>
        </p:nvSpPr>
        <p:spPr/>
        <p:txBody>
          <a:bodyPr/>
          <a:lstStyle/>
          <a:p>
            <a:fld id="{A514EF88-E836-44B1-9C0B-F43CD65EDBC6}" type="slidenum">
              <a:rPr lang="en-NZ" smtClean="0"/>
              <a:pPr/>
              <a:t>1</a:t>
            </a:fld>
            <a:endParaRPr lang="en-NZ"/>
          </a:p>
        </p:txBody>
      </p:sp>
    </p:spTree>
    <p:extLst>
      <p:ext uri="{BB962C8B-B14F-4D97-AF65-F5344CB8AC3E}">
        <p14:creationId xmlns:p14="http://schemas.microsoft.com/office/powerpoint/2010/main" val="2488360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Penny</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The next big challenge was to incorporate further development of family and community networks into the programme. </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To achieve this we collaborated with the primary classes. </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We established a task for the adults to make chocolate cakes. Preparation for this task takes 2 days. On average 3 students out of 36 have ever baked a cake before or used an electric oven. In the afternoon of the second day the primary classes are invited to share songs the adults and children have learnt, videos recorded by the learners, and of course our cakes.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Gains from this activity are wide ranging and too many to mention: </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We have observed intensive learning and teaching for this task as there is such a high level of excitement and anticipation.</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We have also observed increased inter-generational learning outside the classroom afterwards.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A well known family literacy project known by its acronym MFLP was reported by UNESCO to have “helped them (parents) in their parenting skills and improved relationships with their children”. Our own adult learners stated that “We learnt that playing is learning” and “We learn by living the experience.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So, we have found that the flexibility of the environment and the collaboration of the teachers have enhanced learning and teaching.</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p:txBody>
      </p:sp>
      <p:sp>
        <p:nvSpPr>
          <p:cNvPr id="4" name="Slide Number Placeholder 3"/>
          <p:cNvSpPr>
            <a:spLocks noGrp="1"/>
          </p:cNvSpPr>
          <p:nvPr>
            <p:ph type="sldNum" sz="quarter" idx="10"/>
          </p:nvPr>
        </p:nvSpPr>
        <p:spPr/>
        <p:txBody>
          <a:bodyPr/>
          <a:lstStyle/>
          <a:p>
            <a:fld id="{A514EF88-E836-44B1-9C0B-F43CD65EDBC6}" type="slidenum">
              <a:rPr lang="en-NZ" smtClean="0"/>
              <a:pPr/>
              <a:t>13</a:t>
            </a:fld>
            <a:endParaRPr lang="en-NZ"/>
          </a:p>
        </p:txBody>
      </p:sp>
    </p:spTree>
    <p:extLst>
      <p:ext uri="{BB962C8B-B14F-4D97-AF65-F5344CB8AC3E}">
        <p14:creationId xmlns:p14="http://schemas.microsoft.com/office/powerpoint/2010/main" val="193677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Man Hau</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 MLE is not complete without the blending of technology</a:t>
            </a:r>
            <a:r>
              <a:rPr lang="en-NZ" baseline="0" dirty="0" smtClean="0"/>
              <a:t> into the programme. The </a:t>
            </a:r>
            <a:r>
              <a:rPr lang="en-NZ" baseline="0" dirty="0" err="1" smtClean="0"/>
              <a:t>iPads</a:t>
            </a:r>
            <a:r>
              <a:rPr lang="en-NZ" baseline="0" dirty="0" smtClean="0"/>
              <a:t> have helped with individualised learning. </a:t>
            </a:r>
            <a:r>
              <a:rPr lang="en-NZ" dirty="0" smtClean="0"/>
              <a:t>“A struggling reader may use text-to-speech (TTS) support” </a:t>
            </a:r>
            <a:r>
              <a:rPr lang="en-NZ" sz="1200" dirty="0" smtClean="0"/>
              <a:t>according to Grisham (2004) Immediate access to sound</a:t>
            </a:r>
            <a:r>
              <a:rPr lang="en-NZ" sz="1200" baseline="0" dirty="0" smtClean="0"/>
              <a:t> is l</a:t>
            </a:r>
            <a:r>
              <a:rPr lang="en-NZ" dirty="0" smtClean="0"/>
              <a:t>ike having teacher aides in the classroom. As can be seen here one student is working on the first consonant sound, the person next to them is clicking</a:t>
            </a:r>
            <a:r>
              <a:rPr lang="en-NZ" baseline="0" dirty="0" smtClean="0"/>
              <a:t> on individual scattered words and re-ordering them into a sentence. In these apps words or letter sounds can be listened to as many times as the user wishes; A third user at the same table might be practising the formation of letters of the alphabet. This is an example of highly individualised learning in action.</a:t>
            </a: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endParaRPr lang="en-NZ" dirty="0"/>
          </a:p>
        </p:txBody>
      </p:sp>
      <p:sp>
        <p:nvSpPr>
          <p:cNvPr id="4" name="Slide Number Placeholder 3"/>
          <p:cNvSpPr>
            <a:spLocks noGrp="1"/>
          </p:cNvSpPr>
          <p:nvPr>
            <p:ph type="sldNum" sz="quarter" idx="10"/>
          </p:nvPr>
        </p:nvSpPr>
        <p:spPr/>
        <p:txBody>
          <a:bodyPr/>
          <a:lstStyle/>
          <a:p>
            <a:fld id="{A514EF88-E836-44B1-9C0B-F43CD65EDBC6}" type="slidenum">
              <a:rPr lang="en-NZ" smtClean="0"/>
              <a:pPr/>
              <a:t>15</a:t>
            </a:fld>
            <a:endParaRPr lang="en-NZ"/>
          </a:p>
        </p:txBody>
      </p:sp>
    </p:spTree>
    <p:extLst>
      <p:ext uri="{BB962C8B-B14F-4D97-AF65-F5344CB8AC3E}">
        <p14:creationId xmlns:p14="http://schemas.microsoft.com/office/powerpoint/2010/main" val="96134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Penny and Man Hau</a:t>
            </a:r>
          </a:p>
          <a:p>
            <a:r>
              <a:rPr lang="en-NZ" dirty="0" smtClean="0"/>
              <a:t>What has the ILE afforded our</a:t>
            </a:r>
            <a:r>
              <a:rPr lang="en-NZ" baseline="0" dirty="0" smtClean="0"/>
              <a:t> literacy level ESOL programme: There is much more socially constructed learning: hands on activities where learners can observe others, be creative in their use of English in real situations and manipulate resources. </a:t>
            </a:r>
          </a:p>
          <a:p>
            <a:endParaRPr lang="en-NZ" baseline="0" dirty="0" smtClean="0"/>
          </a:p>
          <a:p>
            <a:r>
              <a:rPr lang="en-NZ" baseline="0" dirty="0" smtClean="0"/>
              <a:t>A recent article in the NZ Herald by Derek McCormack (2015) Vice Chancellor of AUT University reported that job candidates will be “passed over if an employer thinks they don’t have the “C-skills” ”. The 6 “C-skills” mentioned in the article are evident in our socially constructed learning. </a:t>
            </a:r>
          </a:p>
          <a:p>
            <a:endParaRPr lang="en-NZ" dirty="0" smtClean="0"/>
          </a:p>
          <a:p>
            <a:r>
              <a:rPr lang="en-NZ" dirty="0" smtClean="0"/>
              <a:t>Collaboration is happening</a:t>
            </a:r>
            <a:r>
              <a:rPr lang="en-NZ" baseline="0" dirty="0" smtClean="0"/>
              <a:t> in many areas. An example is the t</a:t>
            </a:r>
            <a:r>
              <a:rPr lang="en-NZ" dirty="0" smtClean="0"/>
              <a:t>eam</a:t>
            </a:r>
            <a:r>
              <a:rPr lang="en-NZ" baseline="0" dirty="0" smtClean="0"/>
              <a:t> planning which has been pivotal in enabling the teachers to </a:t>
            </a:r>
            <a:r>
              <a:rPr lang="en-NZ" dirty="0" smtClean="0">
                <a:solidFill>
                  <a:srgbClr val="6C3B7A"/>
                </a:solidFill>
              </a:rPr>
              <a:t>create new initiatives.</a:t>
            </a:r>
            <a:r>
              <a:rPr lang="en-NZ" baseline="0" dirty="0" smtClean="0"/>
              <a:t> </a:t>
            </a:r>
          </a:p>
          <a:p>
            <a:r>
              <a:rPr lang="en-NZ" baseline="0" dirty="0" smtClean="0"/>
              <a:t>Communication has increased in both L1 and English in this environment which is group and task oriented. </a:t>
            </a:r>
          </a:p>
          <a:p>
            <a:r>
              <a:rPr lang="en-NZ" baseline="0" dirty="0" smtClean="0"/>
              <a:t>Cooperation has been encouraged to the point where people from different cultures are less wary of each other and more inclusive.</a:t>
            </a:r>
          </a:p>
          <a:p>
            <a:r>
              <a:rPr lang="en-NZ" baseline="0" dirty="0" smtClean="0"/>
              <a:t>Curiosity in activities happening nearby stimulates vicarious learning. </a:t>
            </a:r>
          </a:p>
          <a:p>
            <a:r>
              <a:rPr lang="en-NZ" baseline="0" dirty="0" smtClean="0"/>
              <a:t>Caring within the community has been initiated by the peer teaching programme and </a:t>
            </a:r>
          </a:p>
          <a:p>
            <a:r>
              <a:rPr lang="en-NZ" baseline="0" dirty="0" smtClean="0"/>
              <a:t>Creativity is enhanced by group collaboration.  </a:t>
            </a:r>
          </a:p>
          <a:p>
            <a:endParaRPr lang="en-NZ" baseline="0" dirty="0" smtClean="0"/>
          </a:p>
          <a:p>
            <a:r>
              <a:rPr lang="en-NZ" baseline="0" dirty="0" smtClean="0"/>
              <a:t>In summary we have been having lots of fun together and we are in no doubt that the ILE will continue to evolve and we hope our learners will help to decide on the direction.</a:t>
            </a:r>
          </a:p>
          <a:p>
            <a:endParaRPr lang="en-NZ" baseline="0" dirty="0" smtClean="0"/>
          </a:p>
          <a:p>
            <a:r>
              <a:rPr lang="en-NZ" baseline="0" dirty="0" smtClean="0"/>
              <a:t>There are other C’s worthy of mention: Man Hau: </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A514EF88-E836-44B1-9C0B-F43CD65EDBC6}" type="slidenum">
              <a:rPr lang="en-NZ" smtClean="0"/>
              <a:pPr/>
              <a:t>17</a:t>
            </a:fld>
            <a:endParaRPr lang="en-NZ"/>
          </a:p>
        </p:txBody>
      </p:sp>
    </p:spTree>
    <p:extLst>
      <p:ext uri="{BB962C8B-B14F-4D97-AF65-F5344CB8AC3E}">
        <p14:creationId xmlns:p14="http://schemas.microsoft.com/office/powerpoint/2010/main" val="62537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0" i="1" kern="1200" dirty="0" smtClean="0">
                <a:solidFill>
                  <a:schemeClr val="tx1"/>
                </a:solidFill>
                <a:latin typeface="+mn-lt"/>
                <a:ea typeface="+mn-ea"/>
                <a:cs typeface="+mn-cs"/>
              </a:rPr>
              <a:t>Two Heads Are Better Than One Lyrics</a:t>
            </a:r>
            <a:r>
              <a:rPr lang="en-NZ" sz="1200" b="0" i="0" kern="1200" dirty="0" smtClean="0">
                <a:solidFill>
                  <a:schemeClr val="tx1"/>
                </a:solidFill>
                <a:latin typeface="+mn-lt"/>
                <a:ea typeface="+mn-ea"/>
                <a:cs typeface="+mn-cs"/>
              </a:rPr>
              <a:t>. (</a:t>
            </a:r>
            <a:r>
              <a:rPr lang="en-NZ" sz="1200" b="0" i="0" kern="1200" dirty="0" err="1" smtClean="0">
                <a:solidFill>
                  <a:schemeClr val="tx1"/>
                </a:solidFill>
                <a:latin typeface="+mn-lt"/>
                <a:ea typeface="+mn-ea"/>
                <a:cs typeface="+mn-cs"/>
              </a:rPr>
              <a:t>n.d</a:t>
            </a:r>
            <a:r>
              <a:rPr lang="en-NZ" sz="1200" b="0" i="0" kern="1200" dirty="0" smtClean="0">
                <a:solidFill>
                  <a:schemeClr val="tx1"/>
                </a:solidFill>
                <a:latin typeface="+mn-lt"/>
                <a:ea typeface="+mn-ea"/>
                <a:cs typeface="+mn-cs"/>
              </a:rPr>
              <a:t>.). Retrieved October 29, 2015, from http://www.metrolyrics.com/two-heads-are-better-than-one-lyrics-sesame-street.html</a:t>
            </a:r>
            <a:endParaRPr lang="en-NZ" dirty="0"/>
          </a:p>
        </p:txBody>
      </p:sp>
      <p:sp>
        <p:nvSpPr>
          <p:cNvPr id="4" name="Slide Number Placeholder 3"/>
          <p:cNvSpPr>
            <a:spLocks noGrp="1"/>
          </p:cNvSpPr>
          <p:nvPr>
            <p:ph type="sldNum" sz="quarter" idx="10"/>
          </p:nvPr>
        </p:nvSpPr>
        <p:spPr/>
        <p:txBody>
          <a:bodyPr/>
          <a:lstStyle/>
          <a:p>
            <a:fld id="{A514EF88-E836-44B1-9C0B-F43CD65EDBC6}" type="slidenum">
              <a:rPr lang="en-NZ" smtClean="0"/>
              <a:pPr/>
              <a:t>24</a:t>
            </a:fld>
            <a:endParaRPr lang="en-NZ"/>
          </a:p>
        </p:txBody>
      </p:sp>
    </p:spTree>
    <p:extLst>
      <p:ext uri="{BB962C8B-B14F-4D97-AF65-F5344CB8AC3E}">
        <p14:creationId xmlns:p14="http://schemas.microsoft.com/office/powerpoint/2010/main" val="251444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sz="1200" kern="1200" dirty="0" err="1" smtClean="0">
                <a:solidFill>
                  <a:schemeClr val="tx1"/>
                </a:solidFill>
                <a:latin typeface="+mn-lt"/>
                <a:ea typeface="+mn-ea"/>
                <a:cs typeface="+mn-cs"/>
              </a:rPr>
              <a:t>Benseman</a:t>
            </a:r>
            <a:r>
              <a:rPr lang="en-NZ" sz="1200" kern="1200" dirty="0" smtClean="0">
                <a:solidFill>
                  <a:schemeClr val="tx1"/>
                </a:solidFill>
                <a:latin typeface="+mn-lt"/>
                <a:ea typeface="+mn-ea"/>
                <a:cs typeface="+mn-cs"/>
              </a:rPr>
              <a:t>, J. (2012). Adult refugee learners with limited literacy: needs and effective responses. </a:t>
            </a:r>
            <a:r>
              <a:rPr lang="en-NZ" sz="1200" i="1" kern="1200" dirty="0" smtClean="0">
                <a:solidFill>
                  <a:schemeClr val="tx1"/>
                </a:solidFill>
                <a:latin typeface="+mn-lt"/>
                <a:ea typeface="+mn-ea"/>
                <a:cs typeface="+mn-cs"/>
              </a:rPr>
              <a:t>Refuge, 30 </a:t>
            </a:r>
            <a:r>
              <a:rPr lang="en-NZ" sz="1200" kern="1200" dirty="0" smtClean="0">
                <a:solidFill>
                  <a:schemeClr val="tx1"/>
                </a:solidFill>
                <a:latin typeface="+mn-lt"/>
                <a:ea typeface="+mn-ea"/>
                <a:cs typeface="+mn-cs"/>
              </a:rPr>
              <a:t>(1), 93-103. Retrieved from http://www.yorku.ca/refuge</a:t>
            </a:r>
          </a:p>
          <a:p>
            <a:r>
              <a:rPr lang="en-NZ" sz="1200" kern="1200" dirty="0" smtClean="0">
                <a:solidFill>
                  <a:schemeClr val="tx1"/>
                </a:solidFill>
                <a:latin typeface="+mn-lt"/>
                <a:ea typeface="+mn-ea"/>
                <a:cs typeface="+mn-cs"/>
              </a:rPr>
              <a:t> </a:t>
            </a:r>
          </a:p>
          <a:p>
            <a:pPr lvl="0"/>
            <a:r>
              <a:rPr lang="en-NZ" sz="1200" kern="1200" dirty="0" smtClean="0">
                <a:solidFill>
                  <a:schemeClr val="tx1"/>
                </a:solidFill>
                <a:latin typeface="+mn-lt"/>
                <a:ea typeface="+mn-ea"/>
                <a:cs typeface="+mn-cs"/>
              </a:rPr>
              <a:t>McCormack, D. (2015, July 16). Do we need more university degrees? Straight-A students can’t ignore the C-skills. The New Zealand Herald, p. A28.</a:t>
            </a:r>
          </a:p>
          <a:p>
            <a:pPr lvl="0"/>
            <a:endParaRPr lang="en-NZ" sz="1200" kern="1200" dirty="0" smtClean="0">
              <a:solidFill>
                <a:schemeClr val="tx1"/>
              </a:solidFill>
              <a:latin typeface="+mn-lt"/>
              <a:ea typeface="+mn-ea"/>
              <a:cs typeface="+mn-cs"/>
            </a:endParaRPr>
          </a:p>
          <a:p>
            <a:pPr lvl="0"/>
            <a:r>
              <a:rPr lang="en-NZ" sz="1200" kern="1200" dirty="0" smtClean="0">
                <a:solidFill>
                  <a:schemeClr val="tx1"/>
                </a:solidFill>
                <a:latin typeface="+mn-lt"/>
                <a:ea typeface="+mn-ea"/>
                <a:cs typeface="+mn-cs"/>
              </a:rPr>
              <a:t>Ministry of Education. (</a:t>
            </a:r>
            <a:r>
              <a:rPr lang="en-NZ" sz="1200" kern="1200" dirty="0" err="1" smtClean="0">
                <a:solidFill>
                  <a:schemeClr val="tx1"/>
                </a:solidFill>
                <a:latin typeface="+mn-lt"/>
                <a:ea typeface="+mn-ea"/>
                <a:cs typeface="+mn-cs"/>
              </a:rPr>
              <a:t>n.d</a:t>
            </a:r>
            <a:r>
              <a:rPr lang="en-NZ" sz="1200" kern="1200" dirty="0" smtClean="0">
                <a:solidFill>
                  <a:schemeClr val="tx1"/>
                </a:solidFill>
                <a:latin typeface="+mn-lt"/>
                <a:ea typeface="+mn-ea"/>
                <a:cs typeface="+mn-cs"/>
              </a:rPr>
              <a:t>.). </a:t>
            </a:r>
            <a:r>
              <a:rPr lang="en-NZ" sz="1200" i="1" kern="1200" dirty="0" smtClean="0">
                <a:solidFill>
                  <a:schemeClr val="tx1"/>
                </a:solidFill>
                <a:latin typeface="+mn-lt"/>
                <a:ea typeface="+mn-ea"/>
                <a:cs typeface="+mn-cs"/>
              </a:rPr>
              <a:t>Innovative Learning Environments: What is an Innovative Learning Environment? </a:t>
            </a:r>
            <a:r>
              <a:rPr lang="en-NZ" sz="1200" kern="1200" dirty="0" smtClean="0">
                <a:solidFill>
                  <a:schemeClr val="tx1"/>
                </a:solidFill>
                <a:latin typeface="+mn-lt"/>
                <a:ea typeface="+mn-ea"/>
                <a:cs typeface="+mn-cs"/>
              </a:rPr>
              <a:t>Retrieved October 29, 2015, from </a:t>
            </a:r>
            <a:r>
              <a:rPr lang="en-NZ" sz="1200" u="none" strike="noStrike" kern="1200" dirty="0" smtClean="0">
                <a:solidFill>
                  <a:schemeClr val="tx1"/>
                </a:solidFill>
                <a:latin typeface="+mn-lt"/>
                <a:ea typeface="+mn-ea"/>
                <a:cs typeface="+mn-cs"/>
                <a:hlinkClick r:id="rId3"/>
              </a:rPr>
              <a:t>http://mle.education.govt.nz/</a:t>
            </a:r>
            <a:endParaRPr lang="en-NZ" sz="1200" kern="1200" dirty="0" smtClean="0">
              <a:solidFill>
                <a:schemeClr val="tx1"/>
              </a:solidFill>
              <a:latin typeface="+mn-lt"/>
              <a:ea typeface="+mn-ea"/>
              <a:cs typeface="+mn-cs"/>
            </a:endParaRPr>
          </a:p>
          <a:p>
            <a:r>
              <a:rPr lang="en-NZ" sz="1200" u="none" strike="noStrike" kern="1200" dirty="0" smtClean="0">
                <a:solidFill>
                  <a:schemeClr val="tx1"/>
                </a:solidFill>
                <a:latin typeface="+mn-lt"/>
                <a:ea typeface="+mn-ea"/>
                <a:cs typeface="+mn-cs"/>
              </a:rPr>
              <a:t> </a:t>
            </a:r>
            <a:endParaRPr lang="en-NZ" sz="1200" kern="1200" dirty="0" smtClean="0">
              <a:solidFill>
                <a:schemeClr val="tx1"/>
              </a:solidFill>
              <a:latin typeface="+mn-lt"/>
              <a:ea typeface="+mn-ea"/>
              <a:cs typeface="+mn-cs"/>
            </a:endParaRPr>
          </a:p>
          <a:p>
            <a:pPr lvl="0"/>
            <a:r>
              <a:rPr lang="en-NZ" sz="1200" kern="1200" dirty="0" err="1" smtClean="0">
                <a:solidFill>
                  <a:schemeClr val="tx1"/>
                </a:solidFill>
                <a:latin typeface="+mn-lt"/>
                <a:ea typeface="+mn-ea"/>
                <a:cs typeface="+mn-cs"/>
              </a:rPr>
              <a:t>Montiel</a:t>
            </a:r>
            <a:r>
              <a:rPr lang="en-NZ" sz="1200" kern="1200" dirty="0" smtClean="0">
                <a:solidFill>
                  <a:schemeClr val="tx1"/>
                </a:solidFill>
                <a:latin typeface="+mn-lt"/>
                <a:ea typeface="+mn-ea"/>
                <a:cs typeface="+mn-cs"/>
              </a:rPr>
              <a:t>-Overall, P. (2005). </a:t>
            </a:r>
            <a:r>
              <a:rPr lang="en-NZ" sz="1200" i="1" kern="1200" dirty="0" smtClean="0">
                <a:solidFill>
                  <a:schemeClr val="tx1"/>
                </a:solidFill>
                <a:latin typeface="+mn-lt"/>
                <a:ea typeface="+mn-ea"/>
                <a:cs typeface="+mn-cs"/>
              </a:rPr>
              <a:t>Toward a Theory of Collaboration for Teachers and Librarians.</a:t>
            </a:r>
            <a:r>
              <a:rPr lang="en-NZ" sz="1200" kern="1200" dirty="0" smtClean="0">
                <a:solidFill>
                  <a:schemeClr val="tx1"/>
                </a:solidFill>
                <a:latin typeface="+mn-lt"/>
                <a:ea typeface="+mn-ea"/>
                <a:cs typeface="+mn-cs"/>
              </a:rPr>
              <a:t> Retrieved from</a:t>
            </a:r>
            <a:r>
              <a:rPr lang="en-NZ" sz="1200" i="1" kern="1200" dirty="0" smtClean="0">
                <a:solidFill>
                  <a:schemeClr val="tx1"/>
                </a:solidFill>
                <a:latin typeface="+mn-lt"/>
                <a:ea typeface="+mn-ea"/>
                <a:cs typeface="+mn-cs"/>
              </a:rPr>
              <a:t> </a:t>
            </a:r>
            <a:r>
              <a:rPr lang="en-NZ" sz="1200" kern="1200" dirty="0" smtClean="0">
                <a:solidFill>
                  <a:schemeClr val="tx1"/>
                </a:solidFill>
                <a:latin typeface="+mn-lt"/>
                <a:ea typeface="+mn-ea"/>
                <a:cs typeface="+mn-cs"/>
              </a:rPr>
              <a:t> http://files.eric.ed.gov/fulltext/EJ965627.pdf</a:t>
            </a:r>
          </a:p>
          <a:p>
            <a:pPr lvl="0"/>
            <a:endParaRPr lang="en-NZ" sz="1200" kern="1200" dirty="0" smtClean="0">
              <a:solidFill>
                <a:schemeClr val="tx1"/>
              </a:solidFill>
              <a:latin typeface="+mn-lt"/>
              <a:ea typeface="+mn-ea"/>
              <a:cs typeface="+mn-cs"/>
            </a:endParaRPr>
          </a:p>
          <a:p>
            <a:pPr lvl="0"/>
            <a:r>
              <a:rPr lang="en-NZ" sz="1200" kern="1200" dirty="0" smtClean="0">
                <a:solidFill>
                  <a:schemeClr val="tx1"/>
                </a:solidFill>
                <a:latin typeface="+mn-lt"/>
                <a:ea typeface="+mn-ea"/>
                <a:cs typeface="+mn-cs"/>
              </a:rPr>
              <a:t>Proctor Dalton Grisham (2004). Scaffolding English language learners and struggling readers in a universal literacy environment with embedded strategy instruction and vocabulary support.</a:t>
            </a:r>
            <a:r>
              <a:rPr lang="en-NZ" sz="1200" i="1" kern="1200" dirty="0" smtClean="0">
                <a:solidFill>
                  <a:schemeClr val="tx1"/>
                </a:solidFill>
                <a:latin typeface="+mn-lt"/>
                <a:ea typeface="+mn-ea"/>
                <a:cs typeface="+mn-cs"/>
              </a:rPr>
              <a:t> Journal of Literacy Research, 39 </a:t>
            </a:r>
            <a:r>
              <a:rPr lang="en-NZ" sz="1200" kern="1200" dirty="0" smtClean="0">
                <a:solidFill>
                  <a:schemeClr val="tx1"/>
                </a:solidFill>
                <a:latin typeface="+mn-lt"/>
                <a:ea typeface="+mn-ea"/>
                <a:cs typeface="+mn-cs"/>
              </a:rPr>
              <a:t>(1), 71-93. doi:10.1080/10862960709336758</a:t>
            </a:r>
          </a:p>
          <a:p>
            <a:pPr lvl="0"/>
            <a:endParaRPr lang="en-NZ" sz="1200" kern="1200" dirty="0" smtClean="0">
              <a:solidFill>
                <a:schemeClr val="tx1"/>
              </a:solidFill>
              <a:latin typeface="+mn-lt"/>
              <a:ea typeface="+mn-ea"/>
              <a:cs typeface="+mn-cs"/>
            </a:endParaRPr>
          </a:p>
          <a:p>
            <a:pPr lvl="0"/>
            <a:r>
              <a:rPr lang="en-NZ" sz="1200" kern="1200" dirty="0" err="1" smtClean="0">
                <a:solidFill>
                  <a:schemeClr val="tx1"/>
                </a:solidFill>
                <a:latin typeface="+mn-lt"/>
                <a:ea typeface="+mn-ea"/>
                <a:cs typeface="+mn-cs"/>
              </a:rPr>
              <a:t>Steeg</a:t>
            </a:r>
            <a:r>
              <a:rPr lang="en-NZ" sz="1200" kern="1200" dirty="0" smtClean="0">
                <a:solidFill>
                  <a:schemeClr val="tx1"/>
                </a:solidFill>
                <a:latin typeface="+mn-lt"/>
                <a:ea typeface="+mn-ea"/>
                <a:cs typeface="+mn-cs"/>
              </a:rPr>
              <a:t>, S. M., </a:t>
            </a:r>
            <a:r>
              <a:rPr lang="en-NZ" sz="1200" kern="1200" dirty="0" err="1" smtClean="0">
                <a:solidFill>
                  <a:schemeClr val="tx1"/>
                </a:solidFill>
                <a:latin typeface="+mn-lt"/>
                <a:ea typeface="+mn-ea"/>
                <a:cs typeface="+mn-cs"/>
              </a:rPr>
              <a:t>Costley</a:t>
            </a:r>
            <a:r>
              <a:rPr lang="en-NZ" sz="1200" kern="1200" dirty="0" smtClean="0">
                <a:solidFill>
                  <a:schemeClr val="tx1"/>
                </a:solidFill>
                <a:latin typeface="+mn-lt"/>
                <a:ea typeface="+mn-ea"/>
                <a:cs typeface="+mn-cs"/>
              </a:rPr>
              <a:t>, K., </a:t>
            </a:r>
            <a:r>
              <a:rPr lang="en-NZ" sz="1200" kern="1200" dirty="0" err="1" smtClean="0">
                <a:solidFill>
                  <a:schemeClr val="tx1"/>
                </a:solidFill>
                <a:latin typeface="+mn-lt"/>
                <a:ea typeface="+mn-ea"/>
                <a:cs typeface="+mn-cs"/>
              </a:rPr>
              <a:t>Engelman</a:t>
            </a:r>
            <a:r>
              <a:rPr lang="en-NZ" sz="1200" kern="1200" dirty="0" smtClean="0">
                <a:solidFill>
                  <a:schemeClr val="tx1"/>
                </a:solidFill>
                <a:latin typeface="+mn-lt"/>
                <a:ea typeface="+mn-ea"/>
                <a:cs typeface="+mn-cs"/>
              </a:rPr>
              <a:t>, K., Gonzalez, D., Knutson, V., &amp; Maroni, K. (2013). Changing teachers, changing students: Exploring </a:t>
            </a:r>
            <a:r>
              <a:rPr lang="en-NZ" sz="1200" kern="1200" dirty="0" err="1" smtClean="0">
                <a:solidFill>
                  <a:schemeClr val="tx1"/>
                </a:solidFill>
                <a:latin typeface="+mn-lt"/>
                <a:ea typeface="+mn-ea"/>
                <a:cs typeface="+mn-cs"/>
              </a:rPr>
              <a:t>iPads</a:t>
            </a:r>
            <a:r>
              <a:rPr lang="en-NZ" sz="1200" kern="1200" dirty="0" smtClean="0">
                <a:solidFill>
                  <a:schemeClr val="tx1"/>
                </a:solidFill>
                <a:latin typeface="+mn-lt"/>
                <a:ea typeface="+mn-ea"/>
                <a:cs typeface="+mn-cs"/>
              </a:rPr>
              <a:t> in inquiry-based learning.</a:t>
            </a:r>
            <a:r>
              <a:rPr lang="en-NZ" sz="1200" i="1" kern="1200" dirty="0" smtClean="0">
                <a:solidFill>
                  <a:schemeClr val="tx1"/>
                </a:solidFill>
                <a:latin typeface="+mn-lt"/>
                <a:ea typeface="+mn-ea"/>
                <a:cs typeface="+mn-cs"/>
              </a:rPr>
              <a:t> Research in the Schools, 20</a:t>
            </a:r>
            <a:r>
              <a:rPr lang="en-NZ" sz="1200" kern="1200" dirty="0" smtClean="0">
                <a:solidFill>
                  <a:schemeClr val="tx1"/>
                </a:solidFill>
                <a:latin typeface="+mn-lt"/>
                <a:ea typeface="+mn-ea"/>
                <a:cs typeface="+mn-cs"/>
              </a:rPr>
              <a:t>(2), 57-72. Retrieved from http://www.msera.org/</a:t>
            </a:r>
          </a:p>
          <a:p>
            <a:pPr lvl="0"/>
            <a:endParaRPr lang="en-NZ"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1" kern="1200" dirty="0" smtClean="0">
                <a:solidFill>
                  <a:schemeClr val="tx1"/>
                </a:solidFill>
                <a:latin typeface="+mn-lt"/>
                <a:ea typeface="+mn-ea"/>
                <a:cs typeface="+mn-cs"/>
              </a:rPr>
              <a:t>Two Heads Are Better Than One Lyrics</a:t>
            </a:r>
            <a:r>
              <a:rPr lang="en-NZ" sz="1200" b="0" i="0" kern="1200" dirty="0" smtClean="0">
                <a:solidFill>
                  <a:schemeClr val="tx1"/>
                </a:solidFill>
                <a:latin typeface="+mn-lt"/>
                <a:ea typeface="+mn-ea"/>
                <a:cs typeface="+mn-cs"/>
              </a:rPr>
              <a:t>. (</a:t>
            </a:r>
            <a:r>
              <a:rPr lang="en-NZ" sz="1200" b="0" i="0" kern="1200" dirty="0" err="1" smtClean="0">
                <a:solidFill>
                  <a:schemeClr val="tx1"/>
                </a:solidFill>
                <a:latin typeface="+mn-lt"/>
                <a:ea typeface="+mn-ea"/>
                <a:cs typeface="+mn-cs"/>
              </a:rPr>
              <a:t>n.d</a:t>
            </a:r>
            <a:r>
              <a:rPr lang="en-NZ" sz="1200" b="0" i="0" kern="1200" dirty="0" smtClean="0">
                <a:solidFill>
                  <a:schemeClr val="tx1"/>
                </a:solidFill>
                <a:latin typeface="+mn-lt"/>
                <a:ea typeface="+mn-ea"/>
                <a:cs typeface="+mn-cs"/>
              </a:rPr>
              <a:t>.). Retrieved October 29, 2015, from http://www.metrolyrics.com/two-heads-are-better-than-one-lyrics-sesame-street.html</a:t>
            </a:r>
            <a:endParaRPr lang="en-NZ" dirty="0" smtClean="0"/>
          </a:p>
          <a:p>
            <a:pPr lvl="0"/>
            <a:endParaRPr lang="en-NZ"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14EF88-E836-44B1-9C0B-F43CD65EDBC6}" type="slidenum">
              <a:rPr lang="en-NZ" smtClean="0"/>
              <a:pPr/>
              <a:t>25</a:t>
            </a:fld>
            <a:endParaRPr lang="en-NZ"/>
          </a:p>
        </p:txBody>
      </p:sp>
    </p:spTree>
    <p:extLst>
      <p:ext uri="{BB962C8B-B14F-4D97-AF65-F5344CB8AC3E}">
        <p14:creationId xmlns:p14="http://schemas.microsoft.com/office/powerpoint/2010/main" val="211913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NZ" sz="1200" kern="1200" dirty="0" smtClean="0">
                <a:solidFill>
                  <a:schemeClr val="tx1"/>
                </a:solidFill>
                <a:latin typeface="+mn-lt"/>
                <a:ea typeface="+mn-ea"/>
                <a:cs typeface="+mn-cs"/>
              </a:rPr>
              <a:t>Penny</a:t>
            </a:r>
          </a:p>
          <a:p>
            <a:r>
              <a:rPr lang="en-NZ" sz="1200" kern="1200" dirty="0" smtClean="0">
                <a:solidFill>
                  <a:schemeClr val="tx1"/>
                </a:solidFill>
                <a:latin typeface="+mn-lt"/>
                <a:ea typeface="+mn-ea"/>
                <a:cs typeface="+mn-cs"/>
              </a:rPr>
              <a:t>Definition of socially constructed: 3. Recent developments and trends in education • From constructivism to social constructivism Constructivist approaches are now also making way for social constructivism. Communities of Practice (COPs) are evolving and beginning to play a significant role in teaching and learning environments. </a:t>
            </a:r>
            <a:r>
              <a:rPr lang="en-NZ" sz="1200" b="1" u="sng" kern="1200" dirty="0" smtClean="0">
                <a:solidFill>
                  <a:schemeClr val="tx1"/>
                </a:solidFill>
                <a:latin typeface="+mn-lt"/>
                <a:ea typeface="+mn-ea"/>
                <a:cs typeface="+mn-cs"/>
              </a:rPr>
              <a:t>The focus is on the effective and productive use of existing, social and natural resources for learning. The real expert is not the teacher, or any other person for that matter, but the community of practice.</a:t>
            </a:r>
            <a:r>
              <a:rPr lang="en-NZ" sz="1200" kern="1200" dirty="0" smtClean="0">
                <a:solidFill>
                  <a:schemeClr val="tx1"/>
                </a:solidFill>
                <a:latin typeface="+mn-lt"/>
                <a:ea typeface="+mn-ea"/>
                <a:cs typeface="+mn-cs"/>
              </a:rPr>
              <a:t> Constructivism refers to learning as the construction of new meanings (knowledge) by the learner him/herself. Social constructivism refers to </a:t>
            </a:r>
            <a:r>
              <a:rPr lang="en-NZ" sz="1200" u="sng" kern="1200" dirty="0" smtClean="0">
                <a:solidFill>
                  <a:schemeClr val="tx1"/>
                </a:solidFill>
                <a:latin typeface="+mn-lt"/>
                <a:ea typeface="+mn-ea"/>
                <a:cs typeface="+mn-cs"/>
              </a:rPr>
              <a:t>learning as the result of active participation  in a ‘community’ where new meanings are co-constructed by the learner and his/her ‘community’ and knowledge is the result of consensus </a:t>
            </a:r>
            <a:r>
              <a:rPr lang="en-NZ" sz="1200" kern="1200" dirty="0" smtClean="0">
                <a:solidFill>
                  <a:schemeClr val="tx1"/>
                </a:solidFill>
                <a:latin typeface="+mn-lt"/>
                <a:ea typeface="+mn-ea"/>
                <a:cs typeface="+mn-cs"/>
              </a:rPr>
              <a:t>(</a:t>
            </a:r>
            <a:r>
              <a:rPr lang="en-NZ" sz="1200" kern="1200" dirty="0" err="1" smtClean="0">
                <a:solidFill>
                  <a:schemeClr val="tx1"/>
                </a:solidFill>
                <a:latin typeface="+mn-lt"/>
                <a:ea typeface="+mn-ea"/>
                <a:cs typeface="+mn-cs"/>
              </a:rPr>
              <a:t>Gruender</a:t>
            </a:r>
            <a:r>
              <a:rPr lang="en-NZ" sz="1200" kern="1200" dirty="0" smtClean="0">
                <a:solidFill>
                  <a:schemeClr val="tx1"/>
                </a:solidFill>
                <a:latin typeface="+mn-lt"/>
                <a:ea typeface="+mn-ea"/>
                <a:cs typeface="+mn-cs"/>
              </a:rPr>
              <a:t>, 1996; </a:t>
            </a:r>
            <a:r>
              <a:rPr lang="en-NZ" sz="1200" kern="1200" dirty="0" err="1" smtClean="0">
                <a:solidFill>
                  <a:schemeClr val="tx1"/>
                </a:solidFill>
                <a:latin typeface="+mn-lt"/>
                <a:ea typeface="+mn-ea"/>
                <a:cs typeface="+mn-cs"/>
              </a:rPr>
              <a:t>Savery</a:t>
            </a:r>
            <a:r>
              <a:rPr lang="en-NZ" sz="1200" kern="1200" dirty="0" smtClean="0">
                <a:solidFill>
                  <a:schemeClr val="tx1"/>
                </a:solidFill>
                <a:latin typeface="+mn-lt"/>
                <a:ea typeface="+mn-ea"/>
                <a:cs typeface="+mn-cs"/>
              </a:rPr>
              <a:t> &amp; Duffy, 1995). Cited in Brown (2005)</a:t>
            </a:r>
          </a:p>
          <a:p>
            <a:r>
              <a:rPr lang="en-NZ" sz="1200" kern="1200" dirty="0" smtClean="0">
                <a:solidFill>
                  <a:schemeClr val="tx1"/>
                </a:solidFill>
                <a:latin typeface="+mn-lt"/>
                <a:ea typeface="+mn-ea"/>
                <a:cs typeface="+mn-cs"/>
              </a:rPr>
              <a:t>http://www.bucks.edu/old_docs/academics/facultywebresources/Beyond_constructivism.pdf</a:t>
            </a:r>
          </a:p>
          <a:p>
            <a:r>
              <a:rPr lang="en-NZ" sz="1200" b="1" kern="1200" dirty="0" smtClean="0">
                <a:solidFill>
                  <a:schemeClr val="tx1"/>
                </a:solidFill>
                <a:latin typeface="+mn-lt"/>
                <a:ea typeface="+mn-ea"/>
                <a:cs typeface="+mn-cs"/>
              </a:rPr>
              <a:t>An example of socially constructed learning in our case:</a:t>
            </a:r>
            <a:r>
              <a:rPr lang="en-NZ" sz="1200" kern="1200" dirty="0" smtClean="0">
                <a:solidFill>
                  <a:schemeClr val="tx1"/>
                </a:solidFill>
                <a:latin typeface="+mn-lt"/>
                <a:ea typeface="+mn-ea"/>
                <a:cs typeface="+mn-cs"/>
              </a:rPr>
              <a:t> would be when learners are given the resources to play a game: plastic vegetables, fake money, paper and pens. The teacher might suggest what to do and offer guidance, but allows the group to make up the prices and rules and adapt the conversation to fit the prices and rules. It is not learners working together in a group to achieve a preordained result, but working with the resources given to negotiate meaning together, so that different groups will achieve different outcomes. The expert is not the teacher, nor any one person, but the Community of Practice. </a:t>
            </a:r>
          </a:p>
          <a:p>
            <a:r>
              <a:rPr lang="en-NZ" sz="1200" b="1" kern="1200" dirty="0" smtClean="0">
                <a:solidFill>
                  <a:schemeClr val="tx1"/>
                </a:solidFill>
                <a:latin typeface="+mn-lt"/>
                <a:ea typeface="+mn-ea"/>
                <a:cs typeface="+mn-cs"/>
              </a:rPr>
              <a:t>Definition of Inquiry Based </a:t>
            </a:r>
            <a:r>
              <a:rPr lang="en-NZ" sz="1200" b="1" kern="1200" dirty="0" err="1" smtClean="0">
                <a:solidFill>
                  <a:schemeClr val="tx1"/>
                </a:solidFill>
                <a:latin typeface="+mn-lt"/>
                <a:ea typeface="+mn-ea"/>
                <a:cs typeface="+mn-cs"/>
              </a:rPr>
              <a:t>Learning:Inquiry</a:t>
            </a:r>
            <a:r>
              <a:rPr lang="en-NZ" sz="1200" b="1" kern="1200" dirty="0" smtClean="0">
                <a:solidFill>
                  <a:schemeClr val="tx1"/>
                </a:solidFill>
                <a:latin typeface="+mn-lt"/>
                <a:ea typeface="+mn-ea"/>
                <a:cs typeface="+mn-cs"/>
              </a:rPr>
              <a:t>-Based Learning</a:t>
            </a:r>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Educators committed to IBL provide learning experiences that are open-ended, promoting student choice in a collaborative environment. </a:t>
            </a:r>
            <a:r>
              <a:rPr lang="en-NZ" sz="1200" u="sng" kern="1200" dirty="0" smtClean="0">
                <a:solidFill>
                  <a:schemeClr val="tx1"/>
                </a:solidFill>
                <a:latin typeface="+mn-lt"/>
                <a:ea typeface="+mn-ea"/>
                <a:cs typeface="+mn-cs"/>
              </a:rPr>
              <a:t>Teachers engage students by helping them pose their own questions and guide their learning to seek answers.</a:t>
            </a:r>
            <a:r>
              <a:rPr lang="en-NZ" sz="1200" kern="1200" dirty="0" smtClean="0">
                <a:solidFill>
                  <a:schemeClr val="tx1"/>
                </a:solidFill>
                <a:latin typeface="+mn-lt"/>
                <a:ea typeface="+mn-ea"/>
                <a:cs typeface="+mn-cs"/>
              </a:rPr>
              <a:t> IBL provides opportunities to celebrate students' insights and growth, especially when teachers participate as guides and learners alongside their students (Mills et al., 2004; Mills, O'Keefe &amp; Stephens, 1992). Given these foci, </a:t>
            </a:r>
            <a:r>
              <a:rPr lang="en-NZ" sz="1200" i="1" u="sng" kern="1200" dirty="0" smtClean="0">
                <a:solidFill>
                  <a:schemeClr val="tx1"/>
                </a:solidFill>
                <a:latin typeface="+mn-lt"/>
                <a:ea typeface="+mn-ea"/>
                <a:cs typeface="+mn-cs"/>
              </a:rPr>
              <a:t>IBL is particularly geared toward engaging students in asking </a:t>
            </a:r>
            <a:r>
              <a:rPr lang="en-NZ" sz="1200" b="1" i="1" u="sng" kern="1200" dirty="0" smtClean="0">
                <a:solidFill>
                  <a:schemeClr val="tx1"/>
                </a:solidFill>
                <a:latin typeface="+mn-lt"/>
                <a:ea typeface="+mn-ea"/>
                <a:cs typeface="+mn-cs"/>
              </a:rPr>
              <a:t>questions,</a:t>
            </a:r>
            <a:r>
              <a:rPr lang="en-NZ" sz="1200" i="1" u="sng" kern="1200" dirty="0" smtClean="0">
                <a:solidFill>
                  <a:schemeClr val="tx1"/>
                </a:solidFill>
                <a:latin typeface="+mn-lt"/>
                <a:ea typeface="+mn-ea"/>
                <a:cs typeface="+mn-cs"/>
              </a:rPr>
              <a:t> debating </a:t>
            </a:r>
            <a:r>
              <a:rPr lang="en-NZ" sz="1200" b="1" i="1" u="sng" kern="1200" dirty="0" smtClean="0">
                <a:solidFill>
                  <a:schemeClr val="tx1"/>
                </a:solidFill>
                <a:latin typeface="+mn-lt"/>
                <a:ea typeface="+mn-ea"/>
                <a:cs typeface="+mn-cs"/>
              </a:rPr>
              <a:t>ideas,</a:t>
            </a:r>
            <a:r>
              <a:rPr lang="en-NZ" sz="1200" i="1" u="sng" kern="1200" dirty="0" smtClean="0">
                <a:solidFill>
                  <a:schemeClr val="tx1"/>
                </a:solidFill>
                <a:latin typeface="+mn-lt"/>
                <a:ea typeface="+mn-ea"/>
                <a:cs typeface="+mn-cs"/>
              </a:rPr>
              <a:t> making </a:t>
            </a:r>
            <a:r>
              <a:rPr lang="en-NZ" sz="1200" b="1" i="1" u="sng" kern="1200" dirty="0" smtClean="0">
                <a:solidFill>
                  <a:schemeClr val="tx1"/>
                </a:solidFill>
                <a:latin typeface="+mn-lt"/>
                <a:ea typeface="+mn-ea"/>
                <a:cs typeface="+mn-cs"/>
              </a:rPr>
              <a:t>predictions, </a:t>
            </a:r>
            <a:r>
              <a:rPr lang="en-NZ" sz="1200" i="1" u="sng" kern="1200" dirty="0" smtClean="0">
                <a:solidFill>
                  <a:schemeClr val="tx1"/>
                </a:solidFill>
                <a:latin typeface="+mn-lt"/>
                <a:ea typeface="+mn-ea"/>
                <a:cs typeface="+mn-cs"/>
              </a:rPr>
              <a:t>designing </a:t>
            </a:r>
            <a:r>
              <a:rPr lang="en-NZ" sz="1200" b="1" i="1" u="sng" kern="1200" dirty="0" smtClean="0">
                <a:solidFill>
                  <a:schemeClr val="tx1"/>
                </a:solidFill>
                <a:latin typeface="+mn-lt"/>
                <a:ea typeface="+mn-ea"/>
                <a:cs typeface="+mn-cs"/>
              </a:rPr>
              <a:t>plans</a:t>
            </a:r>
            <a:r>
              <a:rPr lang="en-NZ" sz="1200" i="1" u="sng" kern="1200" dirty="0" smtClean="0">
                <a:solidFill>
                  <a:schemeClr val="tx1"/>
                </a:solidFill>
                <a:latin typeface="+mn-lt"/>
                <a:ea typeface="+mn-ea"/>
                <a:cs typeface="+mn-cs"/>
              </a:rPr>
              <a:t> and/or experiments, collecting and </a:t>
            </a:r>
            <a:r>
              <a:rPr lang="en-NZ" sz="1200" b="1" i="1" u="sng" kern="1200" dirty="0" smtClean="0">
                <a:solidFill>
                  <a:schemeClr val="tx1"/>
                </a:solidFill>
                <a:latin typeface="+mn-lt"/>
                <a:ea typeface="+mn-ea"/>
                <a:cs typeface="+mn-cs"/>
              </a:rPr>
              <a:t>analyzing data</a:t>
            </a:r>
            <a:r>
              <a:rPr lang="en-NZ" sz="1200" i="1" u="sng" kern="1200" dirty="0" smtClean="0">
                <a:solidFill>
                  <a:schemeClr val="tx1"/>
                </a:solidFill>
                <a:latin typeface="+mn-lt"/>
                <a:ea typeface="+mn-ea"/>
                <a:cs typeface="+mn-cs"/>
              </a:rPr>
              <a:t>, drawing </a:t>
            </a:r>
            <a:r>
              <a:rPr lang="en-NZ" sz="1200" b="1" i="1" u="sng" kern="1200" dirty="0" smtClean="0">
                <a:solidFill>
                  <a:schemeClr val="tx1"/>
                </a:solidFill>
                <a:latin typeface="+mn-lt"/>
                <a:ea typeface="+mn-ea"/>
                <a:cs typeface="+mn-cs"/>
              </a:rPr>
              <a:t>conclusions,</a:t>
            </a:r>
            <a:r>
              <a:rPr lang="en-NZ" sz="1200" i="1" u="sng" kern="1200" dirty="0" smtClean="0">
                <a:solidFill>
                  <a:schemeClr val="tx1"/>
                </a:solidFill>
                <a:latin typeface="+mn-lt"/>
                <a:ea typeface="+mn-ea"/>
                <a:cs typeface="+mn-cs"/>
              </a:rPr>
              <a:t> communicating </a:t>
            </a:r>
            <a:r>
              <a:rPr lang="en-NZ" sz="1200" b="1" i="1" u="sng" kern="1200" dirty="0" smtClean="0">
                <a:solidFill>
                  <a:schemeClr val="tx1"/>
                </a:solidFill>
                <a:latin typeface="+mn-lt"/>
                <a:ea typeface="+mn-ea"/>
                <a:cs typeface="+mn-cs"/>
              </a:rPr>
              <a:t>ideas </a:t>
            </a:r>
            <a:r>
              <a:rPr lang="en-NZ" sz="1200" i="1" u="sng" kern="1200" dirty="0" smtClean="0">
                <a:solidFill>
                  <a:schemeClr val="tx1"/>
                </a:solidFill>
                <a:latin typeface="+mn-lt"/>
                <a:ea typeface="+mn-ea"/>
                <a:cs typeface="+mn-cs"/>
              </a:rPr>
              <a:t>and findings, asking new </a:t>
            </a:r>
            <a:r>
              <a:rPr lang="en-NZ" sz="1200" b="1" i="1" u="sng" kern="1200" dirty="0" smtClean="0">
                <a:solidFill>
                  <a:schemeClr val="tx1"/>
                </a:solidFill>
                <a:latin typeface="+mn-lt"/>
                <a:ea typeface="+mn-ea"/>
                <a:cs typeface="+mn-cs"/>
              </a:rPr>
              <a:t>questions, </a:t>
            </a:r>
            <a:r>
              <a:rPr lang="en-NZ" sz="1200" i="1" u="sng" kern="1200" dirty="0" smtClean="0">
                <a:solidFill>
                  <a:schemeClr val="tx1"/>
                </a:solidFill>
                <a:latin typeface="+mn-lt"/>
                <a:ea typeface="+mn-ea"/>
                <a:cs typeface="+mn-cs"/>
              </a:rPr>
              <a:t>and creating </a:t>
            </a:r>
            <a:r>
              <a:rPr lang="en-NZ" sz="1200" b="1" i="1" u="sng" kern="1200" dirty="0" err="1" smtClean="0">
                <a:solidFill>
                  <a:schemeClr val="tx1"/>
                </a:solidFill>
                <a:latin typeface="+mn-lt"/>
                <a:ea typeface="+mn-ea"/>
                <a:cs typeface="+mn-cs"/>
              </a:rPr>
              <a:t>artifacts</a:t>
            </a:r>
            <a:r>
              <a:rPr lang="en-NZ" sz="1200" b="1" i="1" u="sng" kern="1200" dirty="0" smtClean="0">
                <a:solidFill>
                  <a:schemeClr val="tx1"/>
                </a:solidFill>
                <a:latin typeface="+mn-lt"/>
                <a:ea typeface="+mn-ea"/>
                <a:cs typeface="+mn-cs"/>
              </a:rPr>
              <a:t> </a:t>
            </a:r>
            <a:r>
              <a:rPr lang="en-NZ" sz="1200" i="1" u="sng" kern="1200" dirty="0" smtClean="0">
                <a:solidFill>
                  <a:schemeClr val="tx1"/>
                </a:solidFill>
                <a:latin typeface="+mn-lt"/>
                <a:ea typeface="+mn-ea"/>
                <a:cs typeface="+mn-cs"/>
              </a:rPr>
              <a:t>(</a:t>
            </a:r>
            <a:r>
              <a:rPr lang="en-NZ" sz="1200" i="1" u="sng" kern="1200" dirty="0" err="1" smtClean="0">
                <a:solidFill>
                  <a:schemeClr val="tx1"/>
                </a:solidFill>
                <a:latin typeface="+mn-lt"/>
                <a:ea typeface="+mn-ea"/>
                <a:cs typeface="+mn-cs"/>
              </a:rPr>
              <a:t>Blumenfeld</a:t>
            </a:r>
            <a:r>
              <a:rPr lang="en-NZ" sz="1200" i="1" u="sng" kern="1200" dirty="0" smtClean="0">
                <a:solidFill>
                  <a:schemeClr val="tx1"/>
                </a:solidFill>
                <a:latin typeface="+mn-lt"/>
                <a:ea typeface="+mn-ea"/>
                <a:cs typeface="+mn-cs"/>
              </a:rPr>
              <a:t> et al., 1991). </a:t>
            </a:r>
            <a:r>
              <a:rPr lang="en-NZ" sz="1200" kern="1200" dirty="0" smtClean="0">
                <a:solidFill>
                  <a:schemeClr val="tx1"/>
                </a:solidFill>
                <a:latin typeface="+mn-lt"/>
                <a:ea typeface="+mn-ea"/>
                <a:cs typeface="+mn-cs"/>
              </a:rPr>
              <a:t>Values consistent with IBL include creating a high-performance learning environment with real-life contexts and technology (Boss, 2012). Cited in </a:t>
            </a:r>
            <a:r>
              <a:rPr lang="en-NZ" sz="1200" kern="1200" dirty="0" err="1" smtClean="0">
                <a:solidFill>
                  <a:schemeClr val="tx1"/>
                </a:solidFill>
                <a:latin typeface="+mn-lt"/>
                <a:ea typeface="+mn-ea"/>
                <a:cs typeface="+mn-cs"/>
              </a:rPr>
              <a:t>Steeg</a:t>
            </a:r>
            <a:r>
              <a:rPr lang="en-NZ" sz="1200" kern="1200" dirty="0" smtClean="0">
                <a:solidFill>
                  <a:schemeClr val="tx1"/>
                </a:solidFill>
                <a:latin typeface="+mn-lt"/>
                <a:ea typeface="+mn-ea"/>
                <a:cs typeface="+mn-cs"/>
              </a:rPr>
              <a:t> et al (2013) </a:t>
            </a:r>
          </a:p>
          <a:p>
            <a:r>
              <a:rPr lang="en-NZ" sz="1200" b="1" kern="1200" dirty="0" smtClean="0">
                <a:solidFill>
                  <a:schemeClr val="tx1"/>
                </a:solidFill>
                <a:latin typeface="+mn-lt"/>
                <a:ea typeface="+mn-ea"/>
                <a:cs typeface="+mn-cs"/>
              </a:rPr>
              <a:t>An example of this in our context</a:t>
            </a:r>
            <a:r>
              <a:rPr lang="en-NZ" sz="1200" kern="1200" dirty="0" smtClean="0">
                <a:solidFill>
                  <a:schemeClr val="tx1"/>
                </a:solidFill>
                <a:latin typeface="+mn-lt"/>
                <a:ea typeface="+mn-ea"/>
                <a:cs typeface="+mn-cs"/>
              </a:rPr>
              <a:t>: would be the way we have gone about creating an MLE. We tried to define an MLE, asked questions about how it applied in our context, we predicted how learners would cope and react to the new ways of teaching and learning, we designed lessons as experiments, collected data as videos, analysed it, drew conclusions, asked new questions, communicated our ideas to other teachers who asked new questions and so on….</a:t>
            </a:r>
          </a:p>
          <a:p>
            <a:r>
              <a:rPr lang="en-NZ" sz="1200" b="1" kern="1200" dirty="0" smtClean="0">
                <a:solidFill>
                  <a:schemeClr val="tx1"/>
                </a:solidFill>
                <a:latin typeface="+mn-lt"/>
                <a:ea typeface="+mn-ea"/>
                <a:cs typeface="+mn-cs"/>
              </a:rPr>
              <a:t>Another example:</a:t>
            </a:r>
            <a:r>
              <a:rPr lang="en-NZ" sz="1200" kern="1200" dirty="0" smtClean="0">
                <a:solidFill>
                  <a:schemeClr val="tx1"/>
                </a:solidFill>
                <a:latin typeface="+mn-lt"/>
                <a:ea typeface="+mn-ea"/>
                <a:cs typeface="+mn-cs"/>
              </a:rPr>
              <a:t> Ask peer tutors what questions they are asked in their own language i.e. questions which the students could not ask their classroom teachers.</a:t>
            </a:r>
          </a:p>
          <a:p>
            <a:r>
              <a:rPr lang="en-NZ" sz="1200" b="1" kern="1200" dirty="0" smtClean="0">
                <a:solidFill>
                  <a:schemeClr val="tx1"/>
                </a:solidFill>
                <a:latin typeface="+mn-lt"/>
                <a:ea typeface="+mn-ea"/>
                <a:cs typeface="+mn-cs"/>
              </a:rPr>
              <a:t>Another example:</a:t>
            </a:r>
            <a:r>
              <a:rPr lang="en-NZ" sz="1200" kern="1200" dirty="0" smtClean="0">
                <a:solidFill>
                  <a:schemeClr val="tx1"/>
                </a:solidFill>
                <a:latin typeface="+mn-lt"/>
                <a:ea typeface="+mn-ea"/>
                <a:cs typeface="+mn-cs"/>
              </a:rPr>
              <a:t> Tell students will be given $3 each to spend on ingredients for lunch. This will cover everything except meat or fish. They plan a meal, predict prices, find out how to ask for their ingredients, ask about prices and availability, enquire about </a:t>
            </a:r>
            <a:r>
              <a:rPr lang="en-NZ" sz="1200" kern="1200" dirty="0" err="1" smtClean="0">
                <a:solidFill>
                  <a:schemeClr val="tx1"/>
                </a:solidFill>
                <a:latin typeface="+mn-lt"/>
                <a:ea typeface="+mn-ea"/>
                <a:cs typeface="+mn-cs"/>
              </a:rPr>
              <a:t>halal</a:t>
            </a:r>
            <a:r>
              <a:rPr lang="en-NZ" sz="1200" kern="1200" dirty="0" smtClean="0">
                <a:solidFill>
                  <a:schemeClr val="tx1"/>
                </a:solidFill>
                <a:latin typeface="+mn-lt"/>
                <a:ea typeface="+mn-ea"/>
                <a:cs typeface="+mn-cs"/>
              </a:rPr>
              <a:t>, look at prices in shop, draw conclusions, communicate information to each other and teacher, ask “what if” questions, (e.g. “What if we put the bag of garlic back and buy one bulb of garlic?” “What if we buy half the amount of potatoes?”), purchase food and create a meal. Values consistent with IBL include creating a high-performance learning environment with real-life contexts and technology (Boss, 2012). Cited in </a:t>
            </a:r>
            <a:r>
              <a:rPr lang="en-NZ" sz="1200" kern="1200" dirty="0" err="1" smtClean="0">
                <a:solidFill>
                  <a:schemeClr val="tx1"/>
                </a:solidFill>
                <a:latin typeface="+mn-lt"/>
                <a:ea typeface="+mn-ea"/>
                <a:cs typeface="+mn-cs"/>
              </a:rPr>
              <a:t>Steeg</a:t>
            </a:r>
            <a:r>
              <a:rPr lang="en-NZ" sz="1200" kern="1200" dirty="0" smtClean="0">
                <a:solidFill>
                  <a:schemeClr val="tx1"/>
                </a:solidFill>
                <a:latin typeface="+mn-lt"/>
                <a:ea typeface="+mn-ea"/>
                <a:cs typeface="+mn-cs"/>
              </a:rPr>
              <a:t> et al (2013)</a:t>
            </a:r>
          </a:p>
          <a:p>
            <a:r>
              <a:rPr lang="en-NZ" sz="1200" b="1" kern="1200" dirty="0" smtClean="0">
                <a:solidFill>
                  <a:schemeClr val="tx1"/>
                </a:solidFill>
                <a:latin typeface="+mn-lt"/>
                <a:ea typeface="+mn-ea"/>
                <a:cs typeface="+mn-cs"/>
              </a:rPr>
              <a:t>An example of this in our context</a:t>
            </a:r>
            <a:r>
              <a:rPr lang="en-NZ" sz="1200" kern="1200" dirty="0" smtClean="0">
                <a:solidFill>
                  <a:schemeClr val="tx1"/>
                </a:solidFill>
                <a:latin typeface="+mn-lt"/>
                <a:ea typeface="+mn-ea"/>
                <a:cs typeface="+mn-cs"/>
              </a:rPr>
              <a:t> would be post-intermediate level learners being shown a map and photos of New Zealand and being encouraged to ask questions, then selecting questions they would like to know more about by predicting what will be useful, planning a way to find out more, collating data and drawing conclusions about it, telling another group about their findings and eliciting more questions; finally creating an informative brochure. </a:t>
            </a:r>
          </a:p>
          <a:p>
            <a:r>
              <a:rPr lang="en-NZ" sz="1200" kern="1200" dirty="0" smtClean="0">
                <a:solidFill>
                  <a:schemeClr val="tx1"/>
                </a:solidFill>
                <a:latin typeface="+mn-lt"/>
                <a:ea typeface="+mn-ea"/>
                <a:cs typeface="+mn-cs"/>
              </a:rPr>
              <a:t>Introduction. We both teach literacy level adult refugees at </a:t>
            </a:r>
            <a:r>
              <a:rPr lang="en-NZ" sz="1200" kern="1200" dirty="0" err="1" smtClean="0">
                <a:solidFill>
                  <a:schemeClr val="tx1"/>
                </a:solidFill>
                <a:latin typeface="+mn-lt"/>
                <a:ea typeface="+mn-ea"/>
                <a:cs typeface="+mn-cs"/>
              </a:rPr>
              <a:t>Mangere</a:t>
            </a:r>
            <a:r>
              <a:rPr lang="en-NZ" sz="1200" kern="1200" dirty="0" smtClean="0">
                <a:solidFill>
                  <a:schemeClr val="tx1"/>
                </a:solidFill>
                <a:latin typeface="+mn-lt"/>
                <a:ea typeface="+mn-ea"/>
                <a:cs typeface="+mn-cs"/>
              </a:rPr>
              <a:t> Refugee Resettlement Centre. Last year we were asked to trial an MLE as part of our preparation for the rebuild of our school. </a:t>
            </a:r>
          </a:p>
          <a:p>
            <a:r>
              <a:rPr lang="en-NZ" sz="1200" kern="1200" dirty="0" smtClean="0">
                <a:solidFill>
                  <a:schemeClr val="tx1"/>
                </a:solidFill>
                <a:latin typeface="+mn-lt"/>
                <a:ea typeface="+mn-ea"/>
                <a:cs typeface="+mn-cs"/>
              </a:rPr>
              <a:t>We looked at MLEs in operation at </a:t>
            </a:r>
            <a:r>
              <a:rPr lang="en-NZ" sz="1200" kern="1200" dirty="0" err="1" smtClean="0">
                <a:solidFill>
                  <a:schemeClr val="tx1"/>
                </a:solidFill>
                <a:latin typeface="+mn-lt"/>
                <a:ea typeface="+mn-ea"/>
                <a:cs typeface="+mn-cs"/>
              </a:rPr>
              <a:t>Stonefields</a:t>
            </a:r>
            <a:r>
              <a:rPr lang="en-NZ" sz="1200" kern="1200" dirty="0" smtClean="0">
                <a:solidFill>
                  <a:schemeClr val="tx1"/>
                </a:solidFill>
                <a:latin typeface="+mn-lt"/>
                <a:ea typeface="+mn-ea"/>
                <a:cs typeface="+mn-cs"/>
              </a:rPr>
              <a:t> Primary and </a:t>
            </a:r>
            <a:r>
              <a:rPr lang="en-NZ" sz="1200" kern="1200" dirty="0" err="1" smtClean="0">
                <a:solidFill>
                  <a:schemeClr val="tx1"/>
                </a:solidFill>
                <a:latin typeface="+mn-lt"/>
                <a:ea typeface="+mn-ea"/>
                <a:cs typeface="+mn-cs"/>
              </a:rPr>
              <a:t>Hobsonville</a:t>
            </a:r>
            <a:r>
              <a:rPr lang="en-NZ" sz="1200" kern="1200" dirty="0" smtClean="0">
                <a:solidFill>
                  <a:schemeClr val="tx1"/>
                </a:solidFill>
                <a:latin typeface="+mn-lt"/>
                <a:ea typeface="+mn-ea"/>
                <a:cs typeface="+mn-cs"/>
              </a:rPr>
              <a:t> Point Secondary schools. They both have environments which they describe as open, flexible and offer access to resources. Their buildings, however, are purpose built and their technology is abundant. In our own situation we were going to throw open the dividers between two old classrooms and we had 16 new </a:t>
            </a:r>
            <a:r>
              <a:rPr lang="en-NZ" sz="1200" kern="1200" dirty="0" err="1" smtClean="0">
                <a:solidFill>
                  <a:schemeClr val="tx1"/>
                </a:solidFill>
                <a:latin typeface="+mn-lt"/>
                <a:ea typeface="+mn-ea"/>
                <a:cs typeface="+mn-cs"/>
              </a:rPr>
              <a:t>iPads</a:t>
            </a:r>
            <a:r>
              <a:rPr lang="en-NZ" sz="1200" kern="1200" dirty="0" smtClean="0">
                <a:solidFill>
                  <a:schemeClr val="tx1"/>
                </a:solidFill>
                <a:latin typeface="+mn-lt"/>
                <a:ea typeface="+mn-ea"/>
                <a:cs typeface="+mn-cs"/>
              </a:rPr>
              <a:t> to be shared between 8 classes. So that is the MLE. The ILE on the other hand: In order to work together and create this new teaching environment we have had many conversations. You can imagine one of them going something like this:</a:t>
            </a:r>
          </a:p>
          <a:p>
            <a:r>
              <a:rPr lang="en-NZ" sz="1200" i="1" kern="1200" dirty="0" smtClean="0">
                <a:solidFill>
                  <a:schemeClr val="tx1"/>
                </a:solidFill>
                <a:latin typeface="+mn-lt"/>
                <a:ea typeface="+mn-ea"/>
                <a:cs typeface="+mn-cs"/>
              </a:rPr>
              <a:t>Man Hau, how are we going to structure an ILE? Socially</a:t>
            </a:r>
            <a:r>
              <a:rPr lang="en-NZ" sz="1200" i="1" kern="1200" baseline="0" dirty="0" smtClean="0">
                <a:solidFill>
                  <a:schemeClr val="tx1"/>
                </a:solidFill>
                <a:latin typeface="+mn-lt"/>
                <a:ea typeface="+mn-ea"/>
                <a:cs typeface="+mn-cs"/>
              </a:rPr>
              <a:t> constructed </a:t>
            </a:r>
            <a:r>
              <a:rPr lang="en-NZ" sz="1200" i="1" kern="1200" dirty="0" smtClean="0">
                <a:solidFill>
                  <a:schemeClr val="tx1"/>
                </a:solidFill>
                <a:latin typeface="+mn-lt"/>
                <a:ea typeface="+mn-ea"/>
                <a:cs typeface="+mn-cs"/>
              </a:rPr>
              <a:t>learning and Inquiry Based Learning</a:t>
            </a:r>
            <a:r>
              <a:rPr lang="en-NZ" sz="1200" i="1" kern="1200" baseline="0" dirty="0" smtClean="0">
                <a:solidFill>
                  <a:schemeClr val="tx1"/>
                </a:solidFill>
                <a:latin typeface="+mn-lt"/>
                <a:ea typeface="+mn-ea"/>
                <a:cs typeface="+mn-cs"/>
              </a:rPr>
              <a:t> </a:t>
            </a:r>
            <a:r>
              <a:rPr lang="en-NZ" sz="1200" i="1" kern="1200" dirty="0" smtClean="0">
                <a:solidFill>
                  <a:schemeClr val="tx1"/>
                </a:solidFill>
                <a:latin typeface="+mn-lt"/>
                <a:ea typeface="+mn-ea"/>
                <a:cs typeface="+mn-cs"/>
              </a:rPr>
              <a:t>seem incongruous with low level literacy. Most of our learners come from very traditional educational backgrounds with few resources. Many have never been in a classroom before and have no literacy in their own language. Even walking into our classroom for the first time seems to make them feel very self conscious. </a:t>
            </a:r>
            <a:r>
              <a:rPr lang="en-NZ" sz="1200" kern="1200" dirty="0" smtClean="0">
                <a:solidFill>
                  <a:schemeClr val="tx1"/>
                </a:solidFill>
                <a:latin typeface="+mn-lt"/>
                <a:ea typeface="+mn-ea"/>
                <a:cs typeface="+mn-cs"/>
              </a:rPr>
              <a:t>Man Hau, how can we use these open spaces? How can we teach our learners to be flexible? How can we teach them to access resources they have never used before independently of us? </a:t>
            </a:r>
          </a:p>
          <a:p>
            <a:r>
              <a:rPr lang="en-NZ" sz="1200" i="1" kern="1200" dirty="0" smtClean="0">
                <a:solidFill>
                  <a:schemeClr val="tx1"/>
                </a:solidFill>
                <a:latin typeface="+mn-lt"/>
                <a:ea typeface="+mn-ea"/>
                <a:cs typeface="+mn-cs"/>
              </a:rPr>
              <a:t>Well Penny, maybe we have to look at their strengths and what they say they need and want. Let’s see if we can provide it in this larger, more flexible classroom. For example, most of our learners come from collectivist cultures. That may mean that the collaborative style of learning which is common in an ILE will suit them well.</a:t>
            </a:r>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So, this conversation we have just had is</a:t>
            </a:r>
            <a:r>
              <a:rPr lang="en-NZ" sz="1200" kern="1200" baseline="0" dirty="0" smtClean="0">
                <a:solidFill>
                  <a:schemeClr val="tx1"/>
                </a:solidFill>
                <a:latin typeface="+mn-lt"/>
                <a:ea typeface="+mn-ea"/>
                <a:cs typeface="+mn-cs"/>
              </a:rPr>
              <a:t> a summary of many conversations we have had just to give you an idea of how we have gone about finding ways to develop an ILE. </a:t>
            </a:r>
            <a:r>
              <a:rPr lang="en-NZ" sz="1200" kern="1200" dirty="0" smtClean="0">
                <a:solidFill>
                  <a:schemeClr val="tx1"/>
                </a:solidFill>
                <a:latin typeface="+mn-lt"/>
                <a:ea typeface="+mn-ea"/>
                <a:cs typeface="+mn-cs"/>
              </a:rPr>
              <a:t>The context for us was very different from what we had seen in ILEs so far. It was up to us to find ways to use the ILE to enhance both teaching and learning in our classroom. </a:t>
            </a:r>
          </a:p>
          <a:p>
            <a:r>
              <a:rPr lang="en-NZ" sz="1200" kern="1200" dirty="0" smtClean="0">
                <a:solidFill>
                  <a:schemeClr val="tx1"/>
                </a:solidFill>
                <a:latin typeface="+mn-lt"/>
                <a:ea typeface="+mn-ea"/>
                <a:cs typeface="+mn-cs"/>
              </a:rPr>
              <a:t>-----------------------------------------------------------------------------------------------------------------------------------------------------------------</a:t>
            </a:r>
          </a:p>
          <a:p>
            <a:r>
              <a:rPr lang="en-NZ" sz="1200" kern="1200" dirty="0" smtClean="0">
                <a:solidFill>
                  <a:schemeClr val="tx1"/>
                </a:solidFill>
                <a:latin typeface="+mn-lt"/>
                <a:ea typeface="+mn-ea"/>
                <a:cs typeface="+mn-cs"/>
              </a:rPr>
              <a:t>It is well documented that refugee-background students have difficulty in adapting to western and independent learning styles, so perhaps we would have an opportunity to use the ILE flexibility to better acknowledge the collectivist cultures of most of our learners and promote collectivist learning through collaboration and socially constructed learning.</a:t>
            </a:r>
          </a:p>
          <a:p>
            <a:r>
              <a:rPr lang="en-NZ" sz="1200" kern="1200" dirty="0" smtClean="0">
                <a:solidFill>
                  <a:schemeClr val="tx1"/>
                </a:solidFill>
                <a:latin typeface="+mn-lt"/>
                <a:ea typeface="+mn-ea"/>
                <a:cs typeface="+mn-cs"/>
              </a:rPr>
              <a:t>We saw the school visits as  providing inspiration to change, but change to what we were still unsure. I was fairly new to working at the literacy</a:t>
            </a:r>
          </a:p>
          <a:p>
            <a:r>
              <a:rPr lang="en-NZ" sz="1200" kern="1200" dirty="0" smtClean="0">
                <a:solidFill>
                  <a:schemeClr val="tx1"/>
                </a:solidFill>
                <a:latin typeface="+mn-lt"/>
                <a:ea typeface="+mn-ea"/>
                <a:cs typeface="+mn-cs"/>
              </a:rPr>
              <a:t>http://mle.education.govt.nz/home/case-studies/ citation above: “major shifts in the use of technologies and the way students are learning”</a:t>
            </a:r>
          </a:p>
          <a:p>
            <a:r>
              <a:rPr lang="en-NZ" sz="1200" kern="1200" dirty="0" smtClean="0">
                <a:solidFill>
                  <a:schemeClr val="tx1"/>
                </a:solidFill>
                <a:latin typeface="+mn-lt"/>
                <a:ea typeface="+mn-ea"/>
                <a:cs typeface="+mn-cs"/>
              </a:rPr>
              <a:t>http://www.core-ed.org/sites/core-ed.org/files/Modern-Learning-Environments-v.1.pdf</a:t>
            </a:r>
          </a:p>
          <a:p>
            <a:r>
              <a:rPr lang="en-NZ" sz="1200" kern="1200" dirty="0" smtClean="0">
                <a:solidFill>
                  <a:schemeClr val="tx1"/>
                </a:solidFill>
                <a:latin typeface="+mn-lt"/>
                <a:ea typeface="+mn-ea"/>
                <a:cs typeface="+mn-cs"/>
              </a:rPr>
              <a:t>What we know about learning has increased dramatically over the last 20 years. MRI scanning that allows us to see inside the brain as learning occurs, and landmark studies such as John Hattie’s Visible Learning (Hattie, 2008) mean that we now have a much better idea of how learning occurs. As a result of these developments and others, we know that quality learning is a combination of the following elements:</a:t>
            </a:r>
          </a:p>
          <a:p>
            <a:r>
              <a:rPr lang="en-NZ" sz="1200" kern="1200" dirty="0" smtClean="0">
                <a:solidFill>
                  <a:schemeClr val="tx1"/>
                </a:solidFill>
                <a:latin typeface="+mn-lt"/>
                <a:ea typeface="+mn-ea"/>
                <a:cs typeface="+mn-cs"/>
              </a:rPr>
              <a:t> ● Personalised learning: no two individuals learn in the same way, nor do they bring the same prior knowledge to a learning experience. The way we learn is as unique as our fingerprint.</a:t>
            </a:r>
          </a:p>
          <a:p>
            <a:r>
              <a:rPr lang="en-NZ" sz="1200" kern="1200" dirty="0" smtClean="0">
                <a:solidFill>
                  <a:schemeClr val="tx1"/>
                </a:solidFill>
                <a:latin typeface="+mn-lt"/>
                <a:ea typeface="+mn-ea"/>
                <a:cs typeface="+mn-cs"/>
              </a:rPr>
              <a:t> ● Socially constructed learning (Johnson, 1981): the collaboration, peer-tutoring and reciprocal teaching that occurs when students work together results in a deeper understanding of the material being covered. </a:t>
            </a:r>
          </a:p>
          <a:p>
            <a:r>
              <a:rPr lang="en-NZ" sz="1200" kern="1200" dirty="0" smtClean="0">
                <a:solidFill>
                  <a:schemeClr val="tx1"/>
                </a:solidFill>
                <a:latin typeface="+mn-lt"/>
                <a:ea typeface="+mn-ea"/>
                <a:cs typeface="+mn-cs"/>
              </a:rPr>
              <a:t>● Differentiated learning (Bloom, 1974): the prior knowledge we all bring to a task means individuals require different levels of challenge, pace, content and context. </a:t>
            </a:r>
          </a:p>
          <a:p>
            <a:r>
              <a:rPr lang="en-NZ" sz="1200" kern="1200" dirty="0" smtClean="0">
                <a:solidFill>
                  <a:schemeClr val="tx1"/>
                </a:solidFill>
                <a:latin typeface="+mn-lt"/>
                <a:ea typeface="+mn-ea"/>
                <a:cs typeface="+mn-cs"/>
              </a:rPr>
              <a:t>● Learning that is initiated by students themselves (Ramey &amp; Ramey, 2004): typically when a student initiates a learning experience or exploration, they learn more. </a:t>
            </a:r>
          </a:p>
          <a:p>
            <a:r>
              <a:rPr lang="en-NZ" sz="1200" kern="1200" dirty="0" smtClean="0">
                <a:solidFill>
                  <a:schemeClr val="tx1"/>
                </a:solidFill>
                <a:latin typeface="+mn-lt"/>
                <a:ea typeface="+mn-ea"/>
                <a:cs typeface="+mn-cs"/>
              </a:rPr>
              <a:t>● Learning that is connected to the physical world and authentic contexts: children learn through interaction with others and the physical world (Malone &amp; Tranter, 2003). Learning about pond ecosystems is more powerful if students visit a pond in addition to learning about them in a classroom or textbook.</a:t>
            </a:r>
          </a:p>
          <a:p>
            <a:r>
              <a:rPr lang="en-NZ" sz="1200" kern="1200" dirty="0" smtClean="0">
                <a:solidFill>
                  <a:schemeClr val="tx1"/>
                </a:solidFill>
                <a:latin typeface="+mn-lt"/>
                <a:ea typeface="+mn-ea"/>
                <a:cs typeface="+mn-cs"/>
              </a:rPr>
              <a:t>References Bloom, Benjamin S. "An introduction to mastery learning theory." Schools, society and mastery learning (1974): 3-14. </a:t>
            </a:r>
          </a:p>
          <a:p>
            <a:r>
              <a:rPr lang="en-NZ" sz="1200" kern="1200" dirty="0" smtClean="0">
                <a:solidFill>
                  <a:schemeClr val="tx1"/>
                </a:solidFill>
                <a:latin typeface="+mn-lt"/>
                <a:ea typeface="+mn-ea"/>
                <a:cs typeface="+mn-cs"/>
              </a:rPr>
              <a:t>Functional Magnetic Resonance Imaging (http://en.wikipedia.org/wiki/Functional_magnetic_resonance_imaging) </a:t>
            </a:r>
          </a:p>
          <a:p>
            <a:r>
              <a:rPr lang="en-NZ" sz="1200" kern="1200" dirty="0" smtClean="0">
                <a:solidFill>
                  <a:schemeClr val="tx1"/>
                </a:solidFill>
                <a:latin typeface="+mn-lt"/>
                <a:ea typeface="+mn-ea"/>
                <a:cs typeface="+mn-cs"/>
              </a:rPr>
              <a:t>Hattie, John. Visible learning: A synthesis of over 800 meta-analyses relating to achievement. </a:t>
            </a:r>
            <a:r>
              <a:rPr lang="en-NZ" sz="1200" kern="1200" dirty="0" err="1" smtClean="0">
                <a:solidFill>
                  <a:schemeClr val="tx1"/>
                </a:solidFill>
                <a:latin typeface="+mn-lt"/>
                <a:ea typeface="+mn-ea"/>
                <a:cs typeface="+mn-cs"/>
              </a:rPr>
              <a:t>Routledge</a:t>
            </a:r>
            <a:r>
              <a:rPr lang="en-NZ" sz="1200" kern="1200" dirty="0" smtClean="0">
                <a:solidFill>
                  <a:schemeClr val="tx1"/>
                </a:solidFill>
                <a:latin typeface="+mn-lt"/>
                <a:ea typeface="+mn-ea"/>
                <a:cs typeface="+mn-cs"/>
              </a:rPr>
              <a:t>, 2008. </a:t>
            </a:r>
          </a:p>
          <a:p>
            <a:r>
              <a:rPr lang="en-NZ" sz="1200" kern="1200" dirty="0" smtClean="0">
                <a:solidFill>
                  <a:schemeClr val="tx1"/>
                </a:solidFill>
                <a:latin typeface="+mn-lt"/>
                <a:ea typeface="+mn-ea"/>
                <a:cs typeface="+mn-cs"/>
              </a:rPr>
              <a:t>Johnson, David W., et al. "Effects of cooperative, competitive, and individualistic goal structures on achievement: A meta-analysis." Psychological Bulletin; Psychological Bulletin 89.1 (1981): 47. </a:t>
            </a:r>
          </a:p>
          <a:p>
            <a:r>
              <a:rPr lang="en-NZ" sz="1200" kern="1200" dirty="0" smtClean="0">
                <a:solidFill>
                  <a:schemeClr val="tx1"/>
                </a:solidFill>
                <a:latin typeface="+mn-lt"/>
                <a:ea typeface="+mn-ea"/>
                <a:cs typeface="+mn-cs"/>
              </a:rPr>
              <a:t>Malone, Karen &amp; Tranter, Paul. “Children's Environmental Learning and the Use, Design and Management of </a:t>
            </a:r>
            <a:r>
              <a:rPr lang="en-NZ" sz="1200" kern="1200" dirty="0" err="1" smtClean="0">
                <a:solidFill>
                  <a:schemeClr val="tx1"/>
                </a:solidFill>
                <a:latin typeface="+mn-lt"/>
                <a:ea typeface="+mn-ea"/>
                <a:cs typeface="+mn-cs"/>
              </a:rPr>
              <a:t>Schoolgrounds</a:t>
            </a:r>
            <a:r>
              <a:rPr lang="en-NZ" sz="1200" kern="1200" dirty="0" smtClean="0">
                <a:solidFill>
                  <a:schemeClr val="tx1"/>
                </a:solidFill>
                <a:latin typeface="+mn-lt"/>
                <a:ea typeface="+mn-ea"/>
                <a:cs typeface="+mn-cs"/>
              </a:rPr>
              <a:t>.” Children, Youth and Environments 13(2), 2003. Retrieved March 2013 from </a:t>
            </a:r>
            <a:r>
              <a:rPr lang="en-NZ" sz="1200" u="sng" kern="1200" dirty="0" smtClean="0">
                <a:solidFill>
                  <a:schemeClr val="tx1"/>
                </a:solidFill>
                <a:latin typeface="+mn-lt"/>
                <a:ea typeface="+mn-ea"/>
                <a:cs typeface="+mn-cs"/>
                <a:hlinkClick r:id="rId3"/>
              </a:rPr>
              <a:t>http://colorado.edu/journals/cye March 2013</a:t>
            </a:r>
            <a:r>
              <a:rPr lang="en-NZ" sz="1200" kern="1200" dirty="0" smtClean="0">
                <a:solidFill>
                  <a:schemeClr val="tx1"/>
                </a:solidFill>
                <a:latin typeface="+mn-lt"/>
                <a:ea typeface="+mn-ea"/>
                <a:cs typeface="+mn-cs"/>
              </a:rPr>
              <a:t>. </a:t>
            </a:r>
          </a:p>
          <a:p>
            <a:r>
              <a:rPr lang="en-NZ" sz="1200" kern="1200" dirty="0" smtClean="0">
                <a:solidFill>
                  <a:schemeClr val="tx1"/>
                </a:solidFill>
                <a:latin typeface="+mn-lt"/>
                <a:ea typeface="+mn-ea"/>
                <a:cs typeface="+mn-cs"/>
              </a:rPr>
              <a:t>Ramey, Craig T., &amp; Ramey, Sharon L. “How Children Learn And How Parents Can Help”. Retrieved from the web http://www.cdl.org/resource-library/pdf/how-children-learn.pdf , 2004 level with ESOL learners so reading about best practice in this area was a good place to start. </a:t>
            </a:r>
          </a:p>
          <a:p>
            <a:r>
              <a:rPr lang="en-NZ" sz="1200" kern="1200" dirty="0" smtClean="0">
                <a:solidFill>
                  <a:schemeClr val="tx1"/>
                </a:solidFill>
                <a:latin typeface="+mn-lt"/>
                <a:ea typeface="+mn-ea"/>
                <a:cs typeface="+mn-cs"/>
              </a:rPr>
              <a:t> </a:t>
            </a:r>
            <a:endParaRPr lang="en-NZ"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14EF88-E836-44B1-9C0B-F43CD65EDBC6}" type="slidenum">
              <a:rPr lang="en-NZ" smtClean="0"/>
              <a:pPr/>
              <a:t>2</a:t>
            </a:fld>
            <a:endParaRPr lang="en-NZ"/>
          </a:p>
        </p:txBody>
      </p:sp>
    </p:spTree>
    <p:extLst>
      <p:ext uri="{BB962C8B-B14F-4D97-AF65-F5344CB8AC3E}">
        <p14:creationId xmlns:p14="http://schemas.microsoft.com/office/powerpoint/2010/main" val="137178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mn-lt"/>
                <a:ea typeface="+mn-ea"/>
                <a:cs typeface="+mn-cs"/>
              </a:rPr>
              <a:t>Penny</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Planning together and team teaching is a fundamental requirement in an ILE so it seems appropriate to start here. </a:t>
            </a:r>
            <a:r>
              <a:rPr lang="en-NZ" sz="1200" kern="1200" baseline="0" dirty="0" smtClean="0">
                <a:solidFill>
                  <a:schemeClr val="tx1"/>
                </a:solidFill>
                <a:latin typeface="+mn-lt"/>
                <a:ea typeface="+mn-ea"/>
                <a:cs typeface="+mn-cs"/>
              </a:rPr>
              <a:t>There are many texts on team teaching. To get you started you might look up Chris </a:t>
            </a:r>
            <a:r>
              <a:rPr lang="en-NZ" sz="1200" kern="1200" baseline="0" dirty="0" err="1" smtClean="0">
                <a:solidFill>
                  <a:schemeClr val="tx1"/>
                </a:solidFill>
                <a:latin typeface="+mn-lt"/>
                <a:ea typeface="+mn-ea"/>
                <a:cs typeface="+mn-cs"/>
              </a:rPr>
              <a:t>Bradbeer’s</a:t>
            </a:r>
            <a:r>
              <a:rPr lang="en-NZ" sz="1200" kern="1200" baseline="0" dirty="0" smtClean="0">
                <a:solidFill>
                  <a:schemeClr val="tx1"/>
                </a:solidFill>
                <a:latin typeface="+mn-lt"/>
                <a:ea typeface="+mn-ea"/>
                <a:cs typeface="+mn-cs"/>
              </a:rPr>
              <a:t> </a:t>
            </a:r>
            <a:r>
              <a:rPr lang="en-NZ" sz="1200" kern="1200" baseline="0" dirty="0" err="1" smtClean="0">
                <a:solidFill>
                  <a:schemeClr val="tx1"/>
                </a:solidFill>
                <a:latin typeface="+mn-lt"/>
                <a:ea typeface="+mn-ea"/>
                <a:cs typeface="+mn-cs"/>
              </a:rPr>
              <a:t>blogspot</a:t>
            </a:r>
            <a:r>
              <a:rPr lang="en-NZ" sz="1200" kern="1200" baseline="0" dirty="0" smtClean="0">
                <a:solidFill>
                  <a:schemeClr val="tx1"/>
                </a:solidFill>
                <a:latin typeface="+mn-lt"/>
                <a:ea typeface="+mn-ea"/>
                <a:cs typeface="+mn-cs"/>
              </a:rPr>
              <a:t>: http://openlearningspaces.blogspot.co.nz/2011/10/collaborative-teaching-what-might-it.html  </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baseline="0" dirty="0" smtClean="0">
                <a:solidFill>
                  <a:schemeClr val="tx1"/>
                </a:solidFill>
                <a:latin typeface="+mn-lt"/>
                <a:ea typeface="+mn-ea"/>
                <a:cs typeface="+mn-cs"/>
              </a:rPr>
              <a:t>Or you can jump out of a plane together to see how it feels when you are starting out.</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baseline="0" dirty="0" smtClean="0">
                <a:solidFill>
                  <a:schemeClr val="tx1"/>
                </a:solidFill>
                <a:latin typeface="+mn-lt"/>
                <a:ea typeface="+mn-ea"/>
                <a:cs typeface="+mn-cs"/>
              </a:rPr>
              <a:t>I can identify with Schrage’s definition of team teaching: the important words here are “complementary skills” and “interacting to create a shared understanding” and “</a:t>
            </a:r>
            <a:r>
              <a:rPr lang="en-NZ" sz="1200" kern="1200" baseline="0" dirty="0" err="1" smtClean="0">
                <a:solidFill>
                  <a:schemeClr val="tx1"/>
                </a:solidFill>
                <a:latin typeface="+mn-lt"/>
                <a:ea typeface="+mn-ea"/>
                <a:cs typeface="+mn-cs"/>
              </a:rPr>
              <a:t>noone</a:t>
            </a:r>
            <a:r>
              <a:rPr lang="en-NZ" sz="1200" kern="1200" baseline="0" dirty="0" smtClean="0">
                <a:solidFill>
                  <a:schemeClr val="tx1"/>
                </a:solidFill>
                <a:latin typeface="+mn-lt"/>
                <a:ea typeface="+mn-ea"/>
                <a:cs typeface="+mn-cs"/>
              </a:rPr>
              <a:t>…could have come to on their own”. That is what makes working in an ILE so exciting. Man Hau and I have come together with two very different philosophies which are complementary. So you don’t have to have identical philosophies to work well together but you do have to have respect for each other.</a:t>
            </a:r>
          </a:p>
          <a:p>
            <a:endParaRPr lang="en-NZ" sz="1200" kern="1200" baseline="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To tell the truth, in our first lesson</a:t>
            </a:r>
            <a:r>
              <a:rPr lang="en-NZ" sz="1200" kern="1200" baseline="0" dirty="0" smtClean="0">
                <a:solidFill>
                  <a:schemeClr val="tx1"/>
                </a:solidFill>
                <a:latin typeface="+mn-lt"/>
                <a:ea typeface="+mn-ea"/>
                <a:cs typeface="+mn-cs"/>
              </a:rPr>
              <a:t> we didn’t even open the door of the plane, let alone open our parachutes. We sat tight with our seatbelts fastened and we divided the class into two levels. Man Hau taught the lower level at one end of the classroom and I taught the higher level at the other. That was clearly not using the new space to enhance our teaching or the learning that was happening. We had no idea at that stage how we could incorporate group work into a literacy level class. However, we have made changes that have enabled this to occur. </a:t>
            </a:r>
            <a:r>
              <a:rPr lang="en-NZ" baseline="0" dirty="0" smtClean="0"/>
              <a:t>One teacher now does one on one assessments at the beginning of the intake while the other teaches the whole class. We now have a much clearer picture from the beginning of learners’ skills. It has enabled us to group and regroup depending on our aims and learner skills. Mohamed might be in group A for name and personal information writing, group B for reading, but in group E for numeracy. Learners help each other more and are operating at a realistic level for making progress. We use language groups for home language support initially to convey instructions and meaning before moving learners to new groups. </a:t>
            </a:r>
            <a:r>
              <a:rPr lang="en-NZ" sz="1200" kern="1200" baseline="0" dirty="0" smtClean="0">
                <a:solidFill>
                  <a:schemeClr val="tx1"/>
                </a:solidFill>
                <a:latin typeface="+mn-lt"/>
                <a:ea typeface="+mn-ea"/>
                <a:cs typeface="+mn-cs"/>
              </a:rPr>
              <a:t>So that we can say learning has been enhanced enormously by team teaching.</a:t>
            </a:r>
            <a:r>
              <a:rPr lang="en-NZ" baseline="0" dirty="0" smtClean="0"/>
              <a:t> </a:t>
            </a:r>
            <a:endParaRPr lang="en-NZ" sz="1200" kern="1200" baseline="0" dirty="0" smtClean="0">
              <a:solidFill>
                <a:schemeClr val="tx1"/>
              </a:solidFill>
              <a:latin typeface="+mn-lt"/>
              <a:ea typeface="+mn-ea"/>
              <a:cs typeface="+mn-cs"/>
            </a:endParaRPr>
          </a:p>
          <a:p>
            <a:endParaRPr lang="en-NZ" sz="1200" kern="1200" baseline="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The two of us now plan lessons together and reflect together after lessons to adapt the following day’s lessons. When we are</a:t>
            </a:r>
            <a:r>
              <a:rPr lang="en-NZ" sz="1200" kern="1200" baseline="0" dirty="0" smtClean="0">
                <a:solidFill>
                  <a:schemeClr val="tx1"/>
                </a:solidFill>
                <a:latin typeface="+mn-lt"/>
                <a:ea typeface="+mn-ea"/>
                <a:cs typeface="+mn-cs"/>
              </a:rPr>
              <a:t> faced with challenges, </a:t>
            </a:r>
            <a:r>
              <a:rPr lang="en-NZ" sz="1200" u="sng" kern="1200" baseline="0" dirty="0" smtClean="0">
                <a:solidFill>
                  <a:schemeClr val="tx1"/>
                </a:solidFill>
                <a:latin typeface="+mn-lt"/>
                <a:ea typeface="+mn-ea"/>
                <a:cs typeface="+mn-cs"/>
              </a:rPr>
              <a:t>collaborative problem solving</a:t>
            </a:r>
            <a:r>
              <a:rPr lang="en-NZ" sz="1200" u="none" kern="1200" baseline="0" dirty="0" smtClean="0">
                <a:solidFill>
                  <a:schemeClr val="tx1"/>
                </a:solidFill>
                <a:latin typeface="+mn-lt"/>
                <a:ea typeface="+mn-ea"/>
                <a:cs typeface="+mn-cs"/>
              </a:rPr>
              <a:t>  becomes the catalyst for </a:t>
            </a:r>
            <a:r>
              <a:rPr lang="en-NZ" sz="1200" kern="1200" baseline="0" dirty="0" smtClean="0">
                <a:solidFill>
                  <a:schemeClr val="tx1"/>
                </a:solidFill>
                <a:latin typeface="+mn-lt"/>
                <a:ea typeface="+mn-ea"/>
                <a:cs typeface="+mn-cs"/>
              </a:rPr>
              <a:t> “</a:t>
            </a:r>
            <a:r>
              <a:rPr lang="en-NZ" sz="1200" u="sng" kern="1200" baseline="0" dirty="0" smtClean="0">
                <a:solidFill>
                  <a:schemeClr val="tx1"/>
                </a:solidFill>
                <a:latin typeface="+mn-lt"/>
                <a:ea typeface="+mn-ea"/>
                <a:cs typeface="+mn-cs"/>
              </a:rPr>
              <a:t>new ideas and methods</a:t>
            </a:r>
            <a:r>
              <a:rPr lang="en-NZ" sz="1200" kern="1200" baseline="0" dirty="0" smtClean="0">
                <a:solidFill>
                  <a:schemeClr val="tx1"/>
                </a:solidFill>
                <a:latin typeface="+mn-lt"/>
                <a:ea typeface="+mn-ea"/>
                <a:cs typeface="+mn-cs"/>
              </a:rPr>
              <a:t>”. But our borders have opened (a politically relevant analogy) and we have collaborated with other teachers and their classes as well. We jump out of that plane with anyone who is willing to jump with us as you will see.  We are happy to be experimental, but we consult research to incorporate </a:t>
            </a:r>
            <a:r>
              <a:rPr lang="en-NZ" sz="1200" kern="1200" baseline="0" smtClean="0">
                <a:solidFill>
                  <a:schemeClr val="tx1"/>
                </a:solidFill>
                <a:latin typeface="+mn-lt"/>
                <a:ea typeface="+mn-ea"/>
                <a:cs typeface="+mn-cs"/>
              </a:rPr>
              <a:t>best practice.</a:t>
            </a:r>
            <a:endParaRPr lang="en-NZ" sz="1200" kern="1200" baseline="0" dirty="0" smtClean="0">
              <a:solidFill>
                <a:schemeClr val="tx1"/>
              </a:solidFill>
              <a:latin typeface="+mn-lt"/>
              <a:ea typeface="+mn-ea"/>
              <a:cs typeface="+mn-cs"/>
            </a:endParaRPr>
          </a:p>
          <a:p>
            <a:endParaRPr lang="en-NZ"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14EF88-E836-44B1-9C0B-F43CD65EDBC6}" type="slidenum">
              <a:rPr lang="en-NZ" smtClean="0"/>
              <a:pPr/>
              <a:t>4</a:t>
            </a:fld>
            <a:endParaRPr lang="en-NZ"/>
          </a:p>
        </p:txBody>
      </p:sp>
    </p:spTree>
    <p:extLst>
      <p:ext uri="{BB962C8B-B14F-4D97-AF65-F5344CB8AC3E}">
        <p14:creationId xmlns:p14="http://schemas.microsoft.com/office/powerpoint/2010/main" val="82694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Man Hau</a:t>
            </a:r>
          </a:p>
          <a:p>
            <a:r>
              <a:rPr lang="en-NZ" dirty="0" err="1" smtClean="0"/>
              <a:t>Benseman’s</a:t>
            </a:r>
            <a:r>
              <a:rPr lang="en-NZ" dirty="0" smtClean="0"/>
              <a:t> review of research in this area is particularly pertinent because he focuses on adult refugee learners with low</a:t>
            </a:r>
            <a:r>
              <a:rPr lang="en-NZ" baseline="0" dirty="0" smtClean="0"/>
              <a:t> level literacy in New Zealand. The research findings reported by </a:t>
            </a:r>
            <a:r>
              <a:rPr lang="en-NZ" baseline="0" dirty="0" err="1" smtClean="0"/>
              <a:t>Benseman</a:t>
            </a:r>
            <a:r>
              <a:rPr lang="en-NZ" baseline="0" dirty="0" smtClean="0"/>
              <a:t> have highlighted examples of best practice, many of which we were already incorporating into our teaching in a traditional classroom. However it also highlighted things we were not doing: </a:t>
            </a:r>
          </a:p>
          <a:p>
            <a:endParaRPr lang="en-NZ" baseline="0" dirty="0" smtClean="0"/>
          </a:p>
          <a:p>
            <a:r>
              <a:rPr lang="en-NZ" i="1" baseline="0" dirty="0" smtClean="0"/>
              <a:t>Penny, when I look at the “key strategies for success” in </a:t>
            </a:r>
            <a:r>
              <a:rPr lang="en-NZ" i="1" baseline="0" dirty="0" err="1" smtClean="0"/>
              <a:t>Benseman’s</a:t>
            </a:r>
            <a:r>
              <a:rPr lang="en-NZ" i="1" baseline="0" dirty="0" smtClean="0"/>
              <a:t> review of research I realise there are quite a few areas I haven’t had the resources to achieve up until now. </a:t>
            </a:r>
          </a:p>
          <a:p>
            <a:endParaRPr lang="en-NZ" i="1" baseline="0" dirty="0" smtClean="0"/>
          </a:p>
          <a:p>
            <a:r>
              <a:rPr lang="en-NZ" i="1" baseline="0" dirty="0" smtClean="0"/>
              <a:t>Yes, Man Hau, and they also reported that learners would like to experience more integration  into their family networks and communities. We are in an ideal situation to achieve this. The families are close by and so is the wider refugee community. Let’s use the space to invite others in.</a:t>
            </a:r>
          </a:p>
          <a:p>
            <a:endParaRPr lang="en-NZ" i="1" baseline="0" dirty="0" smtClean="0"/>
          </a:p>
          <a:p>
            <a:r>
              <a:rPr lang="en-NZ" i="1" baseline="0" dirty="0" smtClean="0"/>
              <a:t>Sure, Penny, and what about bi-lingual tutors? </a:t>
            </a:r>
            <a:r>
              <a:rPr lang="en-NZ" i="1" baseline="0" dirty="0" err="1" smtClean="0"/>
              <a:t>Blaker</a:t>
            </a:r>
            <a:r>
              <a:rPr lang="en-NZ" i="1" baseline="0" dirty="0" smtClean="0"/>
              <a:t> and Hardman strongly advocate bi-lingual tutors to bridge the gap and reduce the time needed to communicate. We do not have the resources to provide more tutors. How can we facilitate bi-lingual tutoring? </a:t>
            </a:r>
          </a:p>
          <a:p>
            <a:endParaRPr lang="en-NZ" i="1" baseline="0" dirty="0" smtClean="0"/>
          </a:p>
          <a:p>
            <a:r>
              <a:rPr lang="en-NZ" i="0" baseline="0" dirty="0" smtClean="0"/>
              <a:t>And so, with the close contact we had during preparation and reflection time we started to produce ideas and our self-efficacy increased as a result of working together.</a:t>
            </a:r>
          </a:p>
          <a:p>
            <a:endParaRPr lang="en-NZ" i="1" baseline="0" dirty="0" smtClean="0"/>
          </a:p>
          <a:p>
            <a:endParaRPr lang="en-NZ" i="1" baseline="0" dirty="0" smtClean="0"/>
          </a:p>
          <a:p>
            <a:endParaRPr lang="en-NZ" baseline="0" dirty="0" smtClean="0"/>
          </a:p>
        </p:txBody>
      </p:sp>
      <p:sp>
        <p:nvSpPr>
          <p:cNvPr id="4" name="Slide Number Placeholder 3"/>
          <p:cNvSpPr>
            <a:spLocks noGrp="1"/>
          </p:cNvSpPr>
          <p:nvPr>
            <p:ph type="sldNum" sz="quarter" idx="10"/>
          </p:nvPr>
        </p:nvSpPr>
        <p:spPr/>
        <p:txBody>
          <a:bodyPr/>
          <a:lstStyle/>
          <a:p>
            <a:fld id="{A514EF88-E836-44B1-9C0B-F43CD65EDBC6}" type="slidenum">
              <a:rPr lang="en-NZ" smtClean="0"/>
              <a:pPr/>
              <a:t>5</a:t>
            </a:fld>
            <a:endParaRPr lang="en-NZ"/>
          </a:p>
        </p:txBody>
      </p:sp>
    </p:spTree>
    <p:extLst>
      <p:ext uri="{BB962C8B-B14F-4D97-AF65-F5344CB8AC3E}">
        <p14:creationId xmlns:p14="http://schemas.microsoft.com/office/powerpoint/2010/main" val="176454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Man Hau</a:t>
            </a:r>
          </a:p>
          <a:p>
            <a:r>
              <a:rPr lang="en-NZ" dirty="0" smtClean="0"/>
              <a:t>First, we had to overcome some challenges:</a:t>
            </a:r>
          </a:p>
          <a:p>
            <a:r>
              <a:rPr lang="en-NZ" dirty="0" smtClean="0"/>
              <a:t>We wanted</a:t>
            </a:r>
            <a:r>
              <a:rPr lang="en-NZ" baseline="0" dirty="0" smtClean="0"/>
              <a:t> the ILE to enhance teaching and learning and find out ways this new environment could support some of the strategies recommended for literacy teaching which we had been unable to implement before. At the same time the ILE was causing new problems: How could our learners learn in a noisy classroom and with distractions from nearby groups engaging in something funny, musical or just interesting? How could learners with few academic learning skills and no English understand enough classroom instructions to work independently in groups? </a:t>
            </a:r>
            <a:r>
              <a:rPr lang="en-NZ" dirty="0" smtClean="0"/>
              <a:t>There were plenty of challenges</a:t>
            </a:r>
            <a:r>
              <a:rPr lang="en-NZ" baseline="0" dirty="0" smtClean="0"/>
              <a:t> and plenty of collaborative problem solving. </a:t>
            </a:r>
            <a:r>
              <a:rPr lang="en-NZ" sz="1200" kern="1200" baseline="0" dirty="0" smtClean="0">
                <a:solidFill>
                  <a:schemeClr val="tx1"/>
                </a:solidFill>
                <a:latin typeface="+mn-lt"/>
                <a:ea typeface="+mn-ea"/>
                <a:cs typeface="+mn-cs"/>
              </a:rPr>
              <a:t>We also had to deal with daily practical problems and personal physical and emotional issues – For that we would adapt activities for physical ability and make them safe and fun! </a:t>
            </a:r>
          </a:p>
          <a:p>
            <a:pPr rtl="0" eaLnBrk="1" fontAlgn="t" latinLnBrk="0" hangingPunct="1"/>
            <a:endParaRPr lang="en-NZ" sz="1200" b="0" i="0" u="none" strike="noStrike" kern="1200" dirty="0" smtClean="0">
              <a:solidFill>
                <a:schemeClr val="tx1"/>
              </a:solidFill>
              <a:effectLst/>
              <a:latin typeface="+mn-lt"/>
              <a:ea typeface="+mn-ea"/>
              <a:cs typeface="+mn-cs"/>
            </a:endParaRPr>
          </a:p>
          <a:p>
            <a:pPr rtl="0" eaLnBrk="1" fontAlgn="t" latinLnBrk="0" hangingPunct="1"/>
            <a:r>
              <a:rPr lang="en-NZ" sz="1200" b="0" i="0" u="none" strike="noStrike" kern="1200" dirty="0" smtClean="0">
                <a:solidFill>
                  <a:schemeClr val="tx1"/>
                </a:solidFill>
                <a:effectLst/>
                <a:latin typeface="+mn-lt"/>
                <a:ea typeface="+mn-ea"/>
                <a:cs typeface="+mn-cs"/>
              </a:rPr>
              <a:t>Have a conversation:</a:t>
            </a:r>
            <a:r>
              <a:rPr lang="en-NZ" sz="1200" b="0" i="0" u="none" strike="noStrike" kern="1200" baseline="0" dirty="0" smtClean="0">
                <a:solidFill>
                  <a:schemeClr val="tx1"/>
                </a:solidFill>
                <a:effectLst/>
                <a:latin typeface="+mn-lt"/>
                <a:ea typeface="+mn-ea"/>
                <a:cs typeface="+mn-cs"/>
              </a:rPr>
              <a:t> </a:t>
            </a:r>
          </a:p>
          <a:p>
            <a:pPr rtl="0" eaLnBrk="1" fontAlgn="t" latinLnBrk="0" hangingPunct="1"/>
            <a:r>
              <a:rPr lang="en-NZ" sz="1200" b="0" i="1" u="none" strike="noStrike" kern="1200" baseline="0" dirty="0" smtClean="0">
                <a:solidFill>
                  <a:schemeClr val="tx1"/>
                </a:solidFill>
                <a:effectLst/>
                <a:latin typeface="+mn-lt"/>
                <a:ea typeface="+mn-ea"/>
                <a:cs typeface="+mn-cs"/>
              </a:rPr>
              <a:t>Man Hau: Do you remember </a:t>
            </a:r>
            <a:r>
              <a:rPr lang="en-NZ" sz="1200" b="0" i="1" u="none" strike="noStrike" kern="1200" baseline="0" dirty="0" err="1" smtClean="0">
                <a:solidFill>
                  <a:schemeClr val="tx1"/>
                </a:solidFill>
                <a:effectLst/>
                <a:latin typeface="+mn-lt"/>
                <a:ea typeface="+mn-ea"/>
                <a:cs typeface="+mn-cs"/>
              </a:rPr>
              <a:t>Benseman’s</a:t>
            </a:r>
            <a:r>
              <a:rPr lang="en-NZ" sz="1200" b="0" i="1" u="none" strike="noStrike" kern="1200" baseline="0" dirty="0" smtClean="0">
                <a:solidFill>
                  <a:schemeClr val="tx1"/>
                </a:solidFill>
                <a:effectLst/>
                <a:latin typeface="+mn-lt"/>
                <a:ea typeface="+mn-ea"/>
                <a:cs typeface="+mn-cs"/>
              </a:rPr>
              <a:t> review of research into low level literacy learners? How can we incorporate some of these strategies?</a:t>
            </a:r>
          </a:p>
          <a:p>
            <a:pPr rtl="0" eaLnBrk="1" fontAlgn="t" latinLnBrk="0" hangingPunct="1"/>
            <a:endParaRPr lang="en-NZ" sz="1200" b="0" i="1" u="none" strike="noStrike" kern="1200" baseline="0" dirty="0" smtClean="0">
              <a:solidFill>
                <a:schemeClr val="tx1"/>
              </a:solidFill>
              <a:effectLst/>
              <a:latin typeface="+mn-lt"/>
              <a:ea typeface="+mn-ea"/>
              <a:cs typeface="+mn-cs"/>
            </a:endParaRPr>
          </a:p>
          <a:p>
            <a:pPr rtl="0" eaLnBrk="1" fontAlgn="t" latinLnBrk="0" hangingPunct="1"/>
            <a:r>
              <a:rPr lang="en-NZ" sz="1200" b="0" i="1" u="none" strike="noStrike" kern="1200" baseline="0" dirty="0" smtClean="0">
                <a:solidFill>
                  <a:schemeClr val="tx1"/>
                </a:solidFill>
                <a:effectLst/>
                <a:latin typeface="+mn-lt"/>
                <a:ea typeface="+mn-ea"/>
                <a:cs typeface="+mn-cs"/>
              </a:rPr>
              <a:t>Penny: There is no funding for 5 bilingual tutors. But I was talking to </a:t>
            </a:r>
            <a:r>
              <a:rPr lang="en-NZ" sz="1200" b="0" i="1" u="none" strike="noStrike" kern="1200" baseline="0" dirty="0" err="1" smtClean="0">
                <a:solidFill>
                  <a:schemeClr val="tx1"/>
                </a:solidFill>
                <a:effectLst/>
                <a:latin typeface="+mn-lt"/>
                <a:ea typeface="+mn-ea"/>
                <a:cs typeface="+mn-cs"/>
              </a:rPr>
              <a:t>Shona</a:t>
            </a:r>
            <a:r>
              <a:rPr lang="en-NZ" sz="1200" b="0" i="1" u="none" strike="noStrike" kern="1200" baseline="0" dirty="0" smtClean="0">
                <a:solidFill>
                  <a:schemeClr val="tx1"/>
                </a:solidFill>
                <a:effectLst/>
                <a:latin typeface="+mn-lt"/>
                <a:ea typeface="+mn-ea"/>
                <a:cs typeface="+mn-cs"/>
              </a:rPr>
              <a:t> the other day and she said she would be willing to bring her intermediate level class into our classroom so that the intermediate students could work with someone who speaks their language.</a:t>
            </a:r>
          </a:p>
          <a:p>
            <a:pPr rtl="0" eaLnBrk="1" fontAlgn="t" latinLnBrk="0" hangingPunct="1"/>
            <a:endParaRPr lang="en-NZ" sz="1200" b="0" i="1" u="none" strike="noStrike" kern="1200" baseline="0" dirty="0" smtClean="0">
              <a:solidFill>
                <a:schemeClr val="tx1"/>
              </a:solidFill>
              <a:effectLst/>
              <a:latin typeface="+mn-lt"/>
              <a:ea typeface="+mn-ea"/>
              <a:cs typeface="+mn-cs"/>
            </a:endParaRPr>
          </a:p>
          <a:p>
            <a:pPr rtl="0" eaLnBrk="1" fontAlgn="t" latinLnBrk="0" hangingPunct="1"/>
            <a:r>
              <a:rPr lang="en-NZ" sz="1200" b="0" i="1" u="none" strike="noStrike" kern="1200" baseline="0" dirty="0" smtClean="0">
                <a:solidFill>
                  <a:schemeClr val="tx1"/>
                </a:solidFill>
                <a:effectLst/>
                <a:latin typeface="+mn-lt"/>
                <a:ea typeface="+mn-ea"/>
                <a:cs typeface="+mn-cs"/>
              </a:rPr>
              <a:t>Man Hau: That sounds interesting. What would we have to do make it work well? Let’s talk to </a:t>
            </a:r>
            <a:r>
              <a:rPr lang="en-NZ" sz="1200" b="0" i="1" u="none" strike="noStrike" kern="1200" baseline="0" dirty="0" err="1" smtClean="0">
                <a:solidFill>
                  <a:schemeClr val="tx1"/>
                </a:solidFill>
                <a:effectLst/>
                <a:latin typeface="+mn-lt"/>
                <a:ea typeface="+mn-ea"/>
                <a:cs typeface="+mn-cs"/>
              </a:rPr>
              <a:t>Shona</a:t>
            </a:r>
            <a:r>
              <a:rPr lang="en-NZ" sz="1200" b="0" i="1" u="none" strike="noStrike" kern="1200" baseline="0" dirty="0" smtClean="0">
                <a:solidFill>
                  <a:schemeClr val="tx1"/>
                </a:solidFill>
                <a:effectLst/>
                <a:latin typeface="+mn-lt"/>
                <a:ea typeface="+mn-ea"/>
                <a:cs typeface="+mn-cs"/>
              </a:rPr>
              <a:t> about it, but we will have to prepare a worksheet for her students explaining what we would like them to do and how we want them to do it. </a:t>
            </a:r>
          </a:p>
          <a:p>
            <a:pPr rtl="0" eaLnBrk="1" fontAlgn="t" latinLnBrk="0" hangingPunct="1"/>
            <a:endParaRPr lang="en-NZ" sz="1200" b="0" i="1" u="none" strike="noStrike" kern="1200" baseline="0" dirty="0" smtClean="0">
              <a:solidFill>
                <a:schemeClr val="tx1"/>
              </a:solidFill>
              <a:effectLst/>
              <a:latin typeface="+mn-lt"/>
              <a:ea typeface="+mn-ea"/>
              <a:cs typeface="+mn-cs"/>
            </a:endParaRPr>
          </a:p>
          <a:p>
            <a:pPr rtl="0" eaLnBrk="1" fontAlgn="t" latinLnBrk="0" hangingPunct="1"/>
            <a:r>
              <a:rPr lang="en-NZ" sz="1200" b="0" i="1" u="none" strike="noStrike" kern="1200" baseline="0" dirty="0" smtClean="0">
                <a:solidFill>
                  <a:schemeClr val="tx1"/>
                </a:solidFill>
                <a:effectLst/>
                <a:latin typeface="+mn-lt"/>
                <a:ea typeface="+mn-ea"/>
                <a:cs typeface="+mn-cs"/>
              </a:rPr>
              <a:t>Penny: Yes and </a:t>
            </a:r>
            <a:r>
              <a:rPr lang="en-NZ" sz="1200" b="0" i="1" u="none" strike="noStrike" kern="1200" baseline="0" dirty="0" err="1" smtClean="0">
                <a:solidFill>
                  <a:schemeClr val="tx1"/>
                </a:solidFill>
                <a:effectLst/>
                <a:latin typeface="+mn-lt"/>
                <a:ea typeface="+mn-ea"/>
                <a:cs typeface="+mn-cs"/>
              </a:rPr>
              <a:t>Shona</a:t>
            </a:r>
            <a:r>
              <a:rPr lang="en-NZ" sz="1200" b="0" i="1" u="none" strike="noStrike" kern="1200" baseline="0" dirty="0" smtClean="0">
                <a:solidFill>
                  <a:schemeClr val="tx1"/>
                </a:solidFill>
                <a:effectLst/>
                <a:latin typeface="+mn-lt"/>
                <a:ea typeface="+mn-ea"/>
                <a:cs typeface="+mn-cs"/>
              </a:rPr>
              <a:t> talked about preparing her students before the class and also giving them a writing framework after the class to get some feedback on how it went for them. I’ll see if </a:t>
            </a:r>
            <a:r>
              <a:rPr lang="en-NZ" sz="1200" b="0" i="1" u="none" strike="noStrike" kern="1200" baseline="0" dirty="0" err="1" smtClean="0">
                <a:solidFill>
                  <a:schemeClr val="tx1"/>
                </a:solidFill>
                <a:effectLst/>
                <a:latin typeface="+mn-lt"/>
                <a:ea typeface="+mn-ea"/>
                <a:cs typeface="+mn-cs"/>
              </a:rPr>
              <a:t>Shona</a:t>
            </a:r>
            <a:r>
              <a:rPr lang="en-NZ" sz="1200" b="0" i="1" u="none" strike="noStrike" kern="1200" baseline="0" dirty="0" smtClean="0">
                <a:solidFill>
                  <a:schemeClr val="tx1"/>
                </a:solidFill>
                <a:effectLst/>
                <a:latin typeface="+mn-lt"/>
                <a:ea typeface="+mn-ea"/>
                <a:cs typeface="+mn-cs"/>
              </a:rPr>
              <a:t> is free at 3:00.</a:t>
            </a:r>
          </a:p>
          <a:p>
            <a:pPr rtl="0" eaLnBrk="1" fontAlgn="t" latinLnBrk="0" hangingPunct="1"/>
            <a:endParaRPr lang="en-NZ" sz="1200" b="0" i="1" u="none" strike="noStrike" kern="1200" baseline="0" dirty="0" smtClean="0">
              <a:solidFill>
                <a:schemeClr val="tx1"/>
              </a:solidFill>
              <a:effectLst/>
              <a:latin typeface="+mn-lt"/>
              <a:ea typeface="+mn-ea"/>
              <a:cs typeface="+mn-cs"/>
            </a:endParaRPr>
          </a:p>
          <a:p>
            <a:pPr rtl="0" eaLnBrk="1" fontAlgn="t" latinLnBrk="0" hangingPunct="1"/>
            <a:r>
              <a:rPr lang="en-NZ" sz="1200" b="0" i="0" u="none" strike="noStrike" kern="1200" baseline="0" dirty="0" smtClean="0">
                <a:solidFill>
                  <a:schemeClr val="tx1"/>
                </a:solidFill>
                <a:effectLst/>
                <a:latin typeface="+mn-lt"/>
                <a:ea typeface="+mn-ea"/>
                <a:cs typeface="+mn-cs"/>
              </a:rPr>
              <a:t>As you can see, communication is key and we rarely stop doing it.</a:t>
            </a:r>
          </a:p>
          <a:p>
            <a:pPr rtl="0" eaLnBrk="1" fontAlgn="t" latinLnBrk="0" hangingPunct="1"/>
            <a:r>
              <a:rPr lang="en-NZ" sz="1200" b="0" i="0" u="none" strike="noStrike" kern="1200" baseline="0" dirty="0" smtClean="0">
                <a:solidFill>
                  <a:schemeClr val="tx1"/>
                </a:solidFill>
                <a:effectLst/>
                <a:latin typeface="+mn-lt"/>
                <a:ea typeface="+mn-ea"/>
                <a:cs typeface="+mn-cs"/>
              </a:rPr>
              <a:t>______________________________________________________________________________________________________________</a:t>
            </a:r>
          </a:p>
          <a:p>
            <a:pPr rtl="0" eaLnBrk="1" fontAlgn="t" latinLnBrk="0" hangingPunct="1"/>
            <a:endParaRPr lang="en-NZ" sz="1200" b="0" i="0" u="none" strike="noStrike" kern="1200" baseline="0" dirty="0" smtClean="0">
              <a:solidFill>
                <a:schemeClr val="tx1"/>
              </a:solidFill>
              <a:effectLst/>
              <a:latin typeface="+mn-lt"/>
              <a:ea typeface="+mn-ea"/>
              <a:cs typeface="+mn-cs"/>
            </a:endParaRPr>
          </a:p>
          <a:p>
            <a:pPr rtl="0" eaLnBrk="1" fontAlgn="t" latinLnBrk="0" hangingPunct="1"/>
            <a:endParaRPr lang="en-NZ" sz="1200" b="0" i="0" u="none" strike="noStrike" kern="1200" baseline="0" dirty="0" smtClean="0">
              <a:solidFill>
                <a:schemeClr val="tx1"/>
              </a:solidFill>
              <a:effectLst/>
              <a:latin typeface="+mn-lt"/>
              <a:ea typeface="+mn-ea"/>
              <a:cs typeface="+mn-cs"/>
            </a:endParaRPr>
          </a:p>
          <a:p>
            <a:pPr rtl="0" eaLnBrk="1" fontAlgn="t" latinLnBrk="0" hangingPunct="1"/>
            <a:endParaRPr lang="en-NZ" sz="1200" b="0" i="0" u="none" strike="noStrike" kern="1200" baseline="0" dirty="0" smtClean="0">
              <a:solidFill>
                <a:schemeClr val="tx1"/>
              </a:solidFill>
              <a:effectLst/>
              <a:latin typeface="+mn-lt"/>
              <a:ea typeface="+mn-ea"/>
              <a:cs typeface="+mn-cs"/>
            </a:endParaRPr>
          </a:p>
          <a:p>
            <a:pPr rtl="0" eaLnBrk="1" fontAlgn="t" latinLnBrk="0" hangingPunct="1"/>
            <a:r>
              <a:rPr lang="en-NZ" sz="1200" kern="1200" baseline="0" dirty="0" smtClean="0">
                <a:solidFill>
                  <a:schemeClr val="tx1"/>
                </a:solidFill>
                <a:latin typeface="+mn-lt"/>
                <a:ea typeface="+mn-ea"/>
                <a:cs typeface="+mn-cs"/>
              </a:rPr>
              <a:t>And </a:t>
            </a:r>
            <a:r>
              <a:rPr lang="en-NZ" sz="1200" b="0" i="0" u="none" strike="noStrike" kern="1200" dirty="0" smtClean="0">
                <a:solidFill>
                  <a:schemeClr val="tx1"/>
                </a:solidFill>
                <a:effectLst/>
                <a:latin typeface="+mn-lt"/>
                <a:ea typeface="+mn-ea"/>
                <a:cs typeface="+mn-cs"/>
              </a:rPr>
              <a:t>Findings suggest that stressors associated with war, civil unrest and forced migration are not synonymous with the development of disorders, and that traumatic stress does not necessarily render individuals unable to cope or thrive. </a:t>
            </a:r>
          </a:p>
          <a:p>
            <a:pPr rtl="0" eaLnBrk="1" fontAlgn="t" latinLnBrk="0" hangingPunct="1"/>
            <a:r>
              <a:rPr lang="en-NZ" sz="1200" b="0" i="0" u="none" strike="noStrike" kern="1200" dirty="0" smtClean="0">
                <a:solidFill>
                  <a:schemeClr val="tx1"/>
                </a:solidFill>
                <a:effectLst/>
                <a:latin typeface="+mn-lt"/>
                <a:ea typeface="+mn-ea"/>
                <a:cs typeface="+mn-cs"/>
              </a:rPr>
              <a:t>Cole, 1998 ; </a:t>
            </a:r>
            <a:r>
              <a:rPr lang="en-NZ" sz="1200" b="0" i="0" u="none" strike="noStrike" kern="1200" dirty="0" err="1" smtClean="0">
                <a:solidFill>
                  <a:schemeClr val="tx1"/>
                </a:solidFill>
                <a:effectLst/>
                <a:latin typeface="+mn-lt"/>
                <a:ea typeface="+mn-ea"/>
                <a:cs typeface="+mn-cs"/>
              </a:rPr>
              <a:t>Kapreilian</a:t>
            </a:r>
            <a:r>
              <a:rPr lang="en-NZ" sz="1200" b="0" i="0" u="none" strike="noStrike" kern="1200" dirty="0" smtClean="0">
                <a:solidFill>
                  <a:schemeClr val="tx1"/>
                </a:solidFill>
                <a:effectLst/>
                <a:latin typeface="+mn-lt"/>
                <a:ea typeface="+mn-ea"/>
                <a:cs typeface="+mn-cs"/>
              </a:rPr>
              <a:t>-Churchill, 1996, </a:t>
            </a:r>
            <a:r>
              <a:rPr lang="en-NZ" sz="1200" b="0" i="0" u="none" strike="noStrike" kern="1200" dirty="0" err="1" smtClean="0">
                <a:solidFill>
                  <a:schemeClr val="tx1"/>
                </a:solidFill>
                <a:effectLst/>
                <a:latin typeface="+mn-lt"/>
                <a:ea typeface="+mn-ea"/>
                <a:cs typeface="+mn-cs"/>
              </a:rPr>
              <a:t>Kuterovac-Jagodic</a:t>
            </a:r>
            <a:r>
              <a:rPr lang="en-NZ" sz="1200" b="0" i="0" u="none" strike="noStrike" kern="1200" dirty="0" smtClean="0">
                <a:solidFill>
                  <a:schemeClr val="tx1"/>
                </a:solidFill>
                <a:effectLst/>
                <a:latin typeface="+mn-lt"/>
                <a:ea typeface="+mn-ea"/>
                <a:cs typeface="+mn-cs"/>
              </a:rPr>
              <a:t>, 2003, </a:t>
            </a:r>
            <a:r>
              <a:rPr lang="en-NZ" sz="1200" b="0" i="0" u="none" strike="noStrike" kern="1200" dirty="0" err="1" smtClean="0">
                <a:solidFill>
                  <a:schemeClr val="tx1"/>
                </a:solidFill>
                <a:effectLst/>
                <a:latin typeface="+mn-lt"/>
                <a:ea typeface="+mn-ea"/>
                <a:cs typeface="+mn-cs"/>
              </a:rPr>
              <a:t>Almqvist</a:t>
            </a:r>
            <a:r>
              <a:rPr lang="en-NZ" sz="1200" b="0" i="0" u="none" strike="noStrike" kern="1200" dirty="0" smtClean="0">
                <a:solidFill>
                  <a:schemeClr val="tx1"/>
                </a:solidFill>
                <a:effectLst/>
                <a:latin typeface="+mn-lt"/>
                <a:ea typeface="+mn-ea"/>
                <a:cs typeface="+mn-cs"/>
              </a:rPr>
              <a:t> &amp;</a:t>
            </a:r>
            <a:r>
              <a:rPr lang="en-NZ" sz="1200" b="0" i="0" u="none" strike="noStrike" kern="1200" baseline="0" dirty="0" smtClean="0">
                <a:solidFill>
                  <a:schemeClr val="tx1"/>
                </a:solidFill>
                <a:effectLst/>
                <a:latin typeface="+mn-lt"/>
                <a:ea typeface="+mn-ea"/>
                <a:cs typeface="+mn-cs"/>
              </a:rPr>
              <a:t> </a:t>
            </a:r>
            <a:r>
              <a:rPr lang="en-NZ" sz="1200" b="0" i="0" u="none" strike="noStrike" kern="1200" dirty="0" err="1" smtClean="0">
                <a:solidFill>
                  <a:schemeClr val="tx1"/>
                </a:solidFill>
                <a:effectLst/>
                <a:latin typeface="+mn-lt"/>
                <a:ea typeface="+mn-ea"/>
                <a:cs typeface="+mn-cs"/>
              </a:rPr>
              <a:t>Brandell</a:t>
            </a:r>
            <a:r>
              <a:rPr lang="en-NZ" sz="1200" b="0" i="0" u="none" strike="noStrike" kern="1200" dirty="0" smtClean="0">
                <a:solidFill>
                  <a:schemeClr val="tx1"/>
                </a:solidFill>
                <a:effectLst/>
                <a:latin typeface="+mn-lt"/>
                <a:ea typeface="+mn-ea"/>
                <a:cs typeface="+mn-cs"/>
              </a:rPr>
              <a:t>-Forsberg, 1997, </a:t>
            </a:r>
            <a:r>
              <a:rPr lang="en-NZ" sz="1200" b="0" i="0" u="none" strike="noStrike" kern="1200" dirty="0" err="1" smtClean="0">
                <a:solidFill>
                  <a:schemeClr val="tx1"/>
                </a:solidFill>
                <a:effectLst/>
                <a:latin typeface="+mn-lt"/>
                <a:ea typeface="+mn-ea"/>
                <a:cs typeface="+mn-cs"/>
              </a:rPr>
              <a:t>Kinzie</a:t>
            </a:r>
            <a:r>
              <a:rPr lang="en-NZ" sz="1200" b="0" i="0" u="none" strike="noStrike" kern="1200" dirty="0" smtClean="0">
                <a:solidFill>
                  <a:schemeClr val="tx1"/>
                </a:solidFill>
                <a:effectLst/>
                <a:latin typeface="+mn-lt"/>
                <a:ea typeface="+mn-ea"/>
                <a:cs typeface="+mn-cs"/>
              </a:rPr>
              <a:t>, Sack, Angell, Manson, &amp; </a:t>
            </a:r>
            <a:r>
              <a:rPr lang="en-NZ" sz="1200" b="0" i="0" u="none" strike="noStrike" kern="1200" dirty="0" err="1" smtClean="0">
                <a:solidFill>
                  <a:schemeClr val="tx1"/>
                </a:solidFill>
                <a:effectLst/>
                <a:latin typeface="+mn-lt"/>
                <a:ea typeface="+mn-ea"/>
                <a:cs typeface="+mn-cs"/>
              </a:rPr>
              <a:t>Rath</a:t>
            </a:r>
            <a:r>
              <a:rPr lang="en-NZ" sz="1200" b="0" i="0" u="none" strike="noStrike" kern="1200" dirty="0" smtClean="0">
                <a:solidFill>
                  <a:schemeClr val="tx1"/>
                </a:solidFill>
                <a:effectLst/>
                <a:latin typeface="+mn-lt"/>
                <a:ea typeface="+mn-ea"/>
                <a:cs typeface="+mn-cs"/>
              </a:rPr>
              <a:t>, 1986</a:t>
            </a:r>
          </a:p>
          <a:p>
            <a:pPr rtl="0" eaLnBrk="1" fontAlgn="t" latinLnBrk="0" hangingPunct="1"/>
            <a:endParaRPr lang="en-NZ" sz="1200" b="0" i="0" u="none" strike="noStrike" kern="1200" dirty="0" smtClean="0">
              <a:solidFill>
                <a:schemeClr val="tx1"/>
              </a:solidFill>
              <a:effectLst/>
              <a:latin typeface="+mn-lt"/>
              <a:ea typeface="+mn-ea"/>
              <a:cs typeface="+mn-cs"/>
            </a:endParaRPr>
          </a:p>
          <a:p>
            <a:pPr rtl="0" eaLnBrk="1" fontAlgn="t" latinLnBrk="0" hangingPunct="1"/>
            <a:r>
              <a:rPr lang="en-NZ" sz="1200" b="0" i="0" u="none" strike="noStrike" kern="1200" dirty="0" smtClean="0">
                <a:solidFill>
                  <a:schemeClr val="tx1"/>
                </a:solidFill>
                <a:effectLst/>
                <a:latin typeface="+mn-lt"/>
                <a:ea typeface="+mn-ea"/>
                <a:cs typeface="+mn-cs"/>
              </a:rPr>
              <a:t>Findings suggest that stressors associated with war, civil unrest and forced migration are not synonymous with the development of disorders, and that traumatic stress does not necessarily render individuals unable to cope or thrive. </a:t>
            </a:r>
          </a:p>
          <a:p>
            <a:pPr rtl="0" eaLnBrk="1" fontAlgn="t" latinLnBrk="0" hangingPunct="1"/>
            <a:r>
              <a:rPr lang="en-NZ" sz="1200" b="0" i="0" u="none" strike="noStrike" kern="1200" dirty="0" smtClean="0">
                <a:solidFill>
                  <a:schemeClr val="tx1"/>
                </a:solidFill>
                <a:effectLst/>
                <a:latin typeface="+mn-lt"/>
                <a:ea typeface="+mn-ea"/>
                <a:cs typeface="+mn-cs"/>
              </a:rPr>
              <a:t>Cole, 1998 ; </a:t>
            </a:r>
            <a:r>
              <a:rPr lang="en-NZ" sz="1200" b="0" i="0" u="none" strike="noStrike" kern="1200" dirty="0" err="1" smtClean="0">
                <a:solidFill>
                  <a:schemeClr val="tx1"/>
                </a:solidFill>
                <a:effectLst/>
                <a:latin typeface="+mn-lt"/>
                <a:ea typeface="+mn-ea"/>
                <a:cs typeface="+mn-cs"/>
              </a:rPr>
              <a:t>Kapreilian</a:t>
            </a:r>
            <a:r>
              <a:rPr lang="en-NZ" sz="1200" b="0" i="0" u="none" strike="noStrike" kern="1200" dirty="0" smtClean="0">
                <a:solidFill>
                  <a:schemeClr val="tx1"/>
                </a:solidFill>
                <a:effectLst/>
                <a:latin typeface="+mn-lt"/>
                <a:ea typeface="+mn-ea"/>
                <a:cs typeface="+mn-cs"/>
              </a:rPr>
              <a:t>-Churchill, 1996, </a:t>
            </a:r>
            <a:r>
              <a:rPr lang="en-NZ" sz="1200" b="0" i="0" u="none" strike="noStrike" kern="1200" dirty="0" err="1" smtClean="0">
                <a:solidFill>
                  <a:schemeClr val="tx1"/>
                </a:solidFill>
                <a:effectLst/>
                <a:latin typeface="+mn-lt"/>
                <a:ea typeface="+mn-ea"/>
                <a:cs typeface="+mn-cs"/>
              </a:rPr>
              <a:t>Kuterovac-Jagodic</a:t>
            </a:r>
            <a:r>
              <a:rPr lang="en-NZ" sz="1200" b="0" i="0" u="none" strike="noStrike" kern="1200" dirty="0" smtClean="0">
                <a:solidFill>
                  <a:schemeClr val="tx1"/>
                </a:solidFill>
                <a:effectLst/>
                <a:latin typeface="+mn-lt"/>
                <a:ea typeface="+mn-ea"/>
                <a:cs typeface="+mn-cs"/>
              </a:rPr>
              <a:t>, 2003, Almqvist &amp;</a:t>
            </a:r>
            <a:r>
              <a:rPr lang="en-NZ" sz="1200" b="0" i="0" u="none" strike="noStrike" kern="1200" baseline="0" dirty="0" smtClean="0">
                <a:solidFill>
                  <a:schemeClr val="tx1"/>
                </a:solidFill>
                <a:effectLst/>
                <a:latin typeface="+mn-lt"/>
                <a:ea typeface="+mn-ea"/>
                <a:cs typeface="+mn-cs"/>
              </a:rPr>
              <a:t> </a:t>
            </a:r>
            <a:r>
              <a:rPr lang="en-NZ" sz="1200" b="0" i="0" u="none" strike="noStrike" kern="1200" dirty="0" err="1" smtClean="0">
                <a:solidFill>
                  <a:schemeClr val="tx1"/>
                </a:solidFill>
                <a:effectLst/>
                <a:latin typeface="+mn-lt"/>
                <a:ea typeface="+mn-ea"/>
                <a:cs typeface="+mn-cs"/>
              </a:rPr>
              <a:t>Brandell</a:t>
            </a:r>
            <a:r>
              <a:rPr lang="en-NZ" sz="1200" b="0" i="0" u="none" strike="noStrike" kern="1200" dirty="0" smtClean="0">
                <a:solidFill>
                  <a:schemeClr val="tx1"/>
                </a:solidFill>
                <a:effectLst/>
                <a:latin typeface="+mn-lt"/>
                <a:ea typeface="+mn-ea"/>
                <a:cs typeface="+mn-cs"/>
              </a:rPr>
              <a:t>-Forsberg, 1997, </a:t>
            </a:r>
            <a:r>
              <a:rPr lang="en-NZ" sz="1200" b="0" i="0" u="none" strike="noStrike" kern="1200" dirty="0" err="1" smtClean="0">
                <a:solidFill>
                  <a:schemeClr val="tx1"/>
                </a:solidFill>
                <a:effectLst/>
                <a:latin typeface="+mn-lt"/>
                <a:ea typeface="+mn-ea"/>
                <a:cs typeface="+mn-cs"/>
              </a:rPr>
              <a:t>Kinzie</a:t>
            </a:r>
            <a:r>
              <a:rPr lang="en-NZ" sz="1200" b="0" i="0" u="none" strike="noStrike" kern="1200" dirty="0" smtClean="0">
                <a:solidFill>
                  <a:schemeClr val="tx1"/>
                </a:solidFill>
                <a:effectLst/>
                <a:latin typeface="+mn-lt"/>
                <a:ea typeface="+mn-ea"/>
                <a:cs typeface="+mn-cs"/>
              </a:rPr>
              <a:t>, Sack, Angell, Manson, &amp; </a:t>
            </a:r>
            <a:r>
              <a:rPr lang="en-NZ" sz="1200" b="0" i="0" u="none" strike="noStrike" kern="1200" dirty="0" err="1" smtClean="0">
                <a:solidFill>
                  <a:schemeClr val="tx1"/>
                </a:solidFill>
                <a:effectLst/>
                <a:latin typeface="+mn-lt"/>
                <a:ea typeface="+mn-ea"/>
                <a:cs typeface="+mn-cs"/>
              </a:rPr>
              <a:t>Rath</a:t>
            </a:r>
            <a:r>
              <a:rPr lang="en-NZ" sz="1200" b="0" i="0" u="none" strike="noStrike" kern="1200" dirty="0" smtClean="0">
                <a:solidFill>
                  <a:schemeClr val="tx1"/>
                </a:solidFill>
                <a:effectLst/>
                <a:latin typeface="+mn-lt"/>
                <a:ea typeface="+mn-ea"/>
                <a:cs typeface="+mn-cs"/>
              </a:rPr>
              <a:t>, 1986</a:t>
            </a:r>
          </a:p>
          <a:p>
            <a:pPr rtl="0" eaLnBrk="1" fontAlgn="t" latinLnBrk="0" hangingPunct="1"/>
            <a:endParaRPr lang="en-NZ" sz="1200" b="0" i="0" u="none" strike="noStrike" kern="1200" dirty="0" smtClean="0">
              <a:solidFill>
                <a:schemeClr val="tx1"/>
              </a:solidFill>
              <a:effectLst/>
              <a:latin typeface="+mn-lt"/>
              <a:ea typeface="+mn-ea"/>
              <a:cs typeface="+mn-cs"/>
            </a:endParaRPr>
          </a:p>
          <a:p>
            <a:endParaRPr lang="en-NZ" sz="1200" i="1" kern="1200" baseline="0" dirty="0" smtClean="0">
              <a:solidFill>
                <a:schemeClr val="tx1"/>
              </a:solidFill>
              <a:latin typeface="+mn-lt"/>
              <a:ea typeface="+mn-ea"/>
              <a:cs typeface="+mn-cs"/>
            </a:endParaRPr>
          </a:p>
          <a:p>
            <a:pPr lvl="1"/>
            <a:endParaRPr lang="en-NZ" i="1" dirty="0" smtClean="0"/>
          </a:p>
          <a:p>
            <a:endParaRPr lang="en-NZ" i="1" dirty="0"/>
          </a:p>
        </p:txBody>
      </p:sp>
      <p:sp>
        <p:nvSpPr>
          <p:cNvPr id="4" name="Slide Number Placeholder 3"/>
          <p:cNvSpPr>
            <a:spLocks noGrp="1"/>
          </p:cNvSpPr>
          <p:nvPr>
            <p:ph type="sldNum" sz="quarter" idx="10"/>
          </p:nvPr>
        </p:nvSpPr>
        <p:spPr/>
        <p:txBody>
          <a:bodyPr/>
          <a:lstStyle/>
          <a:p>
            <a:fld id="{A514EF88-E836-44B1-9C0B-F43CD65EDBC6}" type="slidenum">
              <a:rPr lang="en-NZ" smtClean="0"/>
              <a:pPr/>
              <a:t>6</a:t>
            </a:fld>
            <a:endParaRPr lang="en-NZ"/>
          </a:p>
        </p:txBody>
      </p:sp>
    </p:spTree>
    <p:extLst>
      <p:ext uri="{BB962C8B-B14F-4D97-AF65-F5344CB8AC3E}">
        <p14:creationId xmlns:p14="http://schemas.microsoft.com/office/powerpoint/2010/main" val="411776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Man Hau</a:t>
            </a:r>
          </a:p>
          <a:p>
            <a:r>
              <a:rPr lang="en-NZ" dirty="0" smtClean="0"/>
              <a:t>This is what we wanted to achieve and did achieve…………….pair work, group work, learners working with resources to make meaning</a:t>
            </a:r>
            <a:r>
              <a:rPr lang="en-NZ" baseline="0" dirty="0" smtClean="0"/>
              <a:t> and use new language in creative ways.</a:t>
            </a:r>
            <a:endParaRPr lang="en-NZ" dirty="0" smtClean="0"/>
          </a:p>
        </p:txBody>
      </p:sp>
      <p:sp>
        <p:nvSpPr>
          <p:cNvPr id="4" name="Slide Number Placeholder 3"/>
          <p:cNvSpPr>
            <a:spLocks noGrp="1"/>
          </p:cNvSpPr>
          <p:nvPr>
            <p:ph type="sldNum" sz="quarter" idx="10"/>
          </p:nvPr>
        </p:nvSpPr>
        <p:spPr/>
        <p:txBody>
          <a:bodyPr/>
          <a:lstStyle/>
          <a:p>
            <a:fld id="{A514EF88-E836-44B1-9C0B-F43CD65EDBC6}" type="slidenum">
              <a:rPr lang="en-NZ" smtClean="0"/>
              <a:pPr/>
              <a:t>7</a:t>
            </a:fld>
            <a:endParaRPr lang="en-NZ"/>
          </a:p>
        </p:txBody>
      </p:sp>
    </p:spTree>
    <p:extLst>
      <p:ext uri="{BB962C8B-B14F-4D97-AF65-F5344CB8AC3E}">
        <p14:creationId xmlns:p14="http://schemas.microsoft.com/office/powerpoint/2010/main" val="372728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Penny</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During the half hour weekly session of peer teaching we can have up to 45 students in the room and 3 staff members. As soon as the </a:t>
            </a:r>
            <a:r>
              <a:rPr lang="en-NZ" dirty="0" err="1" smtClean="0"/>
              <a:t>Kaiāwhina</a:t>
            </a:r>
            <a:r>
              <a:rPr lang="en-NZ" dirty="0" smtClean="0"/>
              <a:t> walk in and </a:t>
            </a:r>
            <a:r>
              <a:rPr lang="en-NZ" dirty="0" err="1" smtClean="0"/>
              <a:t>Akonga</a:t>
            </a:r>
            <a:r>
              <a:rPr lang="en-NZ" dirty="0" smtClean="0"/>
              <a:t> are paired</a:t>
            </a:r>
            <a:r>
              <a:rPr lang="en-NZ" baseline="0" dirty="0" smtClean="0"/>
              <a:t> up with them the classroom is buzzing; look at the level of connection and engagement between the pairs in the photos and judge for yourselves.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We ask the </a:t>
            </a:r>
            <a:r>
              <a:rPr lang="en-NZ" baseline="0" dirty="0" err="1" smtClean="0"/>
              <a:t>Kai</a:t>
            </a:r>
            <a:r>
              <a:rPr lang="en-NZ" dirty="0" err="1" smtClean="0"/>
              <a:t>ā</a:t>
            </a:r>
            <a:r>
              <a:rPr lang="en-NZ" baseline="0" dirty="0" err="1" smtClean="0"/>
              <a:t>whina</a:t>
            </a:r>
            <a:r>
              <a:rPr lang="en-NZ" baseline="0" dirty="0" smtClean="0"/>
              <a:t> to work on specific difficult concepts first and then do whatever the </a:t>
            </a:r>
            <a:r>
              <a:rPr lang="en-NZ" baseline="0" dirty="0" err="1" smtClean="0"/>
              <a:t>akonga</a:t>
            </a:r>
            <a:r>
              <a:rPr lang="en-NZ" baseline="0" dirty="0" smtClean="0"/>
              <a:t> want, transferring control to the </a:t>
            </a:r>
            <a:r>
              <a:rPr lang="en-NZ" baseline="0" dirty="0" err="1" smtClean="0"/>
              <a:t>akonga</a:t>
            </a:r>
            <a:r>
              <a:rPr lang="en-NZ"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This </a:t>
            </a:r>
            <a:r>
              <a:rPr lang="en-NZ" dirty="0" smtClean="0"/>
              <a:t>bilingual teaching has enabled </a:t>
            </a:r>
            <a:r>
              <a:rPr lang="en-NZ" dirty="0" err="1" smtClean="0"/>
              <a:t>kaiāwhina</a:t>
            </a:r>
            <a:r>
              <a:rPr lang="en-NZ" dirty="0" smtClean="0"/>
              <a:t> to explain abstract concepts, teach culturally relevant learning skills and help learners feel more in control of their learning. It also provides ethno-specific</a:t>
            </a:r>
            <a:r>
              <a:rPr lang="en-NZ" baseline="0" dirty="0" smtClean="0"/>
              <a:t> emotional support in the classroom.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As </a:t>
            </a:r>
            <a:r>
              <a:rPr lang="en-NZ" baseline="0" dirty="0" err="1" smtClean="0"/>
              <a:t>Auerbach</a:t>
            </a:r>
            <a:r>
              <a:rPr lang="en-NZ" baseline="0" dirty="0" smtClean="0"/>
              <a:t> stated “its (bi-lingual teaching) power comes from the fact that barriers between teacher and learner are broken down.”</a:t>
            </a:r>
          </a:p>
        </p:txBody>
      </p:sp>
      <p:sp>
        <p:nvSpPr>
          <p:cNvPr id="4" name="Slide Number Placeholder 3"/>
          <p:cNvSpPr>
            <a:spLocks noGrp="1"/>
          </p:cNvSpPr>
          <p:nvPr>
            <p:ph type="sldNum" sz="quarter" idx="10"/>
          </p:nvPr>
        </p:nvSpPr>
        <p:spPr/>
        <p:txBody>
          <a:bodyPr/>
          <a:lstStyle/>
          <a:p>
            <a:fld id="{A514EF88-E836-44B1-9C0B-F43CD65EDBC6}" type="slidenum">
              <a:rPr lang="en-NZ" smtClean="0"/>
              <a:pPr/>
              <a:t>8</a:t>
            </a:fld>
            <a:endParaRPr lang="en-NZ"/>
          </a:p>
        </p:txBody>
      </p:sp>
    </p:spTree>
    <p:extLst>
      <p:ext uri="{BB962C8B-B14F-4D97-AF65-F5344CB8AC3E}">
        <p14:creationId xmlns:p14="http://schemas.microsoft.com/office/powerpoint/2010/main" val="420359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Man Hau</a:t>
            </a:r>
          </a:p>
          <a:p>
            <a:r>
              <a:rPr lang="en-NZ" dirty="0" smtClean="0"/>
              <a:t>We conducted a short</a:t>
            </a:r>
            <a:r>
              <a:rPr lang="en-NZ" baseline="0" dirty="0" smtClean="0"/>
              <a:t> survey on the peer teaching session with our literacy students. For this we used professional interpreters whom we have for half an hour a week. It was apparent from the answers that they thought they were learning during the session and they found it fun.</a:t>
            </a:r>
          </a:p>
          <a:p>
            <a:r>
              <a:rPr lang="en-NZ" baseline="0" dirty="0" smtClean="0"/>
              <a:t>We asked </a:t>
            </a:r>
            <a:r>
              <a:rPr lang="en-NZ" baseline="0" dirty="0" err="1" smtClean="0"/>
              <a:t>akonga:</a:t>
            </a:r>
            <a:r>
              <a:rPr lang="en-NZ" sz="1200" dirty="0" err="1" smtClean="0">
                <a:ea typeface="+mn-ea"/>
                <a:cs typeface="+mn-cs"/>
              </a:rPr>
              <a:t>What</a:t>
            </a:r>
            <a:r>
              <a:rPr lang="en-NZ" sz="1200" dirty="0" smtClean="0">
                <a:ea typeface="+mn-ea"/>
                <a:cs typeface="+mn-cs"/>
              </a:rPr>
              <a:t> did you think of the peer teaching?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aseline="0" dirty="0" smtClean="0">
                <a:ea typeface="+mn-ea"/>
                <a:cs typeface="+mn-cs"/>
              </a:rPr>
              <a:t>We asked </a:t>
            </a:r>
            <a:r>
              <a:rPr kumimoji="0" lang="en-NZ" sz="1400" b="0" i="0" u="none" strike="noStrike" kern="1200" cap="none" spc="0" normalizeH="0" baseline="0" noProof="0" dirty="0" err="1" smtClean="0">
                <a:ln>
                  <a:noFill/>
                </a:ln>
                <a:solidFill>
                  <a:srgbClr val="6C3B7A"/>
                </a:solidFill>
                <a:effectLst/>
                <a:uLnTx/>
                <a:uFillTx/>
                <a:latin typeface="+mn-lt"/>
                <a:ea typeface="+mn-ea"/>
                <a:cs typeface="+mn-cs"/>
              </a:rPr>
              <a:t>Kaiāwhina</a:t>
            </a:r>
            <a:r>
              <a:rPr kumimoji="0" lang="en-NZ" sz="1400" b="0" i="0" u="none" strike="noStrike" kern="1200" cap="none" spc="0" normalizeH="0" baseline="0" noProof="0" dirty="0" smtClean="0">
                <a:ln>
                  <a:noFill/>
                </a:ln>
                <a:solidFill>
                  <a:srgbClr val="6C3B7A"/>
                </a:solidFill>
                <a:effectLst/>
                <a:uLnTx/>
                <a:uFillTx/>
                <a:latin typeface="+mn-lt"/>
                <a:ea typeface="+mn-ea"/>
                <a:cs typeface="+mn-cs"/>
              </a:rPr>
              <a:t> in the intermediate class: </a:t>
            </a:r>
            <a:r>
              <a:rPr lang="en-NZ" sz="1200" b="0" dirty="0" smtClean="0">
                <a:solidFill>
                  <a:srgbClr val="6C3B7A"/>
                </a:solidFill>
              </a:rPr>
              <a:t>Was it a worthwhile use of your time?</a:t>
            </a:r>
          </a:p>
          <a:p>
            <a:endParaRPr lang="en-NZ" baseline="0" dirty="0" smtClean="0"/>
          </a:p>
          <a:p>
            <a:r>
              <a:rPr lang="en-NZ" baseline="0" dirty="0" smtClean="0"/>
              <a:t>The teacher of the intermediate learners stated that her experience of the peer teaching was “overwhelmingly positive.” etc. The only negative expressed by students is that it is not always possible to have every student matched with someone who speaks their own language.</a:t>
            </a:r>
            <a:endParaRPr lang="en-NZ" dirty="0"/>
          </a:p>
        </p:txBody>
      </p:sp>
      <p:sp>
        <p:nvSpPr>
          <p:cNvPr id="4" name="Slide Number Placeholder 3"/>
          <p:cNvSpPr>
            <a:spLocks noGrp="1"/>
          </p:cNvSpPr>
          <p:nvPr>
            <p:ph type="sldNum" sz="quarter" idx="10"/>
          </p:nvPr>
        </p:nvSpPr>
        <p:spPr/>
        <p:txBody>
          <a:bodyPr/>
          <a:lstStyle/>
          <a:p>
            <a:fld id="{A514EF88-E836-44B1-9C0B-F43CD65EDBC6}" type="slidenum">
              <a:rPr lang="en-NZ" smtClean="0"/>
              <a:pPr/>
              <a:t>11</a:t>
            </a:fld>
            <a:endParaRPr lang="en-NZ"/>
          </a:p>
        </p:txBody>
      </p:sp>
    </p:spTree>
    <p:extLst>
      <p:ext uri="{BB962C8B-B14F-4D97-AF65-F5344CB8AC3E}">
        <p14:creationId xmlns:p14="http://schemas.microsoft.com/office/powerpoint/2010/main" val="195479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A514EF88-E836-44B1-9C0B-F43CD65EDBC6}" type="slidenum">
              <a:rPr lang="en-NZ" smtClean="0"/>
              <a:pPr/>
              <a:t>12</a:t>
            </a:fld>
            <a:endParaRPr lang="en-NZ"/>
          </a:p>
        </p:txBody>
      </p:sp>
    </p:spTree>
    <p:extLst>
      <p:ext uri="{BB962C8B-B14F-4D97-AF65-F5344CB8AC3E}">
        <p14:creationId xmlns:p14="http://schemas.microsoft.com/office/powerpoint/2010/main" val="2487113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 Te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 y="3283131"/>
            <a:ext cx="6923313" cy="2107475"/>
          </a:xfrm>
          <a:prstGeom prst="rect">
            <a:avLst/>
          </a:prstGeom>
          <a:solidFill>
            <a:srgbClr val="339FAD">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sz="600" baseline="-25000" dirty="0"/>
          </a:p>
        </p:txBody>
      </p:sp>
      <p:sp>
        <p:nvSpPr>
          <p:cNvPr id="2" name="Title 1"/>
          <p:cNvSpPr>
            <a:spLocks noGrp="1"/>
          </p:cNvSpPr>
          <p:nvPr>
            <p:ph type="title"/>
          </p:nvPr>
        </p:nvSpPr>
        <p:spPr>
          <a:xfrm>
            <a:off x="649061" y="3495040"/>
            <a:ext cx="6105525" cy="1277938"/>
          </a:xfrm>
        </p:spPr>
        <p:txBody>
          <a:bodyPr anchor="b"/>
          <a:lstStyle>
            <a:lvl1pPr>
              <a:defRPr>
                <a:solidFill>
                  <a:schemeClr val="bg1"/>
                </a:solidFill>
              </a:defRPr>
            </a:lvl1pPr>
          </a:lstStyle>
          <a:p>
            <a:r>
              <a:rPr lang="en-US" dirty="0" smtClean="0"/>
              <a:t>Click to edit Master title style</a:t>
            </a:r>
            <a:endParaRPr lang="en-NZ" dirty="0"/>
          </a:p>
        </p:txBody>
      </p:sp>
      <p:sp>
        <p:nvSpPr>
          <p:cNvPr id="6" name="Subtitle 2"/>
          <p:cNvSpPr>
            <a:spLocks noGrp="1"/>
          </p:cNvSpPr>
          <p:nvPr>
            <p:ph type="subTitle" idx="1"/>
          </p:nvPr>
        </p:nvSpPr>
        <p:spPr>
          <a:xfrm>
            <a:off x="649061" y="4772978"/>
            <a:ext cx="6105525" cy="617628"/>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9241" y="0"/>
            <a:ext cx="1676872" cy="1666430"/>
          </a:xfrm>
          <a:prstGeom prst="rect">
            <a:avLst/>
          </a:prstGeom>
        </p:spPr>
      </p:pic>
    </p:spTree>
    <p:extLst>
      <p:ext uri="{BB962C8B-B14F-4D97-AF65-F5344CB8AC3E}">
        <p14:creationId xmlns:p14="http://schemas.microsoft.com/office/powerpoint/2010/main" val="27406473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age - Te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095375" y="365126"/>
            <a:ext cx="7886700" cy="1325563"/>
          </a:xfrm>
          <a:prstGeom prst="rect">
            <a:avLst/>
          </a:prstGeom>
        </p:spPr>
        <p:txBody>
          <a:bodyPr vert="horz" lIns="91440" tIns="45720" rIns="91440" bIns="45720" rtlCol="0" anchor="ctr">
            <a:normAutofit/>
          </a:bodyPr>
          <a:lstStyle>
            <a:lvl1pPr>
              <a:defRPr>
                <a:solidFill>
                  <a:srgbClr val="339FAD"/>
                </a:solidFill>
              </a:defRPr>
            </a:lvl1pPr>
          </a:lstStyle>
          <a:p>
            <a:r>
              <a:rPr lang="en-US" dirty="0" smtClean="0"/>
              <a:t>Click to edit Master title style</a:t>
            </a:r>
            <a:endParaRPr lang="en-NZ" dirty="0"/>
          </a:p>
        </p:txBody>
      </p:sp>
      <p:sp>
        <p:nvSpPr>
          <p:cNvPr id="12" name="Text Placeholder 11"/>
          <p:cNvSpPr>
            <a:spLocks noGrp="1"/>
          </p:cNvSpPr>
          <p:nvPr>
            <p:ph type="body" sz="quarter" idx="13"/>
          </p:nvPr>
        </p:nvSpPr>
        <p:spPr>
          <a:xfrm>
            <a:off x="1095375" y="1844530"/>
            <a:ext cx="7886700" cy="4351338"/>
          </a:xfrm>
        </p:spPr>
        <p:txBody>
          <a:bodyPr/>
          <a:lstStyle>
            <a:lvl1pPr>
              <a:buClr>
                <a:srgbClr val="339FAD"/>
              </a:buClr>
              <a:defRPr/>
            </a:lvl1pPr>
            <a:lvl2pPr>
              <a:buClr>
                <a:srgbClr val="339FAD"/>
              </a:buClr>
              <a:defRPr/>
            </a:lvl2pPr>
            <a:lvl3pPr>
              <a:buClr>
                <a:srgbClr val="339FAD"/>
              </a:buClr>
              <a:defRPr/>
            </a:lvl3pPr>
            <a:lvl4pPr>
              <a:buClr>
                <a:srgbClr val="339FAD"/>
              </a:buClr>
              <a:defRPr/>
            </a:lvl4pPr>
            <a:lvl5pPr>
              <a:buClr>
                <a:srgbClr val="339FAD"/>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4127829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11/20/2015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3586899977"/>
      </p:ext>
    </p:extLst>
  </p:cSld>
  <p:clrMap bg1="lt1" tx1="dk1" bg2="lt2" tx2="dk2" accent1="accent1" accent2="accent2" accent3="accent3" accent4="accent4" accent5="accent5" accent6="accent6" hlink="hlink" folHlink="folHlink"/>
  <p:sldLayoutIdLst>
    <p:sldLayoutId id="2147483694" r:id="rId1"/>
    <p:sldLayoutId id="2147483696" r:id="rId2"/>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9SPtxb6zVH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9SPtxb6zVH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www.mser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667" y="3455284"/>
            <a:ext cx="7213867" cy="1277938"/>
          </a:xfrm>
        </p:spPr>
        <p:txBody>
          <a:bodyPr>
            <a:normAutofit fontScale="90000"/>
          </a:bodyPr>
          <a:lstStyle/>
          <a:p>
            <a:r>
              <a:rPr lang="en-NZ" sz="4000" dirty="0" smtClean="0"/>
              <a:t>A Modern Learning Environment </a:t>
            </a:r>
            <a:r>
              <a:rPr lang="en-NZ" dirty="0" smtClean="0"/>
              <a:t/>
            </a:r>
            <a:br>
              <a:rPr lang="en-NZ" dirty="0" smtClean="0"/>
            </a:br>
            <a:r>
              <a:rPr lang="en-NZ" dirty="0" smtClean="0"/>
              <a:t>For Pre-beginner Adult ESOL Learners</a:t>
            </a:r>
            <a:endParaRPr lang="en-NZ" dirty="0"/>
          </a:p>
        </p:txBody>
      </p:sp>
      <p:sp>
        <p:nvSpPr>
          <p:cNvPr id="5" name="Subtitle 4"/>
          <p:cNvSpPr>
            <a:spLocks noGrp="1"/>
          </p:cNvSpPr>
          <p:nvPr>
            <p:ph type="subTitle" idx="1"/>
          </p:nvPr>
        </p:nvSpPr>
        <p:spPr>
          <a:xfrm>
            <a:off x="372266" y="4724756"/>
            <a:ext cx="6475453" cy="584213"/>
          </a:xfrm>
        </p:spPr>
        <p:txBody>
          <a:bodyPr>
            <a:normAutofit/>
          </a:bodyPr>
          <a:lstStyle/>
          <a:p>
            <a:r>
              <a:rPr lang="en-NZ" dirty="0" smtClean="0"/>
              <a:t>Possibility and Collaboration </a:t>
            </a:r>
            <a:r>
              <a:rPr lang="en-NZ" u="sng" dirty="0" smtClean="0"/>
              <a:t>C</a:t>
            </a:r>
            <a:r>
              <a:rPr lang="en-NZ" dirty="0" smtClean="0">
                <a:hlinkClick r:id="rId3"/>
              </a:rPr>
              <a:t>ombine</a:t>
            </a:r>
            <a:r>
              <a:rPr lang="en-NZ" dirty="0" smtClean="0"/>
              <a:t> in the Transition Stage</a:t>
            </a:r>
            <a:endParaRPr lang="en-NZ" dirty="0"/>
          </a:p>
        </p:txBody>
      </p:sp>
    </p:spTree>
    <p:extLst>
      <p:ext uri="{BB962C8B-B14F-4D97-AF65-F5344CB8AC3E}">
        <p14:creationId xmlns:p14="http://schemas.microsoft.com/office/powerpoint/2010/main" val="540220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Text Placeholder 2"/>
          <p:cNvSpPr>
            <a:spLocks noGrp="1"/>
          </p:cNvSpPr>
          <p:nvPr>
            <p:ph type="body" sz="quarter" idx="13"/>
          </p:nvPr>
        </p:nvSpPr>
        <p:spPr/>
        <p:txBody>
          <a:bodyPr/>
          <a:lstStyle/>
          <a:p>
            <a:endParaRPr lang="en-NZ" dirty="0"/>
          </a:p>
        </p:txBody>
      </p:sp>
      <p:pic>
        <p:nvPicPr>
          <p:cNvPr id="4" name="Picture 3" descr="C:\Users\phickey\AppData\Local\Microsoft\Windows\Temporary Internet Files\Content.Word\DSCF1858.jpg"/>
          <p:cNvPicPr/>
          <p:nvPr/>
        </p:nvPicPr>
        <p:blipFill rotWithShape="1">
          <a:blip r:embed="rId2" cstate="print">
            <a:extLst>
              <a:ext uri="{28A0092B-C50C-407E-A947-70E740481C1C}">
                <a14:useLocalDpi xmlns:a14="http://schemas.microsoft.com/office/drawing/2010/main" val="0"/>
              </a:ext>
            </a:extLst>
          </a:blip>
          <a:srcRect t="47111" r="25886" b="12481"/>
          <a:stretch/>
        </p:blipFill>
        <p:spPr bwMode="auto">
          <a:xfrm>
            <a:off x="829733" y="1820333"/>
            <a:ext cx="8314267" cy="4174067"/>
          </a:xfrm>
          <a:prstGeom prst="rect">
            <a:avLst/>
          </a:prstGeom>
          <a:noFill/>
          <a:ln>
            <a:noFill/>
          </a:ln>
        </p:spPr>
      </p:pic>
    </p:spTree>
    <p:extLst>
      <p:ext uri="{BB962C8B-B14F-4D97-AF65-F5344CB8AC3E}">
        <p14:creationId xmlns:p14="http://schemas.microsoft.com/office/powerpoint/2010/main" val="3949269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874" y="316492"/>
            <a:ext cx="7886700" cy="733375"/>
          </a:xfrm>
        </p:spPr>
        <p:txBody>
          <a:bodyPr>
            <a:normAutofit/>
          </a:bodyPr>
          <a:lstStyle/>
          <a:p>
            <a:r>
              <a:rPr lang="en-NZ" sz="3200" dirty="0" err="1">
                <a:solidFill>
                  <a:srgbClr val="6C3B7A"/>
                </a:solidFill>
              </a:rPr>
              <a:t>Akonga</a:t>
            </a:r>
            <a:endParaRPr lang="en-NZ" sz="3200" dirty="0">
              <a:solidFill>
                <a:srgbClr val="6C3B7A"/>
              </a:solidFill>
            </a:endParaRPr>
          </a:p>
        </p:txBody>
      </p:sp>
      <p:sp>
        <p:nvSpPr>
          <p:cNvPr id="4" name="Content Placeholder 2"/>
          <p:cNvSpPr>
            <a:spLocks noGrp="1"/>
          </p:cNvSpPr>
          <p:nvPr>
            <p:ph type="body" sz="quarter" idx="13"/>
          </p:nvPr>
        </p:nvSpPr>
        <p:spPr>
          <a:xfrm>
            <a:off x="880783" y="855133"/>
            <a:ext cx="7886700" cy="1439328"/>
          </a:xfrm>
        </p:spPr>
        <p:txBody>
          <a:bodyPr>
            <a:normAutofit fontScale="32500" lnSpcReduction="20000"/>
          </a:bodyPr>
          <a:lstStyle/>
          <a:p>
            <a:pPr>
              <a:buNone/>
            </a:pPr>
            <a:endParaRPr lang="en-NZ" sz="3200" b="1" dirty="0">
              <a:solidFill>
                <a:srgbClr val="6C3B7A"/>
              </a:solidFill>
              <a:ea typeface="+mj-ea"/>
              <a:cs typeface="+mj-cs"/>
            </a:endParaRPr>
          </a:p>
          <a:p>
            <a:pPr>
              <a:lnSpc>
                <a:spcPct val="120000"/>
              </a:lnSpc>
              <a:buNone/>
            </a:pPr>
            <a:r>
              <a:rPr lang="en-NZ" sz="7400" dirty="0">
                <a:solidFill>
                  <a:srgbClr val="6C3B7A"/>
                </a:solidFill>
              </a:rPr>
              <a:t>“I can remember about 16 new words.”</a:t>
            </a:r>
          </a:p>
          <a:p>
            <a:pPr>
              <a:lnSpc>
                <a:spcPct val="120000"/>
              </a:lnSpc>
              <a:buNone/>
            </a:pPr>
            <a:r>
              <a:rPr lang="en-NZ" sz="7400" dirty="0">
                <a:solidFill>
                  <a:srgbClr val="6C3B7A"/>
                </a:solidFill>
              </a:rPr>
              <a:t>“They speak our language.” </a:t>
            </a:r>
          </a:p>
          <a:p>
            <a:pPr>
              <a:buNone/>
            </a:pPr>
            <a:r>
              <a:rPr lang="en-NZ" dirty="0" smtClean="0">
                <a:solidFill>
                  <a:srgbClr val="6C3B7A"/>
                </a:solidFill>
              </a:rPr>
              <a:t>	</a:t>
            </a:r>
          </a:p>
          <a:p>
            <a:pPr>
              <a:buNone/>
            </a:pPr>
            <a:endParaRPr lang="en-NZ" dirty="0" smtClean="0">
              <a:solidFill>
                <a:srgbClr val="6C3B7A"/>
              </a:solidFill>
            </a:endParaRPr>
          </a:p>
          <a:p>
            <a:endParaRPr lang="en-NZ" dirty="0">
              <a:solidFill>
                <a:srgbClr val="6C3B7A"/>
              </a:solidFill>
            </a:endParaRPr>
          </a:p>
        </p:txBody>
      </p:sp>
      <p:sp>
        <p:nvSpPr>
          <p:cNvPr id="5" name="Title 1"/>
          <p:cNvSpPr txBox="1">
            <a:spLocks/>
          </p:cNvSpPr>
          <p:nvPr/>
        </p:nvSpPr>
        <p:spPr>
          <a:xfrm>
            <a:off x="1041304" y="1857323"/>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1" i="0" u="none" strike="noStrike" kern="1200" cap="none" spc="0" normalizeH="0" baseline="0" noProof="0" dirty="0" err="1" smtClean="0">
                <a:ln>
                  <a:noFill/>
                </a:ln>
                <a:solidFill>
                  <a:srgbClr val="6C3B7A"/>
                </a:solidFill>
                <a:effectLst/>
                <a:uLnTx/>
                <a:uFillTx/>
                <a:latin typeface="+mn-lt"/>
                <a:ea typeface="+mj-ea"/>
                <a:cs typeface="+mj-cs"/>
              </a:rPr>
              <a:t>Kaiāwhina</a:t>
            </a:r>
            <a:r>
              <a:rPr kumimoji="0" lang="en-NZ" sz="3200" b="1" i="0" u="none" strike="noStrike" kern="1200" cap="none" spc="0" normalizeH="0" baseline="0" noProof="0" dirty="0" smtClean="0">
                <a:ln>
                  <a:noFill/>
                </a:ln>
                <a:solidFill>
                  <a:srgbClr val="6C3B7A"/>
                </a:solidFill>
                <a:effectLst/>
                <a:uLnTx/>
                <a:uFillTx/>
                <a:latin typeface="+mn-lt"/>
                <a:ea typeface="+mj-ea"/>
                <a:cs typeface="+mj-cs"/>
              </a:rPr>
              <a:t/>
            </a:r>
            <a:br>
              <a:rPr kumimoji="0" lang="en-NZ" sz="3200" b="1" i="0" u="none" strike="noStrike" kern="1200" cap="none" spc="0" normalizeH="0" baseline="0" noProof="0" dirty="0" smtClean="0">
                <a:ln>
                  <a:noFill/>
                </a:ln>
                <a:solidFill>
                  <a:srgbClr val="6C3B7A"/>
                </a:solidFill>
                <a:effectLst/>
                <a:uLnTx/>
                <a:uFillTx/>
                <a:latin typeface="+mn-lt"/>
                <a:ea typeface="+mj-ea"/>
                <a:cs typeface="+mj-cs"/>
              </a:rPr>
            </a:br>
            <a:endParaRPr lang="en-NZ" sz="2700" b="1" dirty="0">
              <a:solidFill>
                <a:srgbClr val="6C3B7A"/>
              </a:solidFill>
            </a:endParaRPr>
          </a:p>
        </p:txBody>
      </p:sp>
      <p:sp>
        <p:nvSpPr>
          <p:cNvPr id="6" name="Rectangle 5"/>
          <p:cNvSpPr/>
          <p:nvPr/>
        </p:nvSpPr>
        <p:spPr>
          <a:xfrm>
            <a:off x="965168" y="2482485"/>
            <a:ext cx="8178831" cy="4462760"/>
          </a:xfrm>
          <a:prstGeom prst="rect">
            <a:avLst/>
          </a:prstGeom>
        </p:spPr>
        <p:txBody>
          <a:bodyPr wrap="square">
            <a:spAutoFit/>
          </a:bodyPr>
          <a:lstStyle/>
          <a:p>
            <a:pPr>
              <a:lnSpc>
                <a:spcPct val="150000"/>
              </a:lnSpc>
            </a:pPr>
            <a:r>
              <a:rPr lang="en-NZ" sz="2400" dirty="0" smtClean="0">
                <a:solidFill>
                  <a:srgbClr val="6C3B7A"/>
                </a:solidFill>
              </a:rPr>
              <a:t>“It was useful for me because the time repeated for me again.”</a:t>
            </a:r>
          </a:p>
          <a:p>
            <a:pPr>
              <a:lnSpc>
                <a:spcPct val="150000"/>
              </a:lnSpc>
            </a:pPr>
            <a:r>
              <a:rPr lang="en-NZ" sz="2400" dirty="0" smtClean="0">
                <a:solidFill>
                  <a:srgbClr val="6C3B7A"/>
                </a:solidFill>
              </a:rPr>
              <a:t>“give you great sense of helping and being useful to others.” </a:t>
            </a:r>
          </a:p>
          <a:p>
            <a:pPr>
              <a:lnSpc>
                <a:spcPct val="150000"/>
              </a:lnSpc>
            </a:pPr>
            <a:r>
              <a:rPr lang="en-NZ" sz="2400" dirty="0" smtClean="0">
                <a:solidFill>
                  <a:srgbClr val="6C3B7A"/>
                </a:solidFill>
              </a:rPr>
              <a:t>“I want to help my student in Hamilton too.”</a:t>
            </a:r>
          </a:p>
          <a:p>
            <a:endParaRPr lang="en-NZ" dirty="0" smtClean="0">
              <a:solidFill>
                <a:srgbClr val="6C3B7A"/>
              </a:solidFill>
            </a:endParaRPr>
          </a:p>
          <a:p>
            <a:r>
              <a:rPr lang="en-NZ" sz="3200" b="1" dirty="0" smtClean="0">
                <a:solidFill>
                  <a:srgbClr val="6C3B7A"/>
                </a:solidFill>
                <a:ea typeface="+mj-ea"/>
                <a:cs typeface="+mj-cs"/>
              </a:rPr>
              <a:t>Intermediate teacher</a:t>
            </a:r>
          </a:p>
          <a:p>
            <a:pPr>
              <a:lnSpc>
                <a:spcPct val="150000"/>
              </a:lnSpc>
            </a:pPr>
            <a:r>
              <a:rPr lang="en-NZ" sz="2400" dirty="0" smtClean="0">
                <a:solidFill>
                  <a:srgbClr val="6C3B7A"/>
                </a:solidFill>
              </a:rPr>
              <a:t>“overwhelmingly positive “</a:t>
            </a:r>
          </a:p>
          <a:p>
            <a:pPr>
              <a:lnSpc>
                <a:spcPct val="150000"/>
              </a:lnSpc>
            </a:pPr>
            <a:r>
              <a:rPr lang="en-NZ" sz="2400" dirty="0" smtClean="0">
                <a:solidFill>
                  <a:srgbClr val="6C3B7A"/>
                </a:solidFill>
              </a:rPr>
              <a:t>“feel useful where…they have felt disempowered”</a:t>
            </a:r>
          </a:p>
          <a:p>
            <a:pPr>
              <a:lnSpc>
                <a:spcPct val="150000"/>
              </a:lnSpc>
            </a:pPr>
            <a:r>
              <a:rPr lang="en-NZ" sz="2400" dirty="0" smtClean="0">
                <a:solidFill>
                  <a:srgbClr val="6C3B7A"/>
                </a:solidFill>
              </a:rPr>
              <a:t>“a very useful language exercise”</a:t>
            </a:r>
          </a:p>
          <a:p>
            <a:endParaRPr lang="en-NZ" dirty="0" smtClean="0">
              <a:solidFill>
                <a:srgbClr val="6C3B7A"/>
              </a:solidFill>
            </a:endParaRPr>
          </a:p>
        </p:txBody>
      </p:sp>
    </p:spTree>
    <p:extLst>
      <p:ext uri="{BB962C8B-B14F-4D97-AF65-F5344CB8AC3E}">
        <p14:creationId xmlns:p14="http://schemas.microsoft.com/office/powerpoint/2010/main" val="4057640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Text Placeholder 2"/>
          <p:cNvSpPr>
            <a:spLocks noGrp="1"/>
          </p:cNvSpPr>
          <p:nvPr>
            <p:ph type="body" sz="quarter" idx="13"/>
          </p:nvPr>
        </p:nvSpPr>
        <p:spPr/>
        <p:txBody>
          <a:bodyPr/>
          <a:lstStyle/>
          <a:p>
            <a:endParaRPr lang="en-NZ"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77" y="474132"/>
            <a:ext cx="8139655" cy="610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153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5" y="365126"/>
            <a:ext cx="7886700" cy="876533"/>
          </a:xfrm>
        </p:spPr>
        <p:txBody>
          <a:bodyPr>
            <a:normAutofit fontScale="90000"/>
          </a:bodyPr>
          <a:lstStyle/>
          <a:p>
            <a:r>
              <a:rPr lang="en-NZ" dirty="0" err="1" smtClean="0"/>
              <a:t>Whanau</a:t>
            </a:r>
            <a:r>
              <a:rPr lang="en-NZ" dirty="0" smtClean="0"/>
              <a:t> Literacy</a:t>
            </a:r>
            <a:br>
              <a:rPr lang="en-NZ" dirty="0" smtClean="0"/>
            </a:br>
            <a:endParaRPr lang="en-NZ" sz="2700" dirty="0"/>
          </a:p>
        </p:txBody>
      </p:sp>
      <p:sp>
        <p:nvSpPr>
          <p:cNvPr id="3" name="Text Placeholder 2"/>
          <p:cNvSpPr>
            <a:spLocks noGrp="1"/>
          </p:cNvSpPr>
          <p:nvPr>
            <p:ph type="body" sz="quarter" idx="13"/>
          </p:nvPr>
        </p:nvSpPr>
        <p:spPr>
          <a:xfrm>
            <a:off x="956280" y="2236900"/>
            <a:ext cx="7886700" cy="4621100"/>
          </a:xfrm>
        </p:spPr>
        <p:txBody>
          <a:bodyPr>
            <a:normAutofit/>
          </a:bodyPr>
          <a:lstStyle/>
          <a:p>
            <a:endParaRPr lang="en-NZ" dirty="0" smtClean="0">
              <a:solidFill>
                <a:srgbClr val="6C3B7A"/>
              </a:solidFill>
            </a:endParaRPr>
          </a:p>
          <a:p>
            <a:endParaRPr lang="en-NZ" dirty="0" smtClean="0">
              <a:solidFill>
                <a:srgbClr val="6C3B7A"/>
              </a:solidFill>
            </a:endParaRPr>
          </a:p>
          <a:p>
            <a:endParaRPr lang="en-NZ" dirty="0" smtClean="0">
              <a:solidFill>
                <a:srgbClr val="6C3B7A"/>
              </a:solidFill>
            </a:endParaRPr>
          </a:p>
          <a:p>
            <a:endParaRPr lang="en-NZ" dirty="0" smtClean="0">
              <a:solidFill>
                <a:srgbClr val="6C3B7A"/>
              </a:solidFill>
            </a:endParaRPr>
          </a:p>
          <a:p>
            <a:endParaRPr lang="en-NZ" dirty="0" smtClean="0">
              <a:solidFill>
                <a:srgbClr val="6C3B7A"/>
              </a:solidFill>
            </a:endParaRPr>
          </a:p>
          <a:p>
            <a:endParaRPr lang="en-NZ" dirty="0" smtClean="0">
              <a:solidFill>
                <a:srgbClr val="6C3B7A"/>
              </a:solidFill>
            </a:endParaRPr>
          </a:p>
          <a:p>
            <a:endParaRPr lang="en-NZ" dirty="0" smtClean="0">
              <a:solidFill>
                <a:srgbClr val="6C3B7A"/>
              </a:solidFill>
            </a:endParaRPr>
          </a:p>
          <a:p>
            <a:endParaRPr lang="en-NZ" dirty="0" smtClean="0">
              <a:solidFill>
                <a:srgbClr val="6C3B7A"/>
              </a:solidFill>
            </a:endParaRPr>
          </a:p>
        </p:txBody>
      </p:sp>
      <p:sp>
        <p:nvSpPr>
          <p:cNvPr id="6" name="Rectangle 5"/>
          <p:cNvSpPr/>
          <p:nvPr/>
        </p:nvSpPr>
        <p:spPr>
          <a:xfrm>
            <a:off x="1653903" y="910370"/>
            <a:ext cx="6554804" cy="424732"/>
          </a:xfrm>
          <a:prstGeom prst="rect">
            <a:avLst/>
          </a:prstGeom>
        </p:spPr>
        <p:txBody>
          <a:bodyPr wrap="square">
            <a:spAutoFit/>
          </a:bodyPr>
          <a:lstStyle/>
          <a:p>
            <a:pPr marL="228600" lvl="0" indent="-228600">
              <a:lnSpc>
                <a:spcPct val="90000"/>
              </a:lnSpc>
              <a:spcBef>
                <a:spcPts val="1000"/>
              </a:spcBef>
              <a:buClr>
                <a:srgbClr val="8E53A1"/>
              </a:buClr>
              <a:buFont typeface="Arial" panose="020B0604020202020204" pitchFamily="34" charset="0"/>
              <a:buChar char="•"/>
            </a:pPr>
            <a:r>
              <a:rPr lang="en-NZ" sz="2400" dirty="0" smtClean="0">
                <a:solidFill>
                  <a:srgbClr val="6C3B7A"/>
                </a:solidFill>
              </a:rPr>
              <a:t>Children and adults share cake, songs, videos</a:t>
            </a:r>
          </a:p>
        </p:txBody>
      </p:sp>
      <p:pic>
        <p:nvPicPr>
          <p:cNvPr id="7" name="Picture 6" descr="C:\Users\HP\Downloads\DSCF2164 (2).JPG"/>
          <p:cNvPicPr/>
          <p:nvPr/>
        </p:nvPicPr>
        <p:blipFill>
          <a:blip r:embed="rId3" cstate="print"/>
          <a:srcRect/>
          <a:stretch>
            <a:fillRect/>
          </a:stretch>
        </p:blipFill>
        <p:spPr bwMode="auto">
          <a:xfrm>
            <a:off x="1267967" y="1335102"/>
            <a:ext cx="6843100" cy="4525472"/>
          </a:xfrm>
          <a:prstGeom prst="rect">
            <a:avLst/>
          </a:prstGeom>
          <a:noFill/>
          <a:ln w="9525">
            <a:noFill/>
            <a:miter lim="800000"/>
            <a:headEnd/>
            <a:tailEnd/>
          </a:ln>
        </p:spPr>
      </p:pic>
      <p:sp>
        <p:nvSpPr>
          <p:cNvPr id="4" name="Rectangle 3"/>
          <p:cNvSpPr/>
          <p:nvPr/>
        </p:nvSpPr>
        <p:spPr>
          <a:xfrm>
            <a:off x="1075267" y="5873522"/>
            <a:ext cx="7763933" cy="885371"/>
          </a:xfrm>
          <a:prstGeom prst="rect">
            <a:avLst/>
          </a:prstGeom>
        </p:spPr>
        <p:txBody>
          <a:bodyPr wrap="square">
            <a:spAutoFit/>
          </a:bodyPr>
          <a:lstStyle/>
          <a:p>
            <a:pPr lvl="0" algn="ctr">
              <a:lnSpc>
                <a:spcPct val="90000"/>
              </a:lnSpc>
              <a:spcBef>
                <a:spcPts val="1000"/>
              </a:spcBef>
              <a:buClr>
                <a:srgbClr val="8E53A1"/>
              </a:buClr>
            </a:pPr>
            <a:r>
              <a:rPr lang="en-NZ" sz="2400" i="1" dirty="0">
                <a:solidFill>
                  <a:srgbClr val="6C3B7A"/>
                </a:solidFill>
              </a:rPr>
              <a:t>“We learnt that playing is learning</a:t>
            </a:r>
            <a:r>
              <a:rPr lang="en-NZ" sz="2400" i="1" dirty="0" smtClean="0">
                <a:solidFill>
                  <a:srgbClr val="6C3B7A"/>
                </a:solidFill>
              </a:rPr>
              <a:t>.” </a:t>
            </a:r>
          </a:p>
          <a:p>
            <a:pPr lvl="0" algn="ctr">
              <a:lnSpc>
                <a:spcPct val="90000"/>
              </a:lnSpc>
              <a:spcBef>
                <a:spcPts val="1000"/>
              </a:spcBef>
              <a:buClr>
                <a:srgbClr val="8E53A1"/>
              </a:buClr>
            </a:pPr>
            <a:r>
              <a:rPr lang="en-NZ" sz="2400" i="1" dirty="0" smtClean="0">
                <a:solidFill>
                  <a:srgbClr val="6C3B7A"/>
                </a:solidFill>
              </a:rPr>
              <a:t>“</a:t>
            </a:r>
            <a:r>
              <a:rPr lang="en-NZ" sz="2400" i="1" dirty="0">
                <a:solidFill>
                  <a:srgbClr val="6C3B7A"/>
                </a:solidFill>
              </a:rPr>
              <a:t>We learn by living the experience.”</a:t>
            </a:r>
          </a:p>
        </p:txBody>
      </p:sp>
    </p:spTree>
    <p:extLst>
      <p:ext uri="{BB962C8B-B14F-4D97-AF65-F5344CB8AC3E}">
        <p14:creationId xmlns:p14="http://schemas.microsoft.com/office/powerpoint/2010/main" val="3147748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Text Placeholder 2"/>
          <p:cNvSpPr>
            <a:spLocks noGrp="1"/>
          </p:cNvSpPr>
          <p:nvPr>
            <p:ph type="body" sz="quarter" idx="13"/>
          </p:nvPr>
        </p:nvSpPr>
        <p:spPr/>
        <p:txBody>
          <a:bodyPr/>
          <a:lstStyle/>
          <a:p>
            <a:endParaRPr lang="en-NZ" dirty="0"/>
          </a:p>
        </p:txBody>
      </p:sp>
      <p:pic>
        <p:nvPicPr>
          <p:cNvPr id="4" name="Picture 2" descr="G:\2015 - I04 - R8 Pics\IMG_15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90" y="423333"/>
            <a:ext cx="8117077" cy="608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18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 – Digital Literacy</a:t>
            </a:r>
            <a:endParaRPr lang="en-NZ" dirty="0"/>
          </a:p>
        </p:txBody>
      </p:sp>
      <p:sp>
        <p:nvSpPr>
          <p:cNvPr id="5" name="Content Placeholder 2"/>
          <p:cNvSpPr>
            <a:spLocks noGrp="1"/>
          </p:cNvSpPr>
          <p:nvPr>
            <p:ph type="body" sz="quarter" idx="13"/>
          </p:nvPr>
        </p:nvSpPr>
        <p:spPr>
          <a:xfrm>
            <a:off x="1069975" y="1303868"/>
            <a:ext cx="7886700" cy="5134720"/>
          </a:xfrm>
        </p:spPr>
        <p:txBody>
          <a:bodyPr>
            <a:normAutofit lnSpcReduction="10000"/>
          </a:bodyPr>
          <a:lstStyle/>
          <a:p>
            <a:pPr marL="0" indent="0">
              <a:buNone/>
            </a:pPr>
            <a:r>
              <a:rPr lang="en-NZ" sz="3200" dirty="0" smtClean="0">
                <a:solidFill>
                  <a:srgbClr val="6C3B7A"/>
                </a:solidFill>
              </a:rPr>
              <a:t>Mobile devices</a:t>
            </a:r>
          </a:p>
          <a:p>
            <a:r>
              <a:rPr lang="en-NZ" dirty="0" smtClean="0">
                <a:solidFill>
                  <a:srgbClr val="6C3B7A"/>
                </a:solidFill>
              </a:rPr>
              <a:t>iPad apps: </a:t>
            </a:r>
          </a:p>
          <a:p>
            <a:pPr>
              <a:buNone/>
            </a:pPr>
            <a:r>
              <a:rPr lang="en-NZ" dirty="0" smtClean="0">
                <a:solidFill>
                  <a:srgbClr val="6C3B7A"/>
                </a:solidFill>
              </a:rPr>
              <a:t>	    Alphabet </a:t>
            </a:r>
          </a:p>
          <a:p>
            <a:pPr>
              <a:buNone/>
            </a:pPr>
            <a:r>
              <a:rPr lang="en-NZ" dirty="0" smtClean="0">
                <a:solidFill>
                  <a:srgbClr val="6C3B7A"/>
                </a:solidFill>
              </a:rPr>
              <a:t>	    Numbers		</a:t>
            </a:r>
          </a:p>
          <a:p>
            <a:pPr>
              <a:buNone/>
            </a:pPr>
            <a:r>
              <a:rPr lang="en-NZ" dirty="0" smtClean="0">
                <a:solidFill>
                  <a:srgbClr val="6C3B7A"/>
                </a:solidFill>
              </a:rPr>
              <a:t>	    Phonics</a:t>
            </a:r>
          </a:p>
          <a:p>
            <a:pPr>
              <a:buNone/>
            </a:pPr>
            <a:r>
              <a:rPr lang="en-NZ" dirty="0" smtClean="0">
                <a:solidFill>
                  <a:srgbClr val="6C3B7A"/>
                </a:solidFill>
              </a:rPr>
              <a:t>	    NZ currency</a:t>
            </a:r>
          </a:p>
          <a:p>
            <a:pPr>
              <a:buNone/>
            </a:pPr>
            <a:r>
              <a:rPr lang="en-NZ" dirty="0" smtClean="0">
                <a:solidFill>
                  <a:srgbClr val="6C3B7A"/>
                </a:solidFill>
              </a:rPr>
              <a:t>	    Sentence Builders</a:t>
            </a:r>
          </a:p>
          <a:p>
            <a:pPr>
              <a:buNone/>
            </a:pPr>
            <a:r>
              <a:rPr lang="en-NZ" dirty="0" smtClean="0">
                <a:solidFill>
                  <a:srgbClr val="6C3B7A"/>
                </a:solidFill>
              </a:rPr>
              <a:t>	    Topic vocabulary</a:t>
            </a:r>
          </a:p>
          <a:p>
            <a:pPr>
              <a:buNone/>
            </a:pPr>
            <a:r>
              <a:rPr lang="en-NZ" dirty="0" smtClean="0">
                <a:solidFill>
                  <a:srgbClr val="6C3B7A"/>
                </a:solidFill>
              </a:rPr>
              <a:t>	    LL English</a:t>
            </a:r>
          </a:p>
          <a:p>
            <a:pPr>
              <a:buNone/>
            </a:pPr>
            <a:endParaRPr lang="en-NZ" dirty="0" smtClean="0">
              <a:solidFill>
                <a:srgbClr val="6C3B7A"/>
              </a:solidFill>
            </a:endParaRPr>
          </a:p>
          <a:p>
            <a:pPr>
              <a:buNone/>
            </a:pPr>
            <a:r>
              <a:rPr lang="en-NZ" dirty="0" smtClean="0">
                <a:solidFill>
                  <a:srgbClr val="6C3B7A"/>
                </a:solidFill>
              </a:rPr>
              <a:t>		</a:t>
            </a:r>
          </a:p>
          <a:p>
            <a:pPr>
              <a:buNone/>
            </a:pPr>
            <a:r>
              <a:rPr lang="en-NZ" dirty="0" smtClean="0">
                <a:solidFill>
                  <a:srgbClr val="6C3B7A"/>
                </a:solidFill>
              </a:rPr>
              <a:t>		</a:t>
            </a:r>
            <a:endParaRPr lang="en-NZ" dirty="0">
              <a:solidFill>
                <a:srgbClr val="6C3B7A"/>
              </a:solidFill>
            </a:endParaRPr>
          </a:p>
        </p:txBody>
      </p:sp>
      <p:pic>
        <p:nvPicPr>
          <p:cNvPr id="6" name="Picture 5" descr="C:\Users\phickey\AppData\Local\Microsoft\Windows\Temporary Internet Files\Content.Word\IMG_1205.jpg"/>
          <p:cNvPicPr/>
          <p:nvPr/>
        </p:nvPicPr>
        <p:blipFill>
          <a:blip r:embed="rId3" cstate="print">
            <a:extLst>
              <a:ext uri="{28A0092B-C50C-407E-A947-70E740481C1C}">
                <a14:useLocalDpi xmlns:a14="http://schemas.microsoft.com/office/drawing/2010/main" val="0"/>
              </a:ext>
            </a:extLst>
          </a:blip>
          <a:srcRect l="32566" t="27933" r="17936" b="21250"/>
          <a:stretch>
            <a:fillRect/>
          </a:stretch>
        </p:blipFill>
        <p:spPr bwMode="auto">
          <a:xfrm>
            <a:off x="3725333" y="1811866"/>
            <a:ext cx="5477934" cy="4927600"/>
          </a:xfrm>
          <a:prstGeom prst="rect">
            <a:avLst/>
          </a:prstGeom>
          <a:noFill/>
          <a:ln>
            <a:noFill/>
          </a:ln>
        </p:spPr>
      </p:pic>
    </p:spTree>
    <p:extLst>
      <p:ext uri="{BB962C8B-B14F-4D97-AF65-F5344CB8AC3E}">
        <p14:creationId xmlns:p14="http://schemas.microsoft.com/office/powerpoint/2010/main" val="28234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41" y="111126"/>
            <a:ext cx="7886700" cy="1226607"/>
          </a:xfrm>
        </p:spPr>
        <p:txBody>
          <a:bodyPr/>
          <a:lstStyle/>
          <a:p>
            <a:r>
              <a:rPr lang="en-NZ" dirty="0" smtClean="0">
                <a:solidFill>
                  <a:srgbClr val="6C3B7A"/>
                </a:solidFill>
              </a:rPr>
              <a:t>PCs</a:t>
            </a:r>
            <a:endParaRPr lang="en-NZ" dirty="0">
              <a:solidFill>
                <a:srgbClr val="6C3B7A"/>
              </a:solidFill>
            </a:endParaRPr>
          </a:p>
        </p:txBody>
      </p:sp>
      <p:sp>
        <p:nvSpPr>
          <p:cNvPr id="3" name="Text Placeholder 2"/>
          <p:cNvSpPr>
            <a:spLocks noGrp="1"/>
          </p:cNvSpPr>
          <p:nvPr>
            <p:ph type="body" sz="quarter" idx="13"/>
          </p:nvPr>
        </p:nvSpPr>
        <p:spPr/>
        <p:txBody>
          <a:bodyPr/>
          <a:lstStyle/>
          <a:p>
            <a:endParaRPr lang="en-NZ" dirty="0"/>
          </a:p>
        </p:txBody>
      </p:sp>
      <p:pic>
        <p:nvPicPr>
          <p:cNvPr id="4" name="Picture 2" descr="G:\2015 - I04 - R8 Pics\IMG_12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69" y="868128"/>
            <a:ext cx="7411098" cy="55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508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747" y="0"/>
            <a:ext cx="7886700" cy="1325563"/>
          </a:xfrm>
        </p:spPr>
        <p:txBody>
          <a:bodyPr>
            <a:normAutofit fontScale="90000"/>
          </a:bodyPr>
          <a:lstStyle/>
          <a:p>
            <a:r>
              <a:rPr lang="en-NZ" dirty="0" smtClean="0"/>
              <a:t/>
            </a:r>
            <a:br>
              <a:rPr lang="en-NZ" dirty="0" smtClean="0"/>
            </a:br>
            <a:r>
              <a:rPr lang="en-NZ" dirty="0" smtClean="0"/>
              <a:t/>
            </a:r>
            <a:br>
              <a:rPr lang="en-NZ" dirty="0" smtClean="0"/>
            </a:br>
            <a:r>
              <a:rPr lang="en-NZ" dirty="0"/>
              <a:t/>
            </a:r>
            <a:br>
              <a:rPr lang="en-NZ" dirty="0"/>
            </a:br>
            <a:r>
              <a:rPr lang="en-NZ" dirty="0" smtClean="0"/>
              <a:t>6 ‘C’s</a:t>
            </a:r>
            <a:br>
              <a:rPr lang="en-NZ" dirty="0" smtClean="0"/>
            </a:br>
            <a:r>
              <a:rPr lang="en-NZ" dirty="0" smtClean="0"/>
              <a:t>Collaboration </a:t>
            </a:r>
            <a:br>
              <a:rPr lang="en-NZ" dirty="0" smtClean="0"/>
            </a:br>
            <a:r>
              <a:rPr lang="en-NZ" dirty="0" smtClean="0">
                <a:solidFill>
                  <a:srgbClr val="6C3B7A"/>
                </a:solidFill>
              </a:rPr>
              <a:t>Teachers</a:t>
            </a:r>
            <a:r>
              <a:rPr lang="en-NZ" dirty="0">
                <a:solidFill>
                  <a:srgbClr val="6C3B7A"/>
                </a:solidFill>
              </a:rPr>
              <a:t>, learners </a:t>
            </a:r>
            <a:r>
              <a:rPr lang="en-NZ" dirty="0" smtClean="0">
                <a:solidFill>
                  <a:srgbClr val="6C3B7A"/>
                </a:solidFill>
              </a:rPr>
              <a:t>and </a:t>
            </a:r>
            <a:r>
              <a:rPr lang="en-NZ" dirty="0">
                <a:solidFill>
                  <a:srgbClr val="6C3B7A"/>
                </a:solidFill>
              </a:rPr>
              <a:t>classes</a:t>
            </a:r>
            <a:br>
              <a:rPr lang="en-NZ" dirty="0">
                <a:solidFill>
                  <a:srgbClr val="6C3B7A"/>
                </a:solidFill>
              </a:rPr>
            </a:br>
            <a:r>
              <a:rPr lang="en-NZ" dirty="0"/>
              <a:t/>
            </a:r>
            <a:br>
              <a:rPr lang="en-NZ" dirty="0"/>
            </a:br>
            <a:endParaRPr lang="en-NZ" dirty="0"/>
          </a:p>
        </p:txBody>
      </p:sp>
      <p:sp>
        <p:nvSpPr>
          <p:cNvPr id="3" name="Text Placeholder 2"/>
          <p:cNvSpPr>
            <a:spLocks noGrp="1"/>
          </p:cNvSpPr>
          <p:nvPr>
            <p:ph type="body" sz="quarter" idx="13"/>
          </p:nvPr>
        </p:nvSpPr>
        <p:spPr>
          <a:xfrm>
            <a:off x="864369" y="1241660"/>
            <a:ext cx="7886700" cy="5002335"/>
          </a:xfrm>
        </p:spPr>
        <p:txBody>
          <a:bodyPr>
            <a:normAutofit fontScale="55000" lnSpcReduction="20000"/>
          </a:bodyPr>
          <a:lstStyle/>
          <a:p>
            <a:pPr>
              <a:lnSpc>
                <a:spcPct val="150000"/>
              </a:lnSpc>
              <a:buNone/>
            </a:pPr>
            <a:r>
              <a:rPr lang="en-NZ" sz="3600" dirty="0" smtClean="0"/>
              <a:t>							</a:t>
            </a:r>
            <a:endParaRPr lang="en-NZ" dirty="0" smtClean="0"/>
          </a:p>
          <a:p>
            <a:pPr>
              <a:lnSpc>
                <a:spcPct val="150000"/>
              </a:lnSpc>
              <a:buNone/>
            </a:pPr>
            <a:r>
              <a:rPr lang="en-NZ" dirty="0" smtClean="0"/>
              <a:t>                        </a:t>
            </a:r>
          </a:p>
          <a:p>
            <a:pPr>
              <a:lnSpc>
                <a:spcPct val="150000"/>
              </a:lnSpc>
              <a:buNone/>
            </a:pPr>
            <a:r>
              <a:rPr lang="en-NZ" dirty="0" smtClean="0"/>
              <a:t>															</a:t>
            </a:r>
          </a:p>
          <a:p>
            <a:pPr>
              <a:lnSpc>
                <a:spcPct val="150000"/>
              </a:lnSpc>
              <a:buNone/>
            </a:pPr>
            <a:endParaRPr lang="en-NZ" dirty="0" smtClean="0"/>
          </a:p>
          <a:p>
            <a:pPr>
              <a:lnSpc>
                <a:spcPct val="150000"/>
              </a:lnSpc>
              <a:buNone/>
            </a:pPr>
            <a:endParaRPr lang="en-NZ" dirty="0" smtClean="0"/>
          </a:p>
          <a:p>
            <a:pPr>
              <a:lnSpc>
                <a:spcPct val="150000"/>
              </a:lnSpc>
              <a:buNone/>
            </a:pPr>
            <a:endParaRPr lang="en-NZ" sz="3300" dirty="0" smtClean="0"/>
          </a:p>
          <a:p>
            <a:pPr>
              <a:lnSpc>
                <a:spcPct val="150000"/>
              </a:lnSpc>
              <a:buNone/>
            </a:pPr>
            <a:endParaRPr lang="en-NZ" dirty="0" smtClean="0"/>
          </a:p>
          <a:p>
            <a:pPr>
              <a:lnSpc>
                <a:spcPct val="150000"/>
              </a:lnSpc>
              <a:buNone/>
            </a:pPr>
            <a:endParaRPr lang="en-NZ" dirty="0" smtClean="0"/>
          </a:p>
          <a:p>
            <a:pPr>
              <a:lnSpc>
                <a:spcPct val="150000"/>
              </a:lnSpc>
              <a:buNone/>
            </a:pPr>
            <a:endParaRPr lang="en-NZ" dirty="0" smtClean="0"/>
          </a:p>
          <a:p>
            <a:pPr>
              <a:lnSpc>
                <a:spcPct val="150000"/>
              </a:lnSpc>
              <a:buNone/>
            </a:pPr>
            <a:r>
              <a:rPr lang="en-NZ" dirty="0" smtClean="0"/>
              <a:t> </a:t>
            </a:r>
          </a:p>
          <a:p>
            <a:pPr>
              <a:lnSpc>
                <a:spcPct val="150000"/>
              </a:lnSpc>
            </a:pPr>
            <a:r>
              <a:rPr lang="en-NZ" dirty="0" smtClean="0"/>
              <a:t>                                 </a:t>
            </a:r>
            <a:endParaRPr lang="en-NZ" dirty="0"/>
          </a:p>
        </p:txBody>
      </p:sp>
      <p:pic>
        <p:nvPicPr>
          <p:cNvPr id="14" name="Picture 13" descr="C:\Users\HP\Downloads\DSCF2003.JPG"/>
          <p:cNvPicPr/>
          <p:nvPr/>
        </p:nvPicPr>
        <p:blipFill>
          <a:blip r:embed="rId3" cstate="print"/>
          <a:srcRect t="6447"/>
          <a:stretch>
            <a:fillRect/>
          </a:stretch>
        </p:blipFill>
        <p:spPr bwMode="auto">
          <a:xfrm>
            <a:off x="999336" y="1447800"/>
            <a:ext cx="7331864" cy="5410200"/>
          </a:xfrm>
          <a:prstGeom prst="rect">
            <a:avLst/>
          </a:prstGeom>
          <a:noFill/>
          <a:ln w="9525">
            <a:noFill/>
            <a:miter lim="800000"/>
            <a:headEnd/>
            <a:tailEnd/>
          </a:ln>
        </p:spPr>
      </p:pic>
      <p:sp>
        <p:nvSpPr>
          <p:cNvPr id="21" name="TextBox 20"/>
          <p:cNvSpPr txBox="1"/>
          <p:nvPr/>
        </p:nvSpPr>
        <p:spPr>
          <a:xfrm>
            <a:off x="756368" y="5877314"/>
            <a:ext cx="1107996" cy="523220"/>
          </a:xfrm>
          <a:prstGeom prst="rect">
            <a:avLst/>
          </a:prstGeom>
          <a:noFill/>
        </p:spPr>
        <p:txBody>
          <a:bodyPr wrap="none" rtlCol="0">
            <a:spAutoFit/>
          </a:bodyPr>
          <a:lstStyle/>
          <a:p>
            <a:r>
              <a:rPr lang="en-NZ" sz="2800" dirty="0" smtClean="0">
                <a:solidFill>
                  <a:srgbClr val="6C3B7A"/>
                </a:solidFill>
              </a:rPr>
              <a:t>	</a:t>
            </a:r>
            <a:endParaRPr lang="en-NZ" dirty="0" smtClean="0">
              <a:solidFill>
                <a:srgbClr val="6C3B7A"/>
              </a:solidFill>
            </a:endParaRPr>
          </a:p>
        </p:txBody>
      </p:sp>
    </p:spTree>
    <p:extLst>
      <p:ext uri="{BB962C8B-B14F-4D97-AF65-F5344CB8AC3E}">
        <p14:creationId xmlns:p14="http://schemas.microsoft.com/office/powerpoint/2010/main" val="756202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dirty="0" smtClean="0"/>
              <a:t/>
            </a:r>
            <a:br>
              <a:rPr lang="en-NZ" sz="4000" dirty="0" smtClean="0"/>
            </a:br>
            <a:r>
              <a:rPr lang="en-NZ" sz="4000" dirty="0" smtClean="0"/>
              <a:t>Communication</a:t>
            </a:r>
            <a:r>
              <a:rPr lang="en-NZ" dirty="0" smtClean="0">
                <a:solidFill>
                  <a:srgbClr val="6C3B7A"/>
                </a:solidFill>
              </a:rPr>
              <a:t/>
            </a:r>
            <a:br>
              <a:rPr lang="en-NZ" dirty="0" smtClean="0">
                <a:solidFill>
                  <a:srgbClr val="6C3B7A"/>
                </a:solidFill>
              </a:rPr>
            </a:br>
            <a:r>
              <a:rPr lang="en-NZ" dirty="0">
                <a:solidFill>
                  <a:srgbClr val="6C3B7A"/>
                </a:solidFill>
              </a:rPr>
              <a:t>To achieve common goals in L1 and English</a:t>
            </a:r>
            <a:br>
              <a:rPr lang="en-NZ" dirty="0">
                <a:solidFill>
                  <a:srgbClr val="6C3B7A"/>
                </a:solidFill>
              </a:rPr>
            </a:br>
            <a:r>
              <a:rPr lang="en-NZ" dirty="0">
                <a:solidFill>
                  <a:srgbClr val="6C3B7A"/>
                </a:solidFill>
              </a:rPr>
              <a:t/>
            </a:r>
            <a:br>
              <a:rPr lang="en-NZ" dirty="0">
                <a:solidFill>
                  <a:srgbClr val="6C3B7A"/>
                </a:solidFill>
              </a:rPr>
            </a:br>
            <a:endParaRPr lang="en-NZ" dirty="0"/>
          </a:p>
        </p:txBody>
      </p:sp>
      <p:sp>
        <p:nvSpPr>
          <p:cNvPr id="3" name="Text Placeholder 2"/>
          <p:cNvSpPr>
            <a:spLocks noGrp="1"/>
          </p:cNvSpPr>
          <p:nvPr>
            <p:ph type="body" sz="quarter" idx="13"/>
          </p:nvPr>
        </p:nvSpPr>
        <p:spPr>
          <a:xfrm>
            <a:off x="1095375" y="1380067"/>
            <a:ext cx="7886700" cy="4815801"/>
          </a:xfrm>
        </p:spPr>
        <p:txBody>
          <a:bodyPr/>
          <a:lstStyle/>
          <a:p>
            <a:endParaRPr lang="en-NZ" dirty="0"/>
          </a:p>
        </p:txBody>
      </p:sp>
      <p:pic>
        <p:nvPicPr>
          <p:cNvPr id="4" name="Picture 2" descr="G:\2015 - I04 - R8 Pics\IMG_11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889" y="1303867"/>
            <a:ext cx="7329178" cy="549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27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Cooperation</a:t>
            </a:r>
            <a:br>
              <a:rPr lang="en-NZ" dirty="0"/>
            </a:br>
            <a:endParaRPr lang="en-NZ" dirty="0"/>
          </a:p>
        </p:txBody>
      </p:sp>
      <p:sp>
        <p:nvSpPr>
          <p:cNvPr id="3" name="Text Placeholder 2"/>
          <p:cNvSpPr>
            <a:spLocks noGrp="1"/>
          </p:cNvSpPr>
          <p:nvPr>
            <p:ph type="body" sz="quarter" idx="13"/>
          </p:nvPr>
        </p:nvSpPr>
        <p:spPr>
          <a:xfrm>
            <a:off x="1095375" y="1041400"/>
            <a:ext cx="7886700" cy="5154468"/>
          </a:xfrm>
        </p:spPr>
        <p:txBody>
          <a:bodyPr/>
          <a:lstStyle/>
          <a:p>
            <a:pPr marL="0" indent="0">
              <a:buNone/>
            </a:pPr>
            <a:r>
              <a:rPr lang="en-NZ" dirty="0">
                <a:solidFill>
                  <a:srgbClr val="6C3B7A"/>
                </a:solidFill>
              </a:rPr>
              <a:t>To</a:t>
            </a:r>
            <a:r>
              <a:rPr lang="en-NZ" sz="3200" b="1" dirty="0">
                <a:solidFill>
                  <a:srgbClr val="6C3B7A"/>
                </a:solidFill>
              </a:rPr>
              <a:t> </a:t>
            </a:r>
            <a:r>
              <a:rPr lang="en-NZ" dirty="0" smtClean="0">
                <a:solidFill>
                  <a:srgbClr val="6C3B7A"/>
                </a:solidFill>
              </a:rPr>
              <a:t>support teaching </a:t>
            </a:r>
            <a:r>
              <a:rPr lang="en-NZ" dirty="0">
                <a:solidFill>
                  <a:srgbClr val="6C3B7A"/>
                </a:solidFill>
              </a:rPr>
              <a:t>and learning</a:t>
            </a:r>
          </a:p>
          <a:p>
            <a:endParaRPr lang="en-NZ" dirty="0"/>
          </a:p>
        </p:txBody>
      </p:sp>
      <p:pic>
        <p:nvPicPr>
          <p:cNvPr id="4" name="Picture 3" descr="C:\Users\HP\Downloads\DSCF2142.JPG"/>
          <p:cNvPicPr/>
          <p:nvPr/>
        </p:nvPicPr>
        <p:blipFill>
          <a:blip r:embed="rId2" cstate="print"/>
          <a:srcRect/>
          <a:stretch>
            <a:fillRect/>
          </a:stretch>
        </p:blipFill>
        <p:spPr bwMode="auto">
          <a:xfrm>
            <a:off x="1286933" y="1625600"/>
            <a:ext cx="7078134" cy="5232400"/>
          </a:xfrm>
          <a:prstGeom prst="rect">
            <a:avLst/>
          </a:prstGeom>
          <a:noFill/>
          <a:ln w="9525">
            <a:noFill/>
            <a:miter lim="800000"/>
            <a:headEnd/>
            <a:tailEnd/>
          </a:ln>
        </p:spPr>
      </p:pic>
    </p:spTree>
    <p:extLst>
      <p:ext uri="{BB962C8B-B14F-4D97-AF65-F5344CB8AC3E}">
        <p14:creationId xmlns:p14="http://schemas.microsoft.com/office/powerpoint/2010/main" val="580860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Innovative Learning Environment </a:t>
            </a:r>
            <a:br>
              <a:rPr lang="en-NZ" dirty="0" smtClean="0"/>
            </a:br>
            <a:r>
              <a:rPr lang="en-NZ" dirty="0" smtClean="0"/>
              <a:t>How Can We Adapt?</a:t>
            </a:r>
            <a:endParaRPr lang="en-NZ" dirty="0"/>
          </a:p>
        </p:txBody>
      </p:sp>
      <p:pic>
        <p:nvPicPr>
          <p:cNvPr id="6" name="Picture 8" descr="https://giftsandcollectiblesgalore.files.wordpress.com/2012/12/question-mark-face.gif"/>
          <p:cNvPicPr>
            <a:picLocks noChangeAspect="1" noChangeArrowheads="1"/>
          </p:cNvPicPr>
          <p:nvPr/>
        </p:nvPicPr>
        <p:blipFill>
          <a:blip r:embed="rId3" cstate="print"/>
          <a:srcRect/>
          <a:stretch>
            <a:fillRect/>
          </a:stretch>
        </p:blipFill>
        <p:spPr bwMode="auto">
          <a:xfrm>
            <a:off x="1447402" y="4348542"/>
            <a:ext cx="1756528" cy="1972330"/>
          </a:xfrm>
          <a:prstGeom prst="rect">
            <a:avLst/>
          </a:prstGeom>
          <a:noFill/>
        </p:spPr>
      </p:pic>
      <p:sp>
        <p:nvSpPr>
          <p:cNvPr id="18" name="Rectangle 17"/>
          <p:cNvSpPr/>
          <p:nvPr/>
        </p:nvSpPr>
        <p:spPr>
          <a:xfrm>
            <a:off x="1138516" y="1667435"/>
            <a:ext cx="3128683" cy="1569660"/>
          </a:xfrm>
          <a:prstGeom prst="rect">
            <a:avLst/>
          </a:prstGeom>
        </p:spPr>
        <p:txBody>
          <a:bodyPr wrap="square">
            <a:spAutoFit/>
          </a:bodyPr>
          <a:lstStyle/>
          <a:p>
            <a:r>
              <a:rPr lang="en-NZ" sz="2400" dirty="0" smtClean="0">
                <a:solidFill>
                  <a:srgbClr val="6C3B7A"/>
                </a:solidFill>
              </a:rPr>
              <a:t>MLE Spaces:	</a:t>
            </a:r>
          </a:p>
          <a:p>
            <a:pPr lvl="1"/>
            <a:r>
              <a:rPr lang="en-NZ" sz="2400" dirty="0" smtClean="0">
                <a:solidFill>
                  <a:srgbClr val="6C3B7A"/>
                </a:solidFill>
              </a:rPr>
              <a:t>Open</a:t>
            </a:r>
          </a:p>
          <a:p>
            <a:pPr lvl="1"/>
            <a:r>
              <a:rPr lang="en-NZ" sz="2400" dirty="0" smtClean="0">
                <a:solidFill>
                  <a:srgbClr val="6C3B7A"/>
                </a:solidFill>
              </a:rPr>
              <a:t>Flexible</a:t>
            </a:r>
          </a:p>
          <a:p>
            <a:pPr lvl="1"/>
            <a:r>
              <a:rPr lang="en-NZ" sz="2400" dirty="0" smtClean="0">
                <a:solidFill>
                  <a:srgbClr val="6C3B7A"/>
                </a:solidFill>
              </a:rPr>
              <a:t>Access to resources</a:t>
            </a:r>
          </a:p>
        </p:txBody>
      </p:sp>
      <p:sp>
        <p:nvSpPr>
          <p:cNvPr id="20" name="Rectangle 19"/>
          <p:cNvSpPr/>
          <p:nvPr/>
        </p:nvSpPr>
        <p:spPr>
          <a:xfrm>
            <a:off x="5217459" y="1559859"/>
            <a:ext cx="3926541" cy="2954655"/>
          </a:xfrm>
          <a:prstGeom prst="rect">
            <a:avLst/>
          </a:prstGeom>
        </p:spPr>
        <p:txBody>
          <a:bodyPr wrap="square">
            <a:spAutoFit/>
          </a:bodyPr>
          <a:lstStyle/>
          <a:p>
            <a:r>
              <a:rPr lang="en-NZ" sz="2400" dirty="0" smtClean="0">
                <a:solidFill>
                  <a:srgbClr val="6C3B7A"/>
                </a:solidFill>
              </a:rPr>
              <a:t>ILE Methods:</a:t>
            </a:r>
          </a:p>
          <a:p>
            <a:pPr lvl="1"/>
            <a:r>
              <a:rPr lang="en-NZ" sz="2400" dirty="0" smtClean="0">
                <a:solidFill>
                  <a:srgbClr val="6C3B7A"/>
                </a:solidFill>
              </a:rPr>
              <a:t>Personalised</a:t>
            </a:r>
          </a:p>
          <a:p>
            <a:pPr lvl="1"/>
            <a:r>
              <a:rPr lang="en-NZ" sz="2400" dirty="0" smtClean="0">
                <a:solidFill>
                  <a:srgbClr val="6C3B7A"/>
                </a:solidFill>
              </a:rPr>
              <a:t>Differentiated</a:t>
            </a:r>
          </a:p>
          <a:p>
            <a:pPr lvl="1"/>
            <a:r>
              <a:rPr lang="en-NZ" sz="2400" dirty="0" smtClean="0">
                <a:solidFill>
                  <a:srgbClr val="6C3B7A"/>
                </a:solidFill>
              </a:rPr>
              <a:t>Connected to real world</a:t>
            </a:r>
          </a:p>
          <a:p>
            <a:pPr lvl="1"/>
            <a:r>
              <a:rPr lang="en-NZ" sz="2400" b="1" dirty="0" smtClean="0">
                <a:solidFill>
                  <a:srgbClr val="6C3B7A"/>
                </a:solidFill>
              </a:rPr>
              <a:t>Socially constructed</a:t>
            </a:r>
          </a:p>
          <a:p>
            <a:pPr lvl="1"/>
            <a:r>
              <a:rPr lang="en-NZ" sz="2400" b="1" dirty="0" smtClean="0">
                <a:solidFill>
                  <a:srgbClr val="6C3B7A"/>
                </a:solidFill>
              </a:rPr>
              <a:t>Inquiry-Based Learning</a:t>
            </a:r>
          </a:p>
          <a:p>
            <a:pPr lvl="1"/>
            <a:r>
              <a:rPr lang="en-NZ" dirty="0" smtClean="0">
                <a:solidFill>
                  <a:srgbClr val="6C3B7A"/>
                </a:solidFill>
              </a:rPr>
              <a:t>Adapted from Osborne, M. </a:t>
            </a:r>
          </a:p>
          <a:p>
            <a:pPr lvl="1"/>
            <a:endParaRPr lang="en-NZ" sz="2400" dirty="0" smtClean="0">
              <a:solidFill>
                <a:srgbClr val="6C3B7A"/>
              </a:solidFill>
            </a:endParaRPr>
          </a:p>
        </p:txBody>
      </p:sp>
      <p:sp>
        <p:nvSpPr>
          <p:cNvPr id="21" name="Rectangle 20"/>
          <p:cNvSpPr/>
          <p:nvPr/>
        </p:nvSpPr>
        <p:spPr>
          <a:xfrm>
            <a:off x="2913529" y="4009543"/>
            <a:ext cx="5836024" cy="2010807"/>
          </a:xfrm>
          <a:prstGeom prst="rect">
            <a:avLst/>
          </a:prstGeom>
        </p:spPr>
        <p:txBody>
          <a:bodyPr wrap="square">
            <a:spAutoFit/>
          </a:bodyPr>
          <a:lstStyle/>
          <a:p>
            <a:pPr marL="228600" indent="-228600">
              <a:lnSpc>
                <a:spcPct val="90000"/>
              </a:lnSpc>
              <a:spcBef>
                <a:spcPts val="1000"/>
              </a:spcBef>
              <a:buClr>
                <a:srgbClr val="8E53A1"/>
              </a:buClr>
              <a:buFont typeface="Arial" panose="020B0604020202020204" pitchFamily="34" charset="0"/>
              <a:buChar char="•"/>
            </a:pPr>
            <a:r>
              <a:rPr lang="en-NZ" sz="2400" dirty="0" smtClean="0">
                <a:solidFill>
                  <a:srgbClr val="6C3B7A"/>
                </a:solidFill>
              </a:rPr>
              <a:t>Literacy level learners:	</a:t>
            </a:r>
          </a:p>
          <a:p>
            <a:pPr marL="685800" lvl="1" indent="-228600">
              <a:lnSpc>
                <a:spcPct val="90000"/>
              </a:lnSpc>
              <a:spcBef>
                <a:spcPts val="500"/>
              </a:spcBef>
              <a:buClr>
                <a:srgbClr val="8E53A1"/>
              </a:buClr>
              <a:buFont typeface="Arial" panose="020B0604020202020204" pitchFamily="34" charset="0"/>
              <a:buChar char="•"/>
            </a:pPr>
            <a:r>
              <a:rPr lang="en-NZ" sz="2400" dirty="0" smtClean="0">
                <a:solidFill>
                  <a:srgbClr val="6C3B7A"/>
                </a:solidFill>
              </a:rPr>
              <a:t>Collectivist cultures </a:t>
            </a:r>
          </a:p>
          <a:p>
            <a:pPr marL="685800" lvl="1" indent="-228600">
              <a:lnSpc>
                <a:spcPct val="90000"/>
              </a:lnSpc>
              <a:spcBef>
                <a:spcPts val="500"/>
              </a:spcBef>
              <a:buClr>
                <a:srgbClr val="8E53A1"/>
              </a:buClr>
              <a:buFont typeface="Arial" panose="020B0604020202020204" pitchFamily="34" charset="0"/>
              <a:buChar char="•"/>
              <a:defRPr/>
            </a:pPr>
            <a:r>
              <a:rPr lang="en-NZ" sz="2400" dirty="0" smtClean="0">
                <a:solidFill>
                  <a:srgbClr val="6C3B7A"/>
                </a:solidFill>
              </a:rPr>
              <a:t>Unused to western  learning styles</a:t>
            </a:r>
          </a:p>
          <a:p>
            <a:pPr marL="685800" lvl="1" indent="-228600">
              <a:lnSpc>
                <a:spcPct val="90000"/>
              </a:lnSpc>
              <a:spcBef>
                <a:spcPts val="500"/>
              </a:spcBef>
              <a:buClr>
                <a:srgbClr val="8E53A1"/>
              </a:buClr>
              <a:buFont typeface="Arial" panose="020B0604020202020204" pitchFamily="34" charset="0"/>
              <a:buChar char="•"/>
              <a:defRPr/>
            </a:pPr>
            <a:r>
              <a:rPr lang="en-NZ" sz="2400" dirty="0" smtClean="0">
                <a:solidFill>
                  <a:srgbClr val="6C3B7A"/>
                </a:solidFill>
              </a:rPr>
              <a:t>Little/no formal education</a:t>
            </a:r>
          </a:p>
          <a:p>
            <a:pPr marL="685800" lvl="1" indent="-228600">
              <a:lnSpc>
                <a:spcPct val="90000"/>
              </a:lnSpc>
              <a:spcBef>
                <a:spcPts val="500"/>
              </a:spcBef>
              <a:buClr>
                <a:srgbClr val="8E53A1"/>
              </a:buClr>
              <a:buFont typeface="Arial" panose="020B0604020202020204" pitchFamily="34" charset="0"/>
              <a:buChar char="•"/>
              <a:defRPr/>
            </a:pPr>
            <a:r>
              <a:rPr lang="en-NZ" sz="2400" dirty="0" smtClean="0">
                <a:solidFill>
                  <a:srgbClr val="6C3B7A"/>
                </a:solidFill>
              </a:rPr>
              <a:t>Mostly no prior technology use</a:t>
            </a:r>
          </a:p>
        </p:txBody>
      </p:sp>
      <p:pic>
        <p:nvPicPr>
          <p:cNvPr id="1026" name="Picture 2"/>
          <p:cNvPicPr>
            <a:picLocks noChangeAspect="1" noChangeArrowheads="1"/>
          </p:cNvPicPr>
          <p:nvPr/>
        </p:nvPicPr>
        <p:blipFill>
          <a:blip r:embed="rId4" cstate="print"/>
          <a:srcRect/>
          <a:stretch>
            <a:fillRect/>
          </a:stretch>
        </p:blipFill>
        <p:spPr bwMode="auto">
          <a:xfrm>
            <a:off x="2238375" y="3376613"/>
            <a:ext cx="4667250" cy="1047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238375" y="3376613"/>
            <a:ext cx="4667250" cy="104775"/>
          </a:xfrm>
          <a:prstGeom prst="rect">
            <a:avLst/>
          </a:prstGeom>
          <a:noFill/>
          <a:ln w="9525">
            <a:noFill/>
            <a:miter lim="800000"/>
            <a:headEnd/>
            <a:tailEnd/>
          </a:ln>
        </p:spPr>
      </p:pic>
    </p:spTree>
    <p:extLst>
      <p:ext uri="{BB962C8B-B14F-4D97-AF65-F5344CB8AC3E}">
        <p14:creationId xmlns:p14="http://schemas.microsoft.com/office/powerpoint/2010/main" val="36806939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dirty="0"/>
              <a:t>Curiosity</a:t>
            </a:r>
            <a:r>
              <a:rPr lang="en-NZ" sz="4400" dirty="0">
                <a:solidFill>
                  <a:srgbClr val="6C3B7A"/>
                </a:solidFill>
              </a:rPr>
              <a:t/>
            </a:r>
            <a:br>
              <a:rPr lang="en-NZ" sz="4400" dirty="0">
                <a:solidFill>
                  <a:srgbClr val="6C3B7A"/>
                </a:solidFill>
              </a:rPr>
            </a:br>
            <a:r>
              <a:rPr lang="en-NZ" dirty="0">
                <a:solidFill>
                  <a:srgbClr val="6C3B7A"/>
                </a:solidFill>
              </a:rPr>
              <a:t>in what is observed nearby</a:t>
            </a:r>
            <a:br>
              <a:rPr lang="en-NZ" dirty="0">
                <a:solidFill>
                  <a:srgbClr val="6C3B7A"/>
                </a:solidFill>
              </a:rPr>
            </a:br>
            <a:endParaRPr lang="en-NZ" dirty="0"/>
          </a:p>
        </p:txBody>
      </p:sp>
      <p:sp>
        <p:nvSpPr>
          <p:cNvPr id="3" name="Text Placeholder 2"/>
          <p:cNvSpPr>
            <a:spLocks noGrp="1"/>
          </p:cNvSpPr>
          <p:nvPr>
            <p:ph type="body" sz="quarter" idx="13"/>
          </p:nvPr>
        </p:nvSpPr>
        <p:spPr/>
        <p:txBody>
          <a:bodyPr/>
          <a:lstStyle/>
          <a:p>
            <a:endParaRPr lang="en-NZ" dirty="0"/>
          </a:p>
        </p:txBody>
      </p:sp>
      <p:pic>
        <p:nvPicPr>
          <p:cNvPr id="4" name="Content Placeholder 3" descr="C:\Users\HP\Downloads\DSCF2011.JPG"/>
          <p:cNvPicPr>
            <a:picLocks/>
          </p:cNvPicPr>
          <p:nvPr/>
        </p:nvPicPr>
        <p:blipFill>
          <a:blip r:embed="rId2" cstate="print"/>
          <a:srcRect l="8541" t="9738" r="14823" b="24917"/>
          <a:stretch>
            <a:fillRect/>
          </a:stretch>
        </p:blipFill>
        <p:spPr bwMode="auto">
          <a:xfrm>
            <a:off x="886250" y="1507067"/>
            <a:ext cx="8156150" cy="5266266"/>
          </a:xfrm>
          <a:prstGeom prst="rect">
            <a:avLst/>
          </a:prstGeom>
          <a:noFill/>
          <a:ln w="9525">
            <a:noFill/>
            <a:miter lim="800000"/>
            <a:headEnd/>
            <a:tailEnd/>
          </a:ln>
        </p:spPr>
      </p:pic>
    </p:spTree>
    <p:extLst>
      <p:ext uri="{BB962C8B-B14F-4D97-AF65-F5344CB8AC3E}">
        <p14:creationId xmlns:p14="http://schemas.microsoft.com/office/powerpoint/2010/main" val="2614480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dirty="0"/>
              <a:t>Caring </a:t>
            </a:r>
            <a:r>
              <a:rPr lang="en-NZ" dirty="0">
                <a:solidFill>
                  <a:srgbClr val="6C3B7A"/>
                </a:solidFill>
              </a:rPr>
              <a:t/>
            </a:r>
            <a:br>
              <a:rPr lang="en-NZ" dirty="0">
                <a:solidFill>
                  <a:srgbClr val="6C3B7A"/>
                </a:solidFill>
              </a:rPr>
            </a:br>
            <a:r>
              <a:rPr lang="en-NZ" dirty="0">
                <a:solidFill>
                  <a:srgbClr val="6C3B7A"/>
                </a:solidFill>
              </a:rPr>
              <a:t>in family and community</a:t>
            </a:r>
            <a:br>
              <a:rPr lang="en-NZ" dirty="0">
                <a:solidFill>
                  <a:srgbClr val="6C3B7A"/>
                </a:solidFill>
              </a:rPr>
            </a:br>
            <a:endParaRPr lang="en-NZ" dirty="0"/>
          </a:p>
        </p:txBody>
      </p:sp>
      <p:sp>
        <p:nvSpPr>
          <p:cNvPr id="3" name="Text Placeholder 2"/>
          <p:cNvSpPr>
            <a:spLocks noGrp="1"/>
          </p:cNvSpPr>
          <p:nvPr>
            <p:ph type="body" sz="quarter" idx="13"/>
          </p:nvPr>
        </p:nvSpPr>
        <p:spPr/>
        <p:txBody>
          <a:bodyPr/>
          <a:lstStyle/>
          <a:p>
            <a:endParaRPr lang="en-NZ" dirty="0"/>
          </a:p>
        </p:txBody>
      </p:sp>
      <p:pic>
        <p:nvPicPr>
          <p:cNvPr id="4" name="Picture 3" descr="C:\Users\phickey\AppData\Local\Microsoft\Windows\Temporary Internet Files\Content.Word\DSCF1858.jpg"/>
          <p:cNvPicPr/>
          <p:nvPr/>
        </p:nvPicPr>
        <p:blipFill>
          <a:blip r:embed="rId2" cstate="print">
            <a:extLst>
              <a:ext uri="{28A0092B-C50C-407E-A947-70E740481C1C}">
                <a14:useLocalDpi xmlns:a14="http://schemas.microsoft.com/office/drawing/2010/main" val="0"/>
              </a:ext>
            </a:extLst>
          </a:blip>
          <a:srcRect t="47111" r="25886" b="8815"/>
          <a:stretch>
            <a:fillRect/>
          </a:stretch>
        </p:blipFill>
        <p:spPr bwMode="auto">
          <a:xfrm>
            <a:off x="855134" y="1583267"/>
            <a:ext cx="8288866" cy="4445000"/>
          </a:xfrm>
          <a:prstGeom prst="rect">
            <a:avLst/>
          </a:prstGeom>
          <a:noFill/>
          <a:ln>
            <a:noFill/>
          </a:ln>
        </p:spPr>
      </p:pic>
    </p:spTree>
    <p:extLst>
      <p:ext uri="{BB962C8B-B14F-4D97-AF65-F5344CB8AC3E}">
        <p14:creationId xmlns:p14="http://schemas.microsoft.com/office/powerpoint/2010/main" val="3665322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dirty="0"/>
              <a:t>Creativity</a:t>
            </a:r>
            <a:r>
              <a:rPr lang="en-NZ" sz="4400" dirty="0">
                <a:solidFill>
                  <a:srgbClr val="6C3B7A"/>
                </a:solidFill>
              </a:rPr>
              <a:t/>
            </a:r>
            <a:br>
              <a:rPr lang="en-NZ" sz="4400" dirty="0">
                <a:solidFill>
                  <a:srgbClr val="6C3B7A"/>
                </a:solidFill>
              </a:rPr>
            </a:br>
            <a:r>
              <a:rPr lang="en-NZ" dirty="0">
                <a:solidFill>
                  <a:srgbClr val="6C3B7A"/>
                </a:solidFill>
              </a:rPr>
              <a:t>Created by collaboration</a:t>
            </a:r>
            <a:br>
              <a:rPr lang="en-NZ" dirty="0">
                <a:solidFill>
                  <a:srgbClr val="6C3B7A"/>
                </a:solidFill>
              </a:rPr>
            </a:br>
            <a:endParaRPr lang="en-NZ" dirty="0"/>
          </a:p>
        </p:txBody>
      </p:sp>
      <p:sp>
        <p:nvSpPr>
          <p:cNvPr id="3" name="Text Placeholder 2"/>
          <p:cNvSpPr>
            <a:spLocks noGrp="1"/>
          </p:cNvSpPr>
          <p:nvPr>
            <p:ph type="body" sz="quarter" idx="13"/>
          </p:nvPr>
        </p:nvSpPr>
        <p:spPr/>
        <p:txBody>
          <a:bodyPr/>
          <a:lstStyle/>
          <a:p>
            <a:endParaRPr lang="en-NZ" dirty="0"/>
          </a:p>
        </p:txBody>
      </p:sp>
      <p:pic>
        <p:nvPicPr>
          <p:cNvPr id="4" name="Picture 3" descr="C:\Users\HP\Downloads\DSCF2092.JPG"/>
          <p:cNvPicPr/>
          <p:nvPr/>
        </p:nvPicPr>
        <p:blipFill>
          <a:blip r:embed="rId2" cstate="print"/>
          <a:srcRect/>
          <a:stretch>
            <a:fillRect/>
          </a:stretch>
        </p:blipFill>
        <p:spPr bwMode="auto">
          <a:xfrm>
            <a:off x="872066" y="1295401"/>
            <a:ext cx="8271933" cy="5562600"/>
          </a:xfrm>
          <a:prstGeom prst="rect">
            <a:avLst/>
          </a:prstGeom>
          <a:noFill/>
          <a:ln w="9525">
            <a:noFill/>
            <a:miter lim="800000"/>
            <a:headEnd/>
            <a:tailEnd/>
          </a:ln>
        </p:spPr>
      </p:pic>
    </p:spTree>
    <p:extLst>
      <p:ext uri="{BB962C8B-B14F-4D97-AF65-F5344CB8AC3E}">
        <p14:creationId xmlns:p14="http://schemas.microsoft.com/office/powerpoint/2010/main" val="2905752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Your Impressions:</a:t>
            </a:r>
            <a:br>
              <a:rPr lang="en-NZ" dirty="0" smtClean="0"/>
            </a:br>
            <a:r>
              <a:rPr lang="en-NZ" dirty="0" smtClean="0"/>
              <a:t> </a:t>
            </a:r>
            <a:endParaRPr lang="en-NZ" dirty="0"/>
          </a:p>
        </p:txBody>
      </p:sp>
      <p:sp>
        <p:nvSpPr>
          <p:cNvPr id="3" name="Text Placeholder 2"/>
          <p:cNvSpPr>
            <a:spLocks noGrp="1"/>
          </p:cNvSpPr>
          <p:nvPr>
            <p:ph type="body" sz="quarter" idx="13"/>
          </p:nvPr>
        </p:nvSpPr>
        <p:spPr>
          <a:xfrm>
            <a:off x="1772708" y="1658263"/>
            <a:ext cx="7032625" cy="4351338"/>
          </a:xfrm>
        </p:spPr>
        <p:txBody>
          <a:bodyPr/>
          <a:lstStyle/>
          <a:p>
            <a:endParaRPr lang="en-NZ" dirty="0" smtClean="0"/>
          </a:p>
          <a:p>
            <a:r>
              <a:rPr lang="en-NZ" dirty="0" smtClean="0">
                <a:solidFill>
                  <a:srgbClr val="6C3B7A"/>
                </a:solidFill>
              </a:rPr>
              <a:t>Any questions?</a:t>
            </a:r>
          </a:p>
          <a:p>
            <a:endParaRPr lang="en-NZ" dirty="0">
              <a:solidFill>
                <a:srgbClr val="6C3B7A"/>
              </a:solidFill>
            </a:endParaRPr>
          </a:p>
          <a:p>
            <a:r>
              <a:rPr lang="en-NZ" dirty="0" smtClean="0">
                <a:solidFill>
                  <a:srgbClr val="6C3B7A"/>
                </a:solidFill>
              </a:rPr>
              <a:t>What could we have done better?</a:t>
            </a:r>
          </a:p>
          <a:p>
            <a:endParaRPr lang="en-NZ" dirty="0" smtClean="0">
              <a:solidFill>
                <a:srgbClr val="6C3B7A"/>
              </a:solidFill>
            </a:endParaRPr>
          </a:p>
          <a:p>
            <a:r>
              <a:rPr lang="en-NZ" dirty="0" smtClean="0">
                <a:solidFill>
                  <a:srgbClr val="6C3B7A"/>
                </a:solidFill>
              </a:rPr>
              <a:t>Your suggestions for future developments</a:t>
            </a:r>
            <a:endParaRPr lang="en-NZ" dirty="0">
              <a:solidFill>
                <a:srgbClr val="6C3B7A"/>
              </a:solidFill>
            </a:endParaRPr>
          </a:p>
        </p:txBody>
      </p:sp>
    </p:spTree>
    <p:extLst>
      <p:ext uri="{BB962C8B-B14F-4D97-AF65-F5344CB8AC3E}">
        <p14:creationId xmlns:p14="http://schemas.microsoft.com/office/powerpoint/2010/main" val="613748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749" y="0"/>
            <a:ext cx="7886700" cy="1325563"/>
          </a:xfrm>
        </p:spPr>
        <p:txBody>
          <a:bodyPr/>
          <a:lstStyle/>
          <a:p>
            <a:r>
              <a:rPr lang="en-NZ" dirty="0" smtClean="0">
                <a:hlinkClick r:id="rId3"/>
              </a:rPr>
              <a:t>Two heads are better than one</a:t>
            </a:r>
            <a:endParaRPr lang="en-NZ" dirty="0"/>
          </a:p>
        </p:txBody>
      </p:sp>
      <p:sp>
        <p:nvSpPr>
          <p:cNvPr id="3" name="Text Placeholder 2"/>
          <p:cNvSpPr>
            <a:spLocks noGrp="1"/>
          </p:cNvSpPr>
          <p:nvPr>
            <p:ph type="body" sz="quarter" idx="13"/>
          </p:nvPr>
        </p:nvSpPr>
        <p:spPr>
          <a:xfrm>
            <a:off x="811161" y="575187"/>
            <a:ext cx="8967020" cy="6105832"/>
          </a:xfrm>
        </p:spPr>
        <p:txBody>
          <a:bodyPr>
            <a:normAutofit fontScale="70000" lnSpcReduction="20000"/>
          </a:bodyPr>
          <a:lstStyle/>
          <a:p>
            <a:r>
              <a:rPr lang="en-NZ" sz="2900" dirty="0" smtClean="0">
                <a:solidFill>
                  <a:srgbClr val="6C3B7A"/>
                </a:solidFill>
              </a:rPr>
              <a:t>Two heads are better than one-</a:t>
            </a:r>
            <a:br>
              <a:rPr lang="en-NZ" sz="2900" dirty="0" smtClean="0">
                <a:solidFill>
                  <a:srgbClr val="6C3B7A"/>
                </a:solidFill>
              </a:rPr>
            </a:br>
            <a:r>
              <a:rPr lang="en-NZ" sz="2900" dirty="0" smtClean="0">
                <a:solidFill>
                  <a:srgbClr val="6C3B7A"/>
                </a:solidFill>
              </a:rPr>
              <a:t>That's a saying that's oh so true</a:t>
            </a:r>
            <a:br>
              <a:rPr lang="en-NZ" sz="2900" dirty="0" smtClean="0">
                <a:solidFill>
                  <a:srgbClr val="6C3B7A"/>
                </a:solidFill>
              </a:rPr>
            </a:br>
            <a:r>
              <a:rPr lang="en-NZ" sz="2900" dirty="0" smtClean="0">
                <a:solidFill>
                  <a:srgbClr val="6C3B7A"/>
                </a:solidFill>
              </a:rPr>
              <a:t>Two heads are better than one-</a:t>
            </a:r>
            <a:br>
              <a:rPr lang="en-NZ" sz="2900" dirty="0" smtClean="0">
                <a:solidFill>
                  <a:srgbClr val="6C3B7A"/>
                </a:solidFill>
              </a:rPr>
            </a:br>
            <a:r>
              <a:rPr lang="en-NZ" sz="2900" dirty="0" smtClean="0">
                <a:solidFill>
                  <a:srgbClr val="6C3B7A"/>
                </a:solidFill>
              </a:rPr>
              <a:t>There-me! There-you! That's two!</a:t>
            </a:r>
          </a:p>
          <a:p>
            <a:r>
              <a:rPr lang="en-NZ" sz="2900" dirty="0" smtClean="0">
                <a:solidFill>
                  <a:srgbClr val="6C3B7A"/>
                </a:solidFill>
              </a:rPr>
              <a:t>And between the two of you, you can solve</a:t>
            </a:r>
            <a:br>
              <a:rPr lang="en-NZ" sz="2900" dirty="0" smtClean="0">
                <a:solidFill>
                  <a:srgbClr val="6C3B7A"/>
                </a:solidFill>
              </a:rPr>
            </a:br>
            <a:r>
              <a:rPr lang="en-NZ" sz="2900" dirty="0" smtClean="0">
                <a:solidFill>
                  <a:srgbClr val="6C3B7A"/>
                </a:solidFill>
              </a:rPr>
              <a:t>Any problem that comes up</a:t>
            </a:r>
            <a:br>
              <a:rPr lang="en-NZ" sz="2900" dirty="0" smtClean="0">
                <a:solidFill>
                  <a:srgbClr val="6C3B7A"/>
                </a:solidFill>
              </a:rPr>
            </a:br>
            <a:r>
              <a:rPr lang="en-NZ" sz="2900" dirty="0" smtClean="0">
                <a:solidFill>
                  <a:srgbClr val="6C3B7A"/>
                </a:solidFill>
              </a:rPr>
              <a:t>It's much better to be two,</a:t>
            </a:r>
            <a:br>
              <a:rPr lang="en-NZ" sz="2900" dirty="0" smtClean="0">
                <a:solidFill>
                  <a:srgbClr val="6C3B7A"/>
                </a:solidFill>
              </a:rPr>
            </a:br>
            <a:r>
              <a:rPr lang="en-NZ" sz="2900" dirty="0" smtClean="0">
                <a:solidFill>
                  <a:srgbClr val="6C3B7A"/>
                </a:solidFill>
              </a:rPr>
              <a:t>'Cause what you don't know or can't figure out</a:t>
            </a:r>
            <a:br>
              <a:rPr lang="en-NZ" sz="2900" dirty="0" smtClean="0">
                <a:solidFill>
                  <a:srgbClr val="6C3B7A"/>
                </a:solidFill>
              </a:rPr>
            </a:br>
            <a:r>
              <a:rPr lang="en-NZ" sz="2900" dirty="0" smtClean="0">
                <a:solidFill>
                  <a:srgbClr val="6C3B7A"/>
                </a:solidFill>
              </a:rPr>
              <a:t>You can try, too!</a:t>
            </a:r>
          </a:p>
          <a:p>
            <a:r>
              <a:rPr lang="en-NZ" sz="2900" dirty="0" smtClean="0">
                <a:solidFill>
                  <a:srgbClr val="6C3B7A"/>
                </a:solidFill>
              </a:rPr>
              <a:t>Two heads are better than one</a:t>
            </a:r>
            <a:br>
              <a:rPr lang="en-NZ" sz="2900" dirty="0" smtClean="0">
                <a:solidFill>
                  <a:srgbClr val="6C3B7A"/>
                </a:solidFill>
              </a:rPr>
            </a:br>
            <a:r>
              <a:rPr lang="en-NZ" sz="2900" dirty="0" smtClean="0">
                <a:solidFill>
                  <a:srgbClr val="6C3B7A"/>
                </a:solidFill>
              </a:rPr>
              <a:t>The more the merrier, you bet</a:t>
            </a:r>
            <a:br>
              <a:rPr lang="en-NZ" sz="2900" dirty="0" smtClean="0">
                <a:solidFill>
                  <a:srgbClr val="6C3B7A"/>
                </a:solidFill>
              </a:rPr>
            </a:br>
            <a:r>
              <a:rPr lang="en-NZ" sz="2900" dirty="0" smtClean="0">
                <a:solidFill>
                  <a:srgbClr val="6C3B7A"/>
                </a:solidFill>
              </a:rPr>
              <a:t>Two heads are better than one</a:t>
            </a:r>
            <a:br>
              <a:rPr lang="en-NZ" sz="2900" dirty="0" smtClean="0">
                <a:solidFill>
                  <a:srgbClr val="6C3B7A"/>
                </a:solidFill>
              </a:rPr>
            </a:br>
            <a:r>
              <a:rPr lang="en-NZ" sz="2900" dirty="0" smtClean="0">
                <a:solidFill>
                  <a:srgbClr val="6C3B7A"/>
                </a:solidFill>
              </a:rPr>
              <a:t>You could use all the help you can get!</a:t>
            </a:r>
          </a:p>
          <a:p>
            <a:r>
              <a:rPr lang="en-NZ" sz="2900" dirty="0" smtClean="0">
                <a:solidFill>
                  <a:srgbClr val="6C3B7A"/>
                </a:solidFill>
              </a:rPr>
              <a:t>And when all's said and done</a:t>
            </a:r>
            <a:br>
              <a:rPr lang="en-NZ" sz="2900" dirty="0" smtClean="0">
                <a:solidFill>
                  <a:srgbClr val="6C3B7A"/>
                </a:solidFill>
              </a:rPr>
            </a:br>
            <a:r>
              <a:rPr lang="en-NZ" sz="2900" dirty="0" smtClean="0">
                <a:solidFill>
                  <a:srgbClr val="6C3B7A"/>
                </a:solidFill>
              </a:rPr>
              <a:t>This is where it's at</a:t>
            </a:r>
            <a:br>
              <a:rPr lang="en-NZ" sz="2900" dirty="0" smtClean="0">
                <a:solidFill>
                  <a:srgbClr val="6C3B7A"/>
                </a:solidFill>
              </a:rPr>
            </a:br>
            <a:r>
              <a:rPr lang="en-NZ" sz="2900" dirty="0" smtClean="0">
                <a:solidFill>
                  <a:srgbClr val="6C3B7A"/>
                </a:solidFill>
              </a:rPr>
              <a:t>What I'm simply saying is that</a:t>
            </a:r>
            <a:br>
              <a:rPr lang="en-NZ" sz="2900" dirty="0" smtClean="0">
                <a:solidFill>
                  <a:srgbClr val="6C3B7A"/>
                </a:solidFill>
              </a:rPr>
            </a:br>
            <a:r>
              <a:rPr lang="en-NZ" sz="2900" dirty="0" smtClean="0">
                <a:solidFill>
                  <a:srgbClr val="6C3B7A"/>
                </a:solidFill>
              </a:rPr>
              <a:t>Two heads are better than one!</a:t>
            </a:r>
          </a:p>
          <a:p>
            <a:r>
              <a:rPr lang="en-NZ" sz="2900" dirty="0" smtClean="0">
                <a:solidFill>
                  <a:srgbClr val="6C3B7A"/>
                </a:solidFill>
              </a:rPr>
              <a:t>So just put your heads together</a:t>
            </a:r>
            <a:br>
              <a:rPr lang="en-NZ" sz="2900" dirty="0" smtClean="0">
                <a:solidFill>
                  <a:srgbClr val="6C3B7A"/>
                </a:solidFill>
              </a:rPr>
            </a:br>
            <a:r>
              <a:rPr lang="en-NZ" sz="2900" dirty="0" smtClean="0">
                <a:solidFill>
                  <a:srgbClr val="6C3B7A"/>
                </a:solidFill>
              </a:rPr>
              <a:t>Yes, put your heads together</a:t>
            </a:r>
            <a:br>
              <a:rPr lang="en-NZ" sz="2900" dirty="0" smtClean="0">
                <a:solidFill>
                  <a:srgbClr val="6C3B7A"/>
                </a:solidFill>
              </a:rPr>
            </a:br>
            <a:r>
              <a:rPr lang="en-NZ" sz="2900" dirty="0" smtClean="0">
                <a:solidFill>
                  <a:srgbClr val="6C3B7A"/>
                </a:solidFill>
              </a:rPr>
              <a:t>Quick, put your heads together</a:t>
            </a:r>
            <a:br>
              <a:rPr lang="en-NZ" sz="2900" dirty="0" smtClean="0">
                <a:solidFill>
                  <a:srgbClr val="6C3B7A"/>
                </a:solidFill>
              </a:rPr>
            </a:br>
            <a:r>
              <a:rPr lang="en-NZ" sz="2900" dirty="0" smtClean="0">
                <a:solidFill>
                  <a:srgbClr val="6C3B7A"/>
                </a:solidFill>
              </a:rPr>
              <a:t>And have fun! Have fun!</a:t>
            </a:r>
          </a:p>
          <a:p>
            <a:pPr>
              <a:buNone/>
            </a:pPr>
            <a:endParaRPr lang="en-NZ" dirty="0" smtClean="0">
              <a:solidFill>
                <a:srgbClr val="6C3B7A"/>
              </a:solidFill>
            </a:endParaRPr>
          </a:p>
          <a:p>
            <a:pPr>
              <a:buNone/>
            </a:pPr>
            <a:r>
              <a:rPr lang="en-NZ" dirty="0" smtClean="0">
                <a:solidFill>
                  <a:srgbClr val="6C3B7A"/>
                </a:solidFill>
              </a:rPr>
              <a:t>Lyrics: Metro Lyrics</a:t>
            </a:r>
            <a:br>
              <a:rPr lang="en-NZ" dirty="0" smtClean="0">
                <a:solidFill>
                  <a:srgbClr val="6C3B7A"/>
                </a:solidFill>
              </a:rPr>
            </a:br>
            <a:endParaRPr lang="en-NZ" dirty="0"/>
          </a:p>
        </p:txBody>
      </p:sp>
      <p:pic>
        <p:nvPicPr>
          <p:cNvPr id="4" name="Picture 3" descr="https://muppetmindset.files.wordpress.com/2011/09/two-headed-monster.png"/>
          <p:cNvPicPr/>
          <p:nvPr/>
        </p:nvPicPr>
        <p:blipFill>
          <a:blip r:embed="rId4" cstate="print"/>
          <a:srcRect/>
          <a:stretch>
            <a:fillRect/>
          </a:stretch>
        </p:blipFill>
        <p:spPr bwMode="auto">
          <a:xfrm>
            <a:off x="5703461" y="3252678"/>
            <a:ext cx="2984710" cy="2037065"/>
          </a:xfrm>
          <a:prstGeom prst="rect">
            <a:avLst/>
          </a:prstGeom>
          <a:noFill/>
          <a:ln w="9525">
            <a:noFill/>
            <a:miter lim="800000"/>
            <a:headEnd/>
            <a:tailEnd/>
          </a:ln>
        </p:spPr>
      </p:pic>
    </p:spTree>
    <p:extLst>
      <p:ext uri="{BB962C8B-B14F-4D97-AF65-F5344CB8AC3E}">
        <p14:creationId xmlns:p14="http://schemas.microsoft.com/office/powerpoint/2010/main" val="2266732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References</a:t>
            </a:r>
            <a:endParaRPr lang="en-NZ" dirty="0"/>
          </a:p>
        </p:txBody>
      </p:sp>
      <p:sp>
        <p:nvSpPr>
          <p:cNvPr id="3" name="Text Placeholder 2"/>
          <p:cNvSpPr>
            <a:spLocks noGrp="1"/>
          </p:cNvSpPr>
          <p:nvPr>
            <p:ph type="body" sz="quarter" idx="13"/>
          </p:nvPr>
        </p:nvSpPr>
        <p:spPr>
          <a:xfrm>
            <a:off x="1095375" y="1356852"/>
            <a:ext cx="7886700" cy="4839016"/>
          </a:xfrm>
        </p:spPr>
        <p:txBody>
          <a:bodyPr>
            <a:normAutofit/>
          </a:bodyPr>
          <a:lstStyle/>
          <a:p>
            <a:r>
              <a:rPr lang="en-NZ" sz="1400" dirty="0" err="1" smtClean="0">
                <a:solidFill>
                  <a:srgbClr val="6C3B7A"/>
                </a:solidFill>
              </a:rPr>
              <a:t>Benseman</a:t>
            </a:r>
            <a:r>
              <a:rPr lang="en-NZ" sz="1400" dirty="0" smtClean="0">
                <a:solidFill>
                  <a:srgbClr val="6C3B7A"/>
                </a:solidFill>
              </a:rPr>
              <a:t>, J. (2012). Adult refugee learners with limited literacy: needs and effective responses. </a:t>
            </a:r>
            <a:r>
              <a:rPr lang="en-NZ" sz="1400" i="1" dirty="0" smtClean="0">
                <a:solidFill>
                  <a:srgbClr val="6C3B7A"/>
                </a:solidFill>
              </a:rPr>
              <a:t>Refuge, 30</a:t>
            </a:r>
            <a:r>
              <a:rPr lang="en-NZ" sz="1400" dirty="0" smtClean="0">
                <a:solidFill>
                  <a:srgbClr val="6C3B7A"/>
                </a:solidFill>
              </a:rPr>
              <a:t>(1), 93-103. Retrieved from http://www.yorku.ca/refuge</a:t>
            </a:r>
          </a:p>
          <a:p>
            <a:r>
              <a:rPr lang="en-NZ" sz="1400" dirty="0" smtClean="0">
                <a:solidFill>
                  <a:srgbClr val="6C3B7A"/>
                </a:solidFill>
              </a:rPr>
              <a:t>McCormack, D. (2015, July 16). Do we need more university degrees? Straight-A students can’t ignore the C-skills. The New Zealand Herald, p. A28.</a:t>
            </a:r>
          </a:p>
          <a:p>
            <a:r>
              <a:rPr lang="en-NZ" sz="1400" dirty="0" err="1" smtClean="0">
                <a:solidFill>
                  <a:srgbClr val="6C3B7A"/>
                </a:solidFill>
              </a:rPr>
              <a:t>Montiel</a:t>
            </a:r>
            <a:r>
              <a:rPr lang="en-NZ" sz="1400" dirty="0" smtClean="0">
                <a:solidFill>
                  <a:srgbClr val="6C3B7A"/>
                </a:solidFill>
              </a:rPr>
              <a:t>-Overall, P. (2005). </a:t>
            </a:r>
            <a:r>
              <a:rPr lang="en-NZ" sz="1400" i="1" dirty="0" smtClean="0">
                <a:solidFill>
                  <a:srgbClr val="6C3B7A"/>
                </a:solidFill>
              </a:rPr>
              <a:t>Toward a Theory of Collaboration for Teachers and Librarians. </a:t>
            </a:r>
            <a:r>
              <a:rPr lang="en-NZ" sz="1400" dirty="0" smtClean="0">
                <a:solidFill>
                  <a:srgbClr val="6C3B7A"/>
                </a:solidFill>
              </a:rPr>
              <a:t>Retrieved from http://files.eric.ed.gov/fulltext/EJ965627.pdf</a:t>
            </a:r>
          </a:p>
          <a:p>
            <a:r>
              <a:rPr lang="en-NZ" sz="1400" dirty="0" smtClean="0">
                <a:solidFill>
                  <a:srgbClr val="6C3B7A"/>
                </a:solidFill>
              </a:rPr>
              <a:t>Proctor Dalton Grisham (2004). Scaffolding English language learners and struggling readers in a universal literacy environment with embedded strategy instruction and vocabulary support. </a:t>
            </a:r>
            <a:r>
              <a:rPr lang="en-NZ" sz="1400" i="1" dirty="0" smtClean="0">
                <a:solidFill>
                  <a:srgbClr val="6C3B7A"/>
                </a:solidFill>
              </a:rPr>
              <a:t>Journal of Literacy Research, 39</a:t>
            </a:r>
            <a:r>
              <a:rPr lang="en-NZ" sz="1400" dirty="0" smtClean="0">
                <a:solidFill>
                  <a:srgbClr val="6C3B7A"/>
                </a:solidFill>
              </a:rPr>
              <a:t>(1), 71-93. doi:10.1080/10862960709336758</a:t>
            </a:r>
            <a:endParaRPr lang="en-NZ" sz="1400" i="1" dirty="0" smtClean="0">
              <a:solidFill>
                <a:srgbClr val="6C3B7A"/>
              </a:solidFill>
            </a:endParaRPr>
          </a:p>
          <a:p>
            <a:r>
              <a:rPr lang="en-NZ" sz="1400" dirty="0" err="1" smtClean="0">
                <a:solidFill>
                  <a:srgbClr val="6C3B7A"/>
                </a:solidFill>
              </a:rPr>
              <a:t>Steeg</a:t>
            </a:r>
            <a:r>
              <a:rPr lang="en-NZ" sz="1400" dirty="0" smtClean="0">
                <a:solidFill>
                  <a:srgbClr val="6C3B7A"/>
                </a:solidFill>
              </a:rPr>
              <a:t>, S. M., </a:t>
            </a:r>
            <a:r>
              <a:rPr lang="en-NZ" sz="1400" dirty="0" err="1" smtClean="0">
                <a:solidFill>
                  <a:srgbClr val="6C3B7A"/>
                </a:solidFill>
              </a:rPr>
              <a:t>Costley</a:t>
            </a:r>
            <a:r>
              <a:rPr lang="en-NZ" sz="1400" dirty="0" smtClean="0">
                <a:solidFill>
                  <a:srgbClr val="6C3B7A"/>
                </a:solidFill>
              </a:rPr>
              <a:t>, K., </a:t>
            </a:r>
            <a:r>
              <a:rPr lang="en-NZ" sz="1400" dirty="0" err="1" smtClean="0">
                <a:solidFill>
                  <a:srgbClr val="6C3B7A"/>
                </a:solidFill>
              </a:rPr>
              <a:t>Engelman</a:t>
            </a:r>
            <a:r>
              <a:rPr lang="en-NZ" sz="1400" dirty="0" smtClean="0">
                <a:solidFill>
                  <a:srgbClr val="6C3B7A"/>
                </a:solidFill>
              </a:rPr>
              <a:t>, K., Gonzalez, D., Knutson, V., &amp; Maroni, K. (2013). Changing teachers, changing students: Exploring </a:t>
            </a:r>
            <a:r>
              <a:rPr lang="en-NZ" sz="1400" dirty="0" err="1" smtClean="0">
                <a:solidFill>
                  <a:srgbClr val="6C3B7A"/>
                </a:solidFill>
              </a:rPr>
              <a:t>iPads</a:t>
            </a:r>
            <a:r>
              <a:rPr lang="en-NZ" sz="1400" dirty="0" smtClean="0">
                <a:solidFill>
                  <a:srgbClr val="6C3B7A"/>
                </a:solidFill>
              </a:rPr>
              <a:t> in inquiry-based learning.</a:t>
            </a:r>
            <a:r>
              <a:rPr lang="en-NZ" sz="1400" i="1" dirty="0" smtClean="0">
                <a:solidFill>
                  <a:srgbClr val="6C3B7A"/>
                </a:solidFill>
              </a:rPr>
              <a:t> Research in the Schools, 20</a:t>
            </a:r>
            <a:r>
              <a:rPr lang="en-NZ" sz="1400" dirty="0" smtClean="0">
                <a:solidFill>
                  <a:srgbClr val="6C3B7A"/>
                </a:solidFill>
              </a:rPr>
              <a:t>(2), 57-72. Retrieved from  http://www.msera.org/</a:t>
            </a:r>
            <a:r>
              <a:rPr lang="en-NZ" sz="1400" dirty="0" smtClean="0"/>
              <a:t>://www.msera.org/</a:t>
            </a:r>
            <a:r>
              <a:rPr lang="en-NZ" sz="1400" dirty="0" smtClean="0">
                <a:solidFill>
                  <a:srgbClr val="6C3B7A"/>
                </a:solidFill>
                <a:hlinkClick r:id="rId3"/>
              </a:rPr>
              <a:t>http://www.msera.org/</a:t>
            </a:r>
            <a:r>
              <a:rPr lang="en-NZ" sz="1400" dirty="0" smtClean="0">
                <a:solidFill>
                  <a:srgbClr val="6C3B7A"/>
                </a:solidFill>
              </a:rPr>
              <a:t> </a:t>
            </a:r>
          </a:p>
          <a:p>
            <a:r>
              <a:rPr lang="en-NZ" sz="1400" i="1" dirty="0" smtClean="0">
                <a:solidFill>
                  <a:srgbClr val="6C3B7A"/>
                </a:solidFill>
              </a:rPr>
              <a:t>Two Heads Are Better Than One Lyrics. </a:t>
            </a:r>
            <a:r>
              <a:rPr lang="en-NZ" sz="1400" dirty="0" smtClean="0">
                <a:solidFill>
                  <a:srgbClr val="6C3B7A"/>
                </a:solidFill>
              </a:rPr>
              <a:t>(</a:t>
            </a:r>
            <a:r>
              <a:rPr lang="en-NZ" sz="1400" dirty="0" err="1" smtClean="0">
                <a:solidFill>
                  <a:srgbClr val="6C3B7A"/>
                </a:solidFill>
              </a:rPr>
              <a:t>n.d</a:t>
            </a:r>
            <a:r>
              <a:rPr lang="en-NZ" sz="1400" dirty="0" smtClean="0">
                <a:solidFill>
                  <a:srgbClr val="6C3B7A"/>
                </a:solidFill>
              </a:rPr>
              <a:t>.). Retrieved October 29, 2015, from http://www.metrolyrics.com/two-heads-are-better-than-one-lyrics-sesame-street.html</a:t>
            </a:r>
            <a:endParaRPr lang="en-NZ" sz="1400" dirty="0">
              <a:solidFill>
                <a:srgbClr val="6C3B7A"/>
              </a:solidFill>
            </a:endParaRPr>
          </a:p>
        </p:txBody>
      </p:sp>
    </p:spTree>
    <p:extLst>
      <p:ext uri="{BB962C8B-B14F-4D97-AF65-F5344CB8AC3E}">
        <p14:creationId xmlns:p14="http://schemas.microsoft.com/office/powerpoint/2010/main" val="3263015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Modern Learning Environment</a:t>
            </a:r>
            <a:endParaRPr lang="en-NZ" dirty="0"/>
          </a:p>
        </p:txBody>
      </p:sp>
      <p:sp>
        <p:nvSpPr>
          <p:cNvPr id="3" name="Text Placeholder 2"/>
          <p:cNvSpPr>
            <a:spLocks noGrp="1"/>
          </p:cNvSpPr>
          <p:nvPr>
            <p:ph type="body" sz="quarter" idx="13"/>
          </p:nvPr>
        </p:nvSpPr>
        <p:spPr/>
        <p:txBody>
          <a:bodyPr/>
          <a:lstStyle/>
          <a:p>
            <a:r>
              <a:rPr lang="en-NZ" dirty="0" smtClean="0"/>
              <a:t>E</a:t>
            </a:r>
            <a:endParaRPr lang="en-NZ" dirty="0"/>
          </a:p>
        </p:txBody>
      </p:sp>
      <p:pic>
        <p:nvPicPr>
          <p:cNvPr id="4" name="Picture 3" descr="C:\Users\phickey\AppData\Local\Microsoft\Windows\Temporary Internet Files\Content.Word\IMG_214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9739" y="1284667"/>
            <a:ext cx="5730464" cy="520628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Team Teaching</a:t>
            </a:r>
            <a:endParaRPr lang="en-NZ" dirty="0"/>
          </a:p>
        </p:txBody>
      </p:sp>
      <p:sp>
        <p:nvSpPr>
          <p:cNvPr id="3" name="Text Placeholder 2"/>
          <p:cNvSpPr>
            <a:spLocks noGrp="1"/>
          </p:cNvSpPr>
          <p:nvPr>
            <p:ph type="body" sz="quarter" idx="13"/>
          </p:nvPr>
        </p:nvSpPr>
        <p:spPr>
          <a:xfrm>
            <a:off x="1095375" y="1520687"/>
            <a:ext cx="7886700" cy="4675181"/>
          </a:xfrm>
        </p:spPr>
        <p:txBody>
          <a:bodyPr/>
          <a:lstStyle/>
          <a:p>
            <a:pPr>
              <a:buNone/>
            </a:pPr>
            <a:r>
              <a:rPr lang="en-NZ" dirty="0" smtClean="0">
                <a:solidFill>
                  <a:srgbClr val="6C3B7A"/>
                </a:solidFill>
              </a:rPr>
              <a:t>“two or more individuals with complementary skills interacting to create a shared understanding that none had previously possessed or could have come to on their own.”</a:t>
            </a:r>
          </a:p>
          <a:p>
            <a:endParaRPr lang="en-NZ" dirty="0">
              <a:solidFill>
                <a:srgbClr val="6C3B7A"/>
              </a:solidFill>
            </a:endParaRPr>
          </a:p>
        </p:txBody>
      </p:sp>
      <p:pic>
        <p:nvPicPr>
          <p:cNvPr id="5" name="Content Placeholder 7" descr="http://www.skydivemd.com/Gaithersburg-Maryland-tandem-skydivers.jpg"/>
          <p:cNvPicPr>
            <a:picLocks/>
          </p:cNvPicPr>
          <p:nvPr/>
        </p:nvPicPr>
        <p:blipFill>
          <a:blip r:embed="rId3" cstate="print"/>
          <a:srcRect/>
          <a:stretch>
            <a:fillRect/>
          </a:stretch>
        </p:blipFill>
        <p:spPr bwMode="auto">
          <a:xfrm>
            <a:off x="5808133" y="2523068"/>
            <a:ext cx="3201017" cy="4267198"/>
          </a:xfrm>
          <a:prstGeom prst="rect">
            <a:avLst/>
          </a:prstGeom>
          <a:noFill/>
          <a:ln w="9525">
            <a:noFill/>
            <a:miter lim="800000"/>
            <a:headEnd/>
            <a:tailEnd/>
          </a:ln>
        </p:spPr>
      </p:pic>
      <p:sp>
        <p:nvSpPr>
          <p:cNvPr id="6" name="Rectangle 5"/>
          <p:cNvSpPr/>
          <p:nvPr/>
        </p:nvSpPr>
        <p:spPr>
          <a:xfrm>
            <a:off x="1656838" y="2592792"/>
            <a:ext cx="3592265" cy="276999"/>
          </a:xfrm>
          <a:prstGeom prst="rect">
            <a:avLst/>
          </a:prstGeom>
        </p:spPr>
        <p:txBody>
          <a:bodyPr wrap="none">
            <a:spAutoFit/>
          </a:bodyPr>
          <a:lstStyle/>
          <a:p>
            <a:r>
              <a:rPr lang="en-NZ" sz="1200" dirty="0" smtClean="0">
                <a:solidFill>
                  <a:srgbClr val="6C3B7A"/>
                </a:solidFill>
              </a:rPr>
              <a:t>Schrage’s definition (as cited in </a:t>
            </a:r>
            <a:r>
              <a:rPr lang="en-NZ" sz="1200" dirty="0" err="1" smtClean="0">
                <a:solidFill>
                  <a:srgbClr val="6C3B7A"/>
                </a:solidFill>
              </a:rPr>
              <a:t>Montiel</a:t>
            </a:r>
            <a:r>
              <a:rPr lang="en-NZ" sz="1200" dirty="0" smtClean="0">
                <a:solidFill>
                  <a:srgbClr val="6C3B7A"/>
                </a:solidFill>
              </a:rPr>
              <a:t>-Overall, 2005) </a:t>
            </a:r>
            <a:endParaRPr lang="en-NZ" sz="1200" dirty="0">
              <a:solidFill>
                <a:srgbClr val="6C3B7A"/>
              </a:solidFill>
            </a:endParaRPr>
          </a:p>
        </p:txBody>
      </p:sp>
      <p:sp>
        <p:nvSpPr>
          <p:cNvPr id="7" name="Rectangle 6"/>
          <p:cNvSpPr/>
          <p:nvPr/>
        </p:nvSpPr>
        <p:spPr>
          <a:xfrm>
            <a:off x="1222512" y="5213579"/>
            <a:ext cx="4651513" cy="646331"/>
          </a:xfrm>
          <a:prstGeom prst="rect">
            <a:avLst/>
          </a:prstGeom>
        </p:spPr>
        <p:txBody>
          <a:bodyPr wrap="square">
            <a:spAutoFit/>
          </a:bodyPr>
          <a:lstStyle/>
          <a:p>
            <a:r>
              <a:rPr lang="en-NZ" dirty="0" smtClean="0">
                <a:solidFill>
                  <a:srgbClr val="6C3B7A"/>
                </a:solidFill>
              </a:rPr>
              <a:t>http://openlearningspaces.blogspot.co.nz/2011/10/collaborative-teaching-what-might-it.html </a:t>
            </a:r>
            <a:endParaRPr lang="en-NZ" dirty="0">
              <a:solidFill>
                <a:srgbClr val="6C3B7A"/>
              </a:solidFill>
            </a:endParaRPr>
          </a:p>
        </p:txBody>
      </p:sp>
    </p:spTree>
    <p:extLst>
      <p:ext uri="{BB962C8B-B14F-4D97-AF65-F5344CB8AC3E}">
        <p14:creationId xmlns:p14="http://schemas.microsoft.com/office/powerpoint/2010/main" val="3710868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441" y="348193"/>
            <a:ext cx="8048625" cy="1325563"/>
          </a:xfrm>
        </p:spPr>
        <p:txBody>
          <a:bodyPr>
            <a:normAutofit/>
          </a:bodyPr>
          <a:lstStyle/>
          <a:p>
            <a:r>
              <a:rPr lang="en-NZ" dirty="0" smtClean="0"/>
              <a:t>Research review</a:t>
            </a:r>
            <a:endParaRPr lang="en-NZ" sz="2200" dirty="0"/>
          </a:p>
        </p:txBody>
      </p:sp>
      <p:sp>
        <p:nvSpPr>
          <p:cNvPr id="3" name="Text Placeholder 2"/>
          <p:cNvSpPr>
            <a:spLocks noGrp="1"/>
          </p:cNvSpPr>
          <p:nvPr>
            <p:ph type="body" sz="quarter" idx="13"/>
          </p:nvPr>
        </p:nvSpPr>
        <p:spPr>
          <a:xfrm>
            <a:off x="1095375" y="1276709"/>
            <a:ext cx="7886700" cy="4919159"/>
          </a:xfrm>
        </p:spPr>
        <p:txBody>
          <a:bodyPr>
            <a:normAutofit/>
          </a:bodyPr>
          <a:lstStyle/>
          <a:p>
            <a:pPr>
              <a:buNone/>
            </a:pPr>
            <a:r>
              <a:rPr lang="en-NZ" sz="1600" dirty="0" smtClean="0">
                <a:solidFill>
                  <a:srgbClr val="6C3B7A"/>
                </a:solidFill>
              </a:rPr>
              <a:t>Roberts et al: </a:t>
            </a:r>
          </a:p>
          <a:p>
            <a:r>
              <a:rPr lang="en-NZ" dirty="0" smtClean="0">
                <a:solidFill>
                  <a:srgbClr val="6C3B7A"/>
                </a:solidFill>
              </a:rPr>
              <a:t>Learners want greater independence and control in contrast to the lack of control over their past lives</a:t>
            </a:r>
          </a:p>
          <a:p>
            <a:r>
              <a:rPr lang="en-NZ" dirty="0" smtClean="0">
                <a:solidFill>
                  <a:srgbClr val="6C3B7A"/>
                </a:solidFill>
              </a:rPr>
              <a:t>Integration into family networks and communities</a:t>
            </a:r>
          </a:p>
          <a:p>
            <a:r>
              <a:rPr lang="en-NZ" dirty="0" smtClean="0">
                <a:solidFill>
                  <a:srgbClr val="6C3B7A"/>
                </a:solidFill>
              </a:rPr>
              <a:t>Emotional support</a:t>
            </a:r>
          </a:p>
          <a:p>
            <a:pPr>
              <a:buNone/>
            </a:pPr>
            <a:r>
              <a:rPr lang="en-NZ" sz="1600" dirty="0" err="1" smtClean="0">
                <a:solidFill>
                  <a:srgbClr val="6C3B7A"/>
                </a:solidFill>
              </a:rPr>
              <a:t>Blaker</a:t>
            </a:r>
            <a:r>
              <a:rPr lang="en-NZ" sz="1600" dirty="0" smtClean="0">
                <a:solidFill>
                  <a:srgbClr val="6C3B7A"/>
                </a:solidFill>
              </a:rPr>
              <a:t> and Hardman:</a:t>
            </a:r>
          </a:p>
          <a:p>
            <a:r>
              <a:rPr lang="en-NZ" dirty="0" smtClean="0">
                <a:solidFill>
                  <a:srgbClr val="6C3B7A"/>
                </a:solidFill>
              </a:rPr>
              <a:t>Bi-lingual tutors to bridge the gap…reduce the time needed to communicate effectively</a:t>
            </a:r>
          </a:p>
          <a:p>
            <a:pPr>
              <a:buNone/>
            </a:pPr>
            <a:r>
              <a:rPr lang="en-NZ" sz="1600" dirty="0" smtClean="0">
                <a:solidFill>
                  <a:srgbClr val="6C3B7A"/>
                </a:solidFill>
              </a:rPr>
              <a:t>Others recommend:</a:t>
            </a:r>
          </a:p>
          <a:p>
            <a:r>
              <a:rPr lang="en-NZ" dirty="0" smtClean="0">
                <a:solidFill>
                  <a:srgbClr val="6C3B7A"/>
                </a:solidFill>
              </a:rPr>
              <a:t>Translated materials</a:t>
            </a:r>
          </a:p>
          <a:p>
            <a:endParaRPr lang="en-NZ" dirty="0" smtClean="0">
              <a:solidFill>
                <a:srgbClr val="6C3B7A"/>
              </a:solidFill>
            </a:endParaRPr>
          </a:p>
          <a:p>
            <a:pPr>
              <a:buNone/>
            </a:pPr>
            <a:r>
              <a:rPr lang="en-NZ" dirty="0" err="1" smtClean="0">
                <a:solidFill>
                  <a:srgbClr val="6C3B7A"/>
                </a:solidFill>
              </a:rPr>
              <a:t>Benseman</a:t>
            </a:r>
            <a:r>
              <a:rPr lang="en-NZ" dirty="0" smtClean="0">
                <a:solidFill>
                  <a:srgbClr val="6C3B7A"/>
                </a:solidFill>
              </a:rPr>
              <a:t> (2012)</a:t>
            </a:r>
          </a:p>
          <a:p>
            <a:pPr>
              <a:buNone/>
            </a:pPr>
            <a:endParaRPr lang="en-NZ" dirty="0" smtClean="0">
              <a:solidFill>
                <a:srgbClr val="6C3B7A"/>
              </a:solidFill>
            </a:endParaRPr>
          </a:p>
          <a:p>
            <a:pPr>
              <a:buNone/>
            </a:pPr>
            <a:endParaRPr lang="en-NZ" dirty="0">
              <a:solidFill>
                <a:srgbClr val="6C3B7A"/>
              </a:solidFill>
            </a:endParaRPr>
          </a:p>
        </p:txBody>
      </p:sp>
    </p:spTree>
    <p:extLst>
      <p:ext uri="{BB962C8B-B14F-4D97-AF65-F5344CB8AC3E}">
        <p14:creationId xmlns:p14="http://schemas.microsoft.com/office/powerpoint/2010/main" val="3342312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5" y="179775"/>
            <a:ext cx="7886700" cy="1325563"/>
          </a:xfrm>
        </p:spPr>
        <p:txBody>
          <a:bodyPr/>
          <a:lstStyle/>
          <a:p>
            <a:r>
              <a:rPr lang="en-NZ" dirty="0" smtClean="0"/>
              <a:t>Challenges</a:t>
            </a:r>
            <a:endParaRPr lang="en-NZ" dirty="0"/>
          </a:p>
        </p:txBody>
      </p:sp>
      <p:sp>
        <p:nvSpPr>
          <p:cNvPr id="3" name="Text Placeholder 2"/>
          <p:cNvSpPr>
            <a:spLocks noGrp="1"/>
          </p:cNvSpPr>
          <p:nvPr>
            <p:ph type="body" sz="quarter" idx="13"/>
          </p:nvPr>
        </p:nvSpPr>
        <p:spPr>
          <a:xfrm>
            <a:off x="854944" y="1156411"/>
            <a:ext cx="8289056" cy="4598074"/>
          </a:xfrm>
        </p:spPr>
        <p:txBody>
          <a:bodyPr>
            <a:normAutofit lnSpcReduction="10000"/>
          </a:bodyPr>
          <a:lstStyle/>
          <a:p>
            <a:pPr>
              <a:buNone/>
            </a:pPr>
            <a:r>
              <a:rPr lang="en-NZ" dirty="0" smtClean="0">
                <a:solidFill>
                  <a:srgbClr val="6C3B7A"/>
                </a:solidFill>
              </a:rPr>
              <a:t>Strategies recommended by research</a:t>
            </a:r>
          </a:p>
          <a:p>
            <a:pPr lvl="1"/>
            <a:r>
              <a:rPr lang="en-NZ" sz="3200" dirty="0" smtClean="0">
                <a:solidFill>
                  <a:srgbClr val="6C3B7A"/>
                </a:solidFill>
              </a:rPr>
              <a:t>Bi-lingual tutors and translated materials</a:t>
            </a:r>
          </a:p>
          <a:p>
            <a:pPr lvl="1"/>
            <a:r>
              <a:rPr lang="en-NZ" sz="3200" dirty="0" smtClean="0">
                <a:solidFill>
                  <a:srgbClr val="6C3B7A"/>
                </a:solidFill>
              </a:rPr>
              <a:t>Family and community networks</a:t>
            </a:r>
          </a:p>
          <a:p>
            <a:pPr marL="228600" lvl="1">
              <a:spcBef>
                <a:spcPts val="1000"/>
              </a:spcBef>
              <a:buNone/>
            </a:pPr>
            <a:r>
              <a:rPr lang="en-NZ" sz="2400" dirty="0" smtClean="0">
                <a:solidFill>
                  <a:srgbClr val="6C3B7A"/>
                </a:solidFill>
              </a:rPr>
              <a:t>ILE problems</a:t>
            </a:r>
          </a:p>
          <a:p>
            <a:pPr lvl="1"/>
            <a:r>
              <a:rPr lang="en-NZ" sz="3200" dirty="0" smtClean="0">
                <a:solidFill>
                  <a:srgbClr val="6C3B7A"/>
                </a:solidFill>
              </a:rPr>
              <a:t>Academic learning skills</a:t>
            </a:r>
          </a:p>
          <a:p>
            <a:pPr lvl="1"/>
            <a:r>
              <a:rPr lang="en-NZ" sz="3200" dirty="0" smtClean="0">
                <a:solidFill>
                  <a:srgbClr val="6C3B7A"/>
                </a:solidFill>
              </a:rPr>
              <a:t>Wariness of other </a:t>
            </a:r>
          </a:p>
          <a:p>
            <a:pPr lvl="1">
              <a:buNone/>
            </a:pPr>
            <a:r>
              <a:rPr lang="en-NZ" sz="3200" dirty="0" smtClean="0">
                <a:solidFill>
                  <a:srgbClr val="6C3B7A"/>
                </a:solidFill>
              </a:rPr>
              <a:t>    cultures</a:t>
            </a:r>
          </a:p>
          <a:p>
            <a:pPr marL="228600" lvl="1">
              <a:spcBef>
                <a:spcPts val="1000"/>
              </a:spcBef>
              <a:buNone/>
            </a:pPr>
            <a:r>
              <a:rPr lang="en-NZ" sz="2400" dirty="0" smtClean="0">
                <a:solidFill>
                  <a:srgbClr val="6C3B7A"/>
                </a:solidFill>
              </a:rPr>
              <a:t>Personal issues</a:t>
            </a:r>
          </a:p>
          <a:p>
            <a:pPr lvl="1"/>
            <a:r>
              <a:rPr lang="en-NZ" sz="3200" dirty="0" smtClean="0">
                <a:solidFill>
                  <a:srgbClr val="6C3B7A"/>
                </a:solidFill>
              </a:rPr>
              <a:t>Physical and emotional</a:t>
            </a:r>
          </a:p>
          <a:p>
            <a:pPr lvl="1"/>
            <a:r>
              <a:rPr lang="en-NZ" sz="3200" dirty="0" smtClean="0">
                <a:solidFill>
                  <a:srgbClr val="6C3B7A"/>
                </a:solidFill>
              </a:rPr>
              <a:t>Withdrawn from class by other agencies</a:t>
            </a:r>
          </a:p>
          <a:p>
            <a:endParaRPr lang="en-NZ" dirty="0">
              <a:solidFill>
                <a:srgbClr val="6C3B7A"/>
              </a:solidFill>
            </a:endParaRPr>
          </a:p>
        </p:txBody>
      </p:sp>
    </p:spTree>
    <p:extLst>
      <p:ext uri="{BB962C8B-B14F-4D97-AF65-F5344CB8AC3E}">
        <p14:creationId xmlns:p14="http://schemas.microsoft.com/office/powerpoint/2010/main" val="717420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315" y="685800"/>
            <a:ext cx="8165351" cy="612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95375" y="179775"/>
            <a:ext cx="7886700" cy="1325563"/>
          </a:xfrm>
        </p:spPr>
        <p:txBody>
          <a:bodyPr/>
          <a:lstStyle/>
          <a:p>
            <a:endParaRPr lang="en-NZ" dirty="0"/>
          </a:p>
        </p:txBody>
      </p:sp>
      <p:sp>
        <p:nvSpPr>
          <p:cNvPr id="3" name="Text Placeholder 2"/>
          <p:cNvSpPr>
            <a:spLocks noGrp="1"/>
          </p:cNvSpPr>
          <p:nvPr>
            <p:ph type="body" sz="quarter" idx="13"/>
          </p:nvPr>
        </p:nvSpPr>
        <p:spPr>
          <a:xfrm>
            <a:off x="854944" y="1156411"/>
            <a:ext cx="8289056" cy="4598074"/>
          </a:xfrm>
        </p:spPr>
        <p:txBody>
          <a:bodyPr>
            <a:normAutofit/>
          </a:bodyPr>
          <a:lstStyle/>
          <a:p>
            <a:endParaRPr lang="en-NZ" dirty="0">
              <a:solidFill>
                <a:srgbClr val="6C3B7A"/>
              </a:solidFill>
            </a:endParaRPr>
          </a:p>
        </p:txBody>
      </p:sp>
    </p:spTree>
    <p:extLst>
      <p:ext uri="{BB962C8B-B14F-4D97-AF65-F5344CB8AC3E}">
        <p14:creationId xmlns:p14="http://schemas.microsoft.com/office/powerpoint/2010/main" val="717420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Peer Teaching  </a:t>
            </a:r>
            <a:r>
              <a:rPr lang="en-NZ" dirty="0"/>
              <a:t>(</a:t>
            </a:r>
            <a:r>
              <a:rPr lang="en-NZ" dirty="0" err="1"/>
              <a:t>Kaiāwhina</a:t>
            </a:r>
            <a:r>
              <a:rPr lang="en-NZ" dirty="0"/>
              <a:t> and </a:t>
            </a:r>
            <a:r>
              <a:rPr lang="en-NZ" dirty="0" err="1"/>
              <a:t>Akonga</a:t>
            </a:r>
            <a:r>
              <a:rPr lang="en-NZ" dirty="0"/>
              <a:t>)</a:t>
            </a:r>
            <a:r>
              <a:rPr lang="en-NZ" dirty="0" smtClean="0"/>
              <a:t/>
            </a:r>
            <a:br>
              <a:rPr lang="en-NZ" dirty="0" smtClean="0"/>
            </a:br>
            <a:endParaRPr lang="en-NZ" dirty="0"/>
          </a:p>
        </p:txBody>
      </p:sp>
      <p:sp>
        <p:nvSpPr>
          <p:cNvPr id="4" name="Content Placeholder 2"/>
          <p:cNvSpPr>
            <a:spLocks noGrp="1"/>
          </p:cNvSpPr>
          <p:nvPr>
            <p:ph type="body" sz="quarter" idx="13"/>
          </p:nvPr>
        </p:nvSpPr>
        <p:spPr>
          <a:xfrm>
            <a:off x="635000" y="1844530"/>
            <a:ext cx="8347075" cy="5013470"/>
          </a:xfrm>
        </p:spPr>
        <p:txBody>
          <a:bodyPr>
            <a:normAutofit fontScale="62500" lnSpcReduction="20000"/>
          </a:bodyPr>
          <a:lstStyle/>
          <a:p>
            <a:endParaRPr lang="en-NZ" dirty="0" smtClean="0">
              <a:solidFill>
                <a:srgbClr val="6C3B7A"/>
              </a:solidFill>
            </a:endParaRPr>
          </a:p>
          <a:p>
            <a:endParaRPr lang="en-NZ" dirty="0" smtClean="0">
              <a:solidFill>
                <a:srgbClr val="6C3B7A"/>
              </a:solidFill>
            </a:endParaRPr>
          </a:p>
          <a:p>
            <a:endParaRPr lang="en-NZ" dirty="0" smtClean="0">
              <a:solidFill>
                <a:srgbClr val="6C3B7A"/>
              </a:solidFill>
            </a:endParaRPr>
          </a:p>
          <a:p>
            <a:endParaRPr lang="en-NZ" sz="1700" dirty="0" smtClean="0">
              <a:solidFill>
                <a:srgbClr val="6C3B7A"/>
              </a:solidFill>
            </a:endParaRPr>
          </a:p>
          <a:p>
            <a:endParaRPr lang="en-NZ" sz="1700" dirty="0" smtClean="0">
              <a:solidFill>
                <a:srgbClr val="6C3B7A"/>
              </a:solidFill>
            </a:endParaRPr>
          </a:p>
          <a:p>
            <a:endParaRPr lang="en-NZ" sz="1700" dirty="0" smtClean="0">
              <a:solidFill>
                <a:srgbClr val="6C3B7A"/>
              </a:solidFill>
            </a:endParaRPr>
          </a:p>
          <a:p>
            <a:endParaRPr lang="en-NZ" sz="1700" dirty="0" smtClean="0">
              <a:solidFill>
                <a:srgbClr val="6C3B7A"/>
              </a:solidFill>
            </a:endParaRPr>
          </a:p>
          <a:p>
            <a:endParaRPr lang="en-NZ" sz="1700" dirty="0" smtClean="0">
              <a:solidFill>
                <a:srgbClr val="6C3B7A"/>
              </a:solidFill>
            </a:endParaRPr>
          </a:p>
          <a:p>
            <a:endParaRPr lang="en-NZ" sz="1700" dirty="0" smtClean="0">
              <a:solidFill>
                <a:srgbClr val="6C3B7A"/>
              </a:solidFill>
            </a:endParaRPr>
          </a:p>
          <a:p>
            <a:endParaRPr lang="en-NZ" sz="1700" dirty="0" smtClean="0">
              <a:solidFill>
                <a:srgbClr val="6C3B7A"/>
              </a:solidFill>
            </a:endParaRPr>
          </a:p>
          <a:p>
            <a:r>
              <a:rPr lang="en-NZ" sz="1700" dirty="0" smtClean="0">
                <a:solidFill>
                  <a:srgbClr val="6C3B7A"/>
                </a:solidFill>
              </a:rPr>
              <a:t>    </a:t>
            </a:r>
          </a:p>
          <a:p>
            <a:endParaRPr lang="en-NZ" sz="1700" dirty="0" smtClean="0">
              <a:solidFill>
                <a:srgbClr val="6C3B7A"/>
              </a:solidFill>
            </a:endParaRPr>
          </a:p>
          <a:p>
            <a:endParaRPr lang="en-NZ" sz="1700" dirty="0">
              <a:solidFill>
                <a:srgbClr val="6C3B7A"/>
              </a:solidFill>
            </a:endParaRPr>
          </a:p>
          <a:p>
            <a:endParaRPr lang="en-NZ" sz="3300" dirty="0" smtClean="0">
              <a:solidFill>
                <a:srgbClr val="6C3B7A"/>
              </a:solidFill>
            </a:endParaRPr>
          </a:p>
          <a:p>
            <a:pPr marL="0" indent="0" algn="ctr">
              <a:buNone/>
            </a:pPr>
            <a:r>
              <a:rPr lang="en-NZ" sz="3300" dirty="0" smtClean="0">
                <a:solidFill>
                  <a:srgbClr val="6C3B7A"/>
                </a:solidFill>
              </a:rPr>
              <a:t>“</a:t>
            </a:r>
            <a:r>
              <a:rPr lang="en-NZ" sz="3300" dirty="0">
                <a:solidFill>
                  <a:srgbClr val="6C3B7A"/>
                </a:solidFill>
              </a:rPr>
              <a:t>its power comes from the fact that barriers </a:t>
            </a:r>
            <a:r>
              <a:rPr lang="en-NZ" sz="3300" dirty="0" smtClean="0">
                <a:solidFill>
                  <a:srgbClr val="6C3B7A"/>
                </a:solidFill>
              </a:rPr>
              <a:t>between </a:t>
            </a:r>
            <a:r>
              <a:rPr lang="en-NZ" sz="3300" dirty="0">
                <a:solidFill>
                  <a:srgbClr val="6C3B7A"/>
                </a:solidFill>
              </a:rPr>
              <a:t>teacher and learner are broken  down.”</a:t>
            </a:r>
          </a:p>
          <a:p>
            <a:endParaRPr lang="en-NZ" sz="1700" dirty="0" smtClean="0">
              <a:solidFill>
                <a:srgbClr val="6C3B7A"/>
              </a:solidFill>
            </a:endParaRPr>
          </a:p>
          <a:p>
            <a:r>
              <a:rPr lang="en-NZ" sz="1700" dirty="0" err="1" smtClean="0">
                <a:solidFill>
                  <a:srgbClr val="6C3B7A"/>
                </a:solidFill>
              </a:rPr>
              <a:t>Auerbach</a:t>
            </a:r>
            <a:r>
              <a:rPr lang="en-NZ" sz="1700" dirty="0" smtClean="0">
                <a:solidFill>
                  <a:srgbClr val="6C3B7A"/>
                </a:solidFill>
              </a:rPr>
              <a:t>, E. (1996) </a:t>
            </a:r>
            <a:r>
              <a:rPr lang="en-NZ" sz="1700" i="1" dirty="0" smtClean="0">
                <a:solidFill>
                  <a:srgbClr val="6C3B7A"/>
                </a:solidFill>
              </a:rPr>
              <a:t>From the Community to the Community: A Guidebook for Participatory Literacy Training, </a:t>
            </a:r>
            <a:r>
              <a:rPr lang="en-NZ" sz="1700" dirty="0" smtClean="0">
                <a:solidFill>
                  <a:srgbClr val="6C3B7A"/>
                </a:solidFill>
              </a:rPr>
              <a:t>Mahwah, NJ: Lawrence Erlbaum, pp. 9-12, 16-18</a:t>
            </a:r>
          </a:p>
          <a:p>
            <a:pPr>
              <a:buNone/>
            </a:pPr>
            <a:endParaRPr lang="en-NZ" dirty="0">
              <a:solidFill>
                <a:srgbClr val="6C3B7A"/>
              </a:solidFill>
            </a:endParaRPr>
          </a:p>
        </p:txBody>
      </p:sp>
      <p:pic>
        <p:nvPicPr>
          <p:cNvPr id="5" name="Picture 4" descr="C:\Users\phickey\AppData\Local\Microsoft\Windows\Temporary Internet Files\Content.Word\DSCF238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5920" y="1056068"/>
            <a:ext cx="5705341" cy="4324438"/>
          </a:xfrm>
          <a:prstGeom prst="rect">
            <a:avLst/>
          </a:prstGeom>
          <a:noFill/>
          <a:ln>
            <a:noFill/>
          </a:ln>
        </p:spPr>
      </p:pic>
    </p:spTree>
    <p:extLst>
      <p:ext uri="{BB962C8B-B14F-4D97-AF65-F5344CB8AC3E}">
        <p14:creationId xmlns:p14="http://schemas.microsoft.com/office/powerpoint/2010/main" val="3985654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Text Placeholder 2"/>
          <p:cNvSpPr>
            <a:spLocks noGrp="1"/>
          </p:cNvSpPr>
          <p:nvPr>
            <p:ph type="body" sz="quarter" idx="13"/>
          </p:nvPr>
        </p:nvSpPr>
        <p:spPr/>
        <p:txBody>
          <a:bodyPr/>
          <a:lstStyle/>
          <a:p>
            <a:endParaRPr lang="en-NZ" dirty="0"/>
          </a:p>
        </p:txBody>
      </p:sp>
      <p:pic>
        <p:nvPicPr>
          <p:cNvPr id="6" name="Picture 5" descr="C:\Users\phickey\AppData\Local\Microsoft\Windows\Temporary Internet Files\Content.Word\DSCF237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58" y="257577"/>
            <a:ext cx="7778839" cy="6323527"/>
          </a:xfrm>
          <a:prstGeom prst="rect">
            <a:avLst/>
          </a:prstGeom>
          <a:noFill/>
          <a:ln>
            <a:noFill/>
          </a:ln>
        </p:spPr>
      </p:pic>
    </p:spTree>
    <p:extLst>
      <p:ext uri="{BB962C8B-B14F-4D97-AF65-F5344CB8AC3E}">
        <p14:creationId xmlns:p14="http://schemas.microsoft.com/office/powerpoint/2010/main" val="618986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rgbClr val="FFFFFF"/>
      </a:dk1>
      <a:lt1>
        <a:srgbClr val="FFFFFF"/>
      </a:lt1>
      <a:dk2>
        <a:srgbClr val="FFFFFF"/>
      </a:dk2>
      <a:lt2>
        <a:srgbClr val="FFFFFF"/>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12338</TotalTime>
  <Words>4424</Words>
  <Application>Microsoft Office PowerPoint</Application>
  <PresentationFormat>On-screen Show (4:3)</PresentationFormat>
  <Paragraphs>299</Paragraphs>
  <Slides>25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A Modern Learning Environment  For Pre-beginner Adult ESOL Learners</vt:lpstr>
      <vt:lpstr>Innovative Learning Environment  How Can We Adapt?</vt:lpstr>
      <vt:lpstr>Modern Learning Environment</vt:lpstr>
      <vt:lpstr>Team Teaching</vt:lpstr>
      <vt:lpstr>Research review</vt:lpstr>
      <vt:lpstr>Challenges</vt:lpstr>
      <vt:lpstr>PowerPoint Presentation</vt:lpstr>
      <vt:lpstr>Peer Teaching  (Kaiāwhina and Akonga) </vt:lpstr>
      <vt:lpstr>PowerPoint Presentation</vt:lpstr>
      <vt:lpstr>PowerPoint Presentation</vt:lpstr>
      <vt:lpstr>Akonga</vt:lpstr>
      <vt:lpstr>PowerPoint Presentation</vt:lpstr>
      <vt:lpstr>Whanau Literacy </vt:lpstr>
      <vt:lpstr>PowerPoint Presentation</vt:lpstr>
      <vt:lpstr>Technology – Digital Literacy</vt:lpstr>
      <vt:lpstr>PCs</vt:lpstr>
      <vt:lpstr>   6 ‘C’s Collaboration  Teachers, learners and classes  </vt:lpstr>
      <vt:lpstr> Communication To achieve common goals in L1 and English  </vt:lpstr>
      <vt:lpstr>Cooperation </vt:lpstr>
      <vt:lpstr>Curiosity in what is observed nearby </vt:lpstr>
      <vt:lpstr>Caring  in family and community </vt:lpstr>
      <vt:lpstr>Creativity Created by collaboration </vt:lpstr>
      <vt:lpstr>Your Impressions:  </vt:lpstr>
      <vt:lpstr>Two heads are better than one</vt:lpstr>
      <vt:lpstr>References</vt:lpstr>
    </vt:vector>
  </TitlesOfParts>
  <Company>AUT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dc:title>
  <dc:creator>Remko de Jong</dc:creator>
  <cp:lastModifiedBy>Sarah Paget</cp:lastModifiedBy>
  <cp:revision>122</cp:revision>
  <dcterms:created xsi:type="dcterms:W3CDTF">2015-01-26T22:08:43Z</dcterms:created>
  <dcterms:modified xsi:type="dcterms:W3CDTF">2015-11-19T20:46:31Z</dcterms:modified>
</cp:coreProperties>
</file>